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Open Sans Bold" charset="1" panose="020B0806030504020204"/>
      <p:regular r:id="rId30"/>
    </p:embeddedFont>
    <p:embeddedFont>
      <p:font typeface="Open Sans" charset="1" panose="020B0606030504020204"/>
      <p:regular r:id="rId31"/>
    </p:embeddedFont>
    <p:embeddedFont>
      <p:font typeface="Kollektif" charset="1" panose="020B0604020101010102"/>
      <p:regular r:id="rId33"/>
    </p:embeddedFont>
    <p:embeddedFont>
      <p:font typeface="League Spartan" charset="1" panose="00000800000000000000"/>
      <p:regular r:id="rId34"/>
    </p:embeddedFont>
    <p:embeddedFont>
      <p:font typeface="Open Sans Italics" charset="1" panose="020B0606030504020204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notesMasters/notesMaster1.xml" Type="http://schemas.openxmlformats.org/officeDocument/2006/relationships/notesMaster"/><Relationship Id="rId28" Target="theme/theme2.xml" Type="http://schemas.openxmlformats.org/officeDocument/2006/relationships/theme"/><Relationship Id="rId29" Target="notesSlides/notesSlide1.xml" Type="http://schemas.openxmlformats.org/officeDocument/2006/relationships/notes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notesSlides/notesSlide2.xml" Type="http://schemas.openxmlformats.org/officeDocument/2006/relationships/notes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notesSlides/notesSlide3.xml" Type="http://schemas.openxmlformats.org/officeDocument/2006/relationships/notesSlide"/><Relationship Id="rId36" Target="fonts/font36.fntdata" Type="http://schemas.openxmlformats.org/officeDocument/2006/relationships/font"/><Relationship Id="rId37" Target="notesSlides/notesSlide4.xml" Type="http://schemas.openxmlformats.org/officeDocument/2006/relationships/notesSlide"/><Relationship Id="rId38" Target="notesSlides/notesSlide5.xml" Type="http://schemas.openxmlformats.org/officeDocument/2006/relationships/notesSlide"/><Relationship Id="rId39" Target="notesSlides/notesSlide6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7.xml" Type="http://schemas.openxmlformats.org/officeDocument/2006/relationships/notesSlide"/><Relationship Id="rId41" Target="notesSlides/notesSlide8.xml" Type="http://schemas.openxmlformats.org/officeDocument/2006/relationships/notesSlide"/><Relationship Id="rId42" Target="notesSlides/notesSlide9.xml" Type="http://schemas.openxmlformats.org/officeDocument/2006/relationships/notesSlide"/><Relationship Id="rId43" Target="notesSlides/notesSlide10.xml" Type="http://schemas.openxmlformats.org/officeDocument/2006/relationships/notesSlide"/><Relationship Id="rId44" Target="notesSlides/notesSlide11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Gestión de Lavandería:</a:t>
            </a:r>
          </a:p>
          <a:p>
            <a:r>
              <a:rPr lang="en-US"/>
              <a:t>Control completo del ciclo de vida de los artículos de lavandería desde la entrega hasta el retorno​.</a:t>
            </a:r>
          </a:p>
          <a:p>
            <a:r>
              <a:rPr lang="en-US"/>
              <a:t>Funcionalidades como reportes de stock, seguimiento de artículos perdidos o en tránsito, y CRUD de datos relevantes​.</a:t>
            </a:r>
          </a:p>
          <a:p>
            <a:r>
              <a:rPr lang="en-US"/>
              <a:t>Reducción de pérdidas de artículos gracias al seguimiento eficiente​.</a:t>
            </a:r>
          </a:p>
          <a:p>
            <a:r>
              <a:rPr lang="en-US"/>
              <a:t/>
            </a:r>
          </a:p>
          <a:p>
            <a:r>
              <a:rPr lang="en-US"/>
              <a:t>Gestión de Alimentación:</a:t>
            </a:r>
          </a:p>
          <a:p>
            <a:r>
              <a:rPr lang="en-US"/>
              <a:t>Permitir a los trabajadores solicitar almuerzos de manera online​.</a:t>
            </a:r>
          </a:p>
          <a:p>
            <a:r>
              <a:rPr lang="en-US"/>
              <a:t>Optimización de minutas alimentarias personalizadas según las necesidades de los pacientes​.</a:t>
            </a:r>
          </a:p>
          <a:p>
            <a:r>
              <a:rPr lang="en-US"/>
              <a:t>Generación de reportes y dashboard de control para mejorar la administración de recursos​.</a:t>
            </a:r>
          </a:p>
          <a:p>
            <a:r>
              <a:rPr lang="en-US"/>
              <a:t>Eficiencia Operativa:</a:t>
            </a:r>
          </a:p>
          <a:p>
            <a:r>
              <a:rPr lang="en-US"/>
              <a:t/>
            </a:r>
          </a:p>
          <a:p>
            <a:r>
              <a:rPr lang="en-US"/>
              <a:t>Integración de ambos módulos para mejorar la logística hospitalaria, reduciendo pérdidas y optimizando recursos​​.</a:t>
            </a:r>
          </a:p>
          <a:p>
            <a:r>
              <a:rPr lang="en-US"/>
              <a:t>Implementación de reportes detallados para la toma de decisiones basada en datos​​.</a:t>
            </a:r>
          </a:p>
          <a:p>
            <a:r>
              <a:rPr lang="en-US"/>
              <a:t>Enfoque Ágil:</a:t>
            </a:r>
          </a:p>
          <a:p>
            <a:r>
              <a:rPr lang="en-US"/>
              <a:t/>
            </a:r>
          </a:p>
          <a:p>
            <a:r>
              <a:rPr lang="en-US"/>
              <a:t>Metodología Scrum para iteraciones rápidas y mejora continua en el desarrollo​​.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En conclusión, LavCom Manager es una herramienta que no solo optimiza los recursos del Hospital San José de Melipilla, sino que también mejora la calidad de los servicios ofrecidos a sus pacientes y personal. El sistema ha sido desarrollado en un 100% según los requerimientos iniciales, permitiendo que procesos que antes se realizaban manualmente, con papel y lápiz, ahora se lleven a cabo de forma digital y optimizada, garantizando mayor eficiencia, precisión y trazabilidad. No obstante, durante la marcha blanca se han identificado algunos inconvenientes a corregir. Gracias al plan de soporte establecido, el equipo podrá continuar mejorando el sistema para ayudar al hospital a seguir creciendo, optimizando la atención a sus pacientes y fortaleciendo la calidad laboral de sus profesionales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Natalia Andrea Godoy Soto, Scrum Master, quien ha facilitado la implementación de la metodología ágil y la planificación de los sprints.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El objetivo general del proyecto es optimizar los recursos del hospital, asegurando la trazabilidad y la transparencia en sus procesos. Entre los objetivos específicos, destacan:</a:t>
            </a:r>
          </a:p>
          <a:p>
            <a:r>
              <a:rPr lang="en-US"/>
              <a:t/>
            </a:r>
          </a:p>
          <a:p>
            <a:r>
              <a:rPr lang="en-US"/>
              <a:t>La implementación de herramientas para la generación de reportes e indicadores clave de rendimiento (KPI).</a:t>
            </a:r>
          </a:p>
          <a:p>
            <a:r>
              <a:rPr lang="en-US"/>
              <a:t>La automatización de procesos que permitan una distribución más eficiente de alimentos y ropa.</a:t>
            </a:r>
          </a:p>
          <a:p>
            <a:r>
              <a:rPr lang="en-US"/>
              <a:t>La reducción de pérdidas económicas mediante un control logístico más efectivo.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La base de datos organiza la información del hospital: registra pacientes (nombre, dieta, estado) y funcionarios (roles, contratos). Controla las colaciones (comidas solicitadas/entregadas) y permite generar reportes. Facilita el seguimiento de alimentación y la gestión eficiente del hospital.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CATA</a:t>
            </a:r>
          </a:p>
          <a:p>
            <a:r>
              <a:rPr lang="en-US"/>
              <a:t>Los resultados alcanzados son significativos:</a:t>
            </a:r>
          </a:p>
          <a:p>
            <a:r>
              <a:rPr lang="en-US"/>
              <a:t/>
            </a:r>
          </a:p>
          <a:p>
            <a:r>
              <a:rPr lang="en-US"/>
              <a:t>Se desarrolló un sistema que garantiza la trazabilidad completa tanto de las raciones alimentarias como de la ropa hospitalaria.</a:t>
            </a:r>
          </a:p>
          <a:p>
            <a:r>
              <a:rPr lang="en-US"/>
              <a:t>Se logró la automatización en la generación de reportes detallados, facilitando la toma de decisiones.</a:t>
            </a:r>
          </a:p>
          <a:p>
            <a:r>
              <a:rPr lang="en-US"/>
              <a:t>Además, se ha reducido considerablemente la posibilidad de errores humanos en procesos clave, como la planificación de dietas y la gestión del inventario de ropa.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CATA</a:t>
            </a:r>
          </a:p>
          <a:p>
            <a:r>
              <a:rPr lang="en-US"/>
              <a:t>En este apartado se destacan los logros del equipo durante el desarrollo del proyecto LavCom Manager.</a:t>
            </a:r>
          </a:p>
          <a:p>
            <a:r>
              <a:rPr lang="en-US"/>
              <a:t/>
            </a:r>
          </a:p>
          <a:p>
            <a:r>
              <a:rPr lang="en-US"/>
              <a:t>Conocimiento de nuevas tecnologías</a:t>
            </a:r>
          </a:p>
          <a:p>
            <a:r>
              <a:rPr lang="en-US"/>
              <a:t>El equipo adquirió habilidades técnicas al dominar herramientas innovadoras.</a:t>
            </a:r>
          </a:p>
          <a:p>
            <a:r>
              <a:rPr lang="en-US"/>
              <a:t/>
            </a:r>
          </a:p>
          <a:p>
            <a:r>
              <a:rPr lang="en-US"/>
              <a:t>Gestión de proyectos</a:t>
            </a:r>
          </a:p>
          <a:p>
            <a:r>
              <a:rPr lang="en-US"/>
              <a:t>Se profundizó en metodologías ágiles como Scrum, mejorando la organización del trabajo.</a:t>
            </a:r>
          </a:p>
          <a:p>
            <a:r>
              <a:rPr lang="en-US"/>
              <a:t/>
            </a:r>
          </a:p>
          <a:p>
            <a:r>
              <a:rPr lang="en-US"/>
              <a:t>Habilidades blandas</a:t>
            </a:r>
          </a:p>
          <a:p>
            <a:r>
              <a:rPr lang="en-US"/>
              <a:t>Se fortalecieron la comunicación efectiva y la adaptabilidad ante los desafíos.</a:t>
            </a:r>
          </a:p>
          <a:p>
            <a:r>
              <a:rPr lang="en-US"/>
              <a:t/>
            </a:r>
          </a:p>
          <a:p>
            <a:r>
              <a:rPr lang="en-US"/>
              <a:t>Paciencia y determinación</a:t>
            </a:r>
          </a:p>
          <a:p>
            <a:r>
              <a:rPr lang="en-US"/>
              <a:t>El equipo desarrolló resiliencia y compromiso para superar obstáculos.</a:t>
            </a:r>
          </a:p>
          <a:p>
            <a:r>
              <a:rPr lang="en-US"/>
              <a:t/>
            </a:r>
          </a:p>
          <a:p>
            <a:r>
              <a:rPr lang="en-US"/>
              <a:t>Trabajo en equipo</a:t>
            </a:r>
          </a:p>
          <a:p>
            <a:r>
              <a:rPr lang="en-US"/>
              <a:t>La colaboración constante fue clave para alcanzar los objetivos del proyecto.</a:t>
            </a:r>
          </a:p>
          <a:p>
            <a:r>
              <a:rPr lang="en-US"/>
              <a:t/>
            </a:r>
          </a:p>
          <a:p>
            <a:r>
              <a:rPr lang="en-US"/>
              <a:t>Confianza entre integrantes</a:t>
            </a:r>
          </a:p>
          <a:p>
            <a:r>
              <a:rPr lang="en-US"/>
              <a:t>"Se consolidó un ambiente de confianza y apoyo mutuo.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.pn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Relationship Id="rId7" Target="https://www.youtube.com/watch?v=rEgDOsLPD_M&amp;ab_channel=JuanManuelOlivaresJim%C3%A9nez" TargetMode="External" Type="http://schemas.openxmlformats.org/officeDocument/2006/relationships/hyperlink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svg" Type="http://schemas.openxmlformats.org/officeDocument/2006/relationships/image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svg" Type="http://schemas.openxmlformats.org/officeDocument/2006/relationships/image"/><Relationship Id="rId12" Target="../media/image56.png" Type="http://schemas.openxmlformats.org/officeDocument/2006/relationships/image"/><Relationship Id="rId13" Target="../media/image57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2" Target="../notesSlides/notesSlide8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.png" Type="http://schemas.openxmlformats.org/officeDocument/2006/relationships/image"/><Relationship Id="rId6" Target="../media/image50.png" Type="http://schemas.openxmlformats.org/officeDocument/2006/relationships/image"/><Relationship Id="rId7" Target="../media/image51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png" Type="http://schemas.openxmlformats.org/officeDocument/2006/relationships/image"/><Relationship Id="rId11" Target="../media/image65.svg" Type="http://schemas.openxmlformats.org/officeDocument/2006/relationships/image"/><Relationship Id="rId12" Target="../media/image66.png" Type="http://schemas.openxmlformats.org/officeDocument/2006/relationships/image"/><Relationship Id="rId13" Target="../media/image67.svg" Type="http://schemas.openxmlformats.org/officeDocument/2006/relationships/image"/><Relationship Id="rId2" Target="../notesSlides/notesSlide9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.png" Type="http://schemas.openxmlformats.org/officeDocument/2006/relationships/image"/><Relationship Id="rId6" Target="../media/image60.png" Type="http://schemas.openxmlformats.org/officeDocument/2006/relationships/image"/><Relationship Id="rId7" Target="../media/image61.svg" Type="http://schemas.openxmlformats.org/officeDocument/2006/relationships/image"/><Relationship Id="rId8" Target="../media/image62.png" Type="http://schemas.openxmlformats.org/officeDocument/2006/relationships/image"/><Relationship Id="rId9" Target="../media/image6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2.png" Type="http://schemas.openxmlformats.org/officeDocument/2006/relationships/image"/><Relationship Id="rId11" Target="../media/image73.svg" Type="http://schemas.openxmlformats.org/officeDocument/2006/relationships/image"/><Relationship Id="rId12" Target="../media/image74.png" Type="http://schemas.openxmlformats.org/officeDocument/2006/relationships/image"/><Relationship Id="rId13" Target="../media/image75.svg" Type="http://schemas.openxmlformats.org/officeDocument/2006/relationships/image"/><Relationship Id="rId2" Target="../notesSlides/notesSlide10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.png" Type="http://schemas.openxmlformats.org/officeDocument/2006/relationships/image"/><Relationship Id="rId6" Target="../media/image68.png" Type="http://schemas.openxmlformats.org/officeDocument/2006/relationships/image"/><Relationship Id="rId7" Target="../media/image69.svg" Type="http://schemas.openxmlformats.org/officeDocument/2006/relationships/image"/><Relationship Id="rId8" Target="../media/image70.png" Type="http://schemas.openxmlformats.org/officeDocument/2006/relationships/image"/><Relationship Id="rId9" Target="../media/image71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7.jpe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6.png" Type="http://schemas.openxmlformats.org/officeDocument/2006/relationships/image"/><Relationship Id="rId4" Target="../media/image77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8.png" Type="http://schemas.openxmlformats.org/officeDocument/2006/relationships/image"/><Relationship Id="rId4" Target="../media/image79.svg" Type="http://schemas.openxmlformats.org/officeDocument/2006/relationships/image"/><Relationship Id="rId5" Target="../media/image35.png" Type="http://schemas.openxmlformats.org/officeDocument/2006/relationships/image"/><Relationship Id="rId6" Target="../media/image34.png" Type="http://schemas.openxmlformats.org/officeDocument/2006/relationships/image"/><Relationship Id="rId7" Target="../media/image80.png" Type="http://schemas.openxmlformats.org/officeDocument/2006/relationships/image"/><Relationship Id="rId8" Target="../media/image8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9.jpe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.pn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5784706" y="6445194"/>
            <a:ext cx="433892" cy="5865089"/>
            <a:chOff x="0" y="0"/>
            <a:chExt cx="114276" cy="1544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276" cy="1544715"/>
            </a:xfrm>
            <a:custGeom>
              <a:avLst/>
              <a:gdLst/>
              <a:ahLst/>
              <a:cxnLst/>
              <a:rect r="r" b="b" t="t" l="l"/>
              <a:pathLst>
                <a:path h="1544715" w="114276">
                  <a:moveTo>
                    <a:pt x="0" y="0"/>
                  </a:moveTo>
                  <a:lnTo>
                    <a:pt x="114276" y="0"/>
                  </a:lnTo>
                  <a:lnTo>
                    <a:pt x="114276" y="1544715"/>
                  </a:lnTo>
                  <a:lnTo>
                    <a:pt x="0" y="154471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4276" cy="1582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2638" y="4208376"/>
            <a:ext cx="1452835" cy="5548186"/>
            <a:chOff x="0" y="0"/>
            <a:chExt cx="382640" cy="14612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2640" cy="1461251"/>
            </a:xfrm>
            <a:custGeom>
              <a:avLst/>
              <a:gdLst/>
              <a:ahLst/>
              <a:cxnLst/>
              <a:rect r="r" b="b" t="t" l="l"/>
              <a:pathLst>
                <a:path h="1461251" w="382640">
                  <a:moveTo>
                    <a:pt x="0" y="0"/>
                  </a:moveTo>
                  <a:lnTo>
                    <a:pt x="382640" y="0"/>
                  </a:lnTo>
                  <a:lnTo>
                    <a:pt x="382640" y="1461251"/>
                  </a:lnTo>
                  <a:lnTo>
                    <a:pt x="0" y="14612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2640" cy="1499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18753" y="1283213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6" y="0"/>
                </a:lnTo>
                <a:lnTo>
                  <a:pt x="5387636" y="1469028"/>
                </a:lnTo>
                <a:lnTo>
                  <a:pt x="0" y="1469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78678" y="1398565"/>
            <a:ext cx="4012329" cy="1238325"/>
          </a:xfrm>
          <a:custGeom>
            <a:avLst/>
            <a:gdLst/>
            <a:ahLst/>
            <a:cxnLst/>
            <a:rect r="r" b="b" t="t" l="l"/>
            <a:pathLst>
              <a:path h="1238325" w="4012329">
                <a:moveTo>
                  <a:pt x="0" y="0"/>
                </a:moveTo>
                <a:lnTo>
                  <a:pt x="4012330" y="0"/>
                </a:lnTo>
                <a:lnTo>
                  <a:pt x="4012330" y="1238324"/>
                </a:lnTo>
                <a:lnTo>
                  <a:pt x="0" y="12383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21" r="0" b="-1521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0" y="2636889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30"/>
                </a:moveTo>
                <a:lnTo>
                  <a:pt x="0" y="9406330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30"/>
                </a:lnTo>
                <a:close/>
              </a:path>
            </a:pathLst>
          </a:custGeom>
          <a:blipFill>
            <a:blip r:embed="rId5">
              <a:alphaModFix amt="8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11230" y="4075026"/>
            <a:ext cx="13147250" cy="123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84"/>
              </a:lnSpc>
            </a:pPr>
            <a:r>
              <a:rPr lang="en-US" sz="727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Proyecto “LavCom Manager”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16247" y="629279"/>
            <a:ext cx="17055507" cy="9028442"/>
            <a:chOff x="0" y="0"/>
            <a:chExt cx="4491985" cy="23778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91985" cy="2377861"/>
            </a:xfrm>
            <a:custGeom>
              <a:avLst/>
              <a:gdLst/>
              <a:ahLst/>
              <a:cxnLst/>
              <a:rect r="r" b="b" t="t" l="l"/>
              <a:pathLst>
                <a:path h="2377861" w="4491985">
                  <a:moveTo>
                    <a:pt x="0" y="0"/>
                  </a:moveTo>
                  <a:lnTo>
                    <a:pt x="4491985" y="0"/>
                  </a:lnTo>
                  <a:lnTo>
                    <a:pt x="4491985" y="2377861"/>
                  </a:lnTo>
                  <a:lnTo>
                    <a:pt x="0" y="23778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491985" cy="2415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911230" y="5206682"/>
            <a:ext cx="13147250" cy="902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36"/>
              </a:lnSpc>
            </a:pPr>
            <a:r>
              <a:rPr lang="en-US" sz="524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Presentación final Capstone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A6A6A6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0" y="1009650"/>
            <a:ext cx="4130791" cy="0"/>
          </a:xfrm>
          <a:prstGeom prst="line">
            <a:avLst/>
          </a:prstGeom>
          <a:ln cap="flat" w="666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03124" y="2191768"/>
            <a:ext cx="17503205" cy="8095232"/>
          </a:xfrm>
          <a:custGeom>
            <a:avLst/>
            <a:gdLst/>
            <a:ahLst/>
            <a:cxnLst/>
            <a:rect r="r" b="b" t="t" l="l"/>
            <a:pathLst>
              <a:path h="8095232" w="17503205">
                <a:moveTo>
                  <a:pt x="0" y="0"/>
                </a:moveTo>
                <a:lnTo>
                  <a:pt x="17503205" y="0"/>
                </a:lnTo>
                <a:lnTo>
                  <a:pt x="17503205" y="8095232"/>
                </a:lnTo>
                <a:lnTo>
                  <a:pt x="0" y="80952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97849" y="1373779"/>
            <a:ext cx="889230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Arquitectura del software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A6A6A6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0" y="1009650"/>
            <a:ext cx="4130791" cy="0"/>
          </a:xfrm>
          <a:prstGeom prst="line">
            <a:avLst/>
          </a:prstGeom>
          <a:ln cap="flat" w="666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04020" y="2118330"/>
            <a:ext cx="16489530" cy="8505047"/>
          </a:xfrm>
          <a:custGeom>
            <a:avLst/>
            <a:gdLst/>
            <a:ahLst/>
            <a:cxnLst/>
            <a:rect r="r" b="b" t="t" l="l"/>
            <a:pathLst>
              <a:path h="8505047" w="16489530">
                <a:moveTo>
                  <a:pt x="0" y="0"/>
                </a:moveTo>
                <a:lnTo>
                  <a:pt x="16489530" y="0"/>
                </a:lnTo>
                <a:lnTo>
                  <a:pt x="16489530" y="8505047"/>
                </a:lnTo>
                <a:lnTo>
                  <a:pt x="0" y="85050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31" t="0" r="-2231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87274" y="914400"/>
            <a:ext cx="57134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Modelo de Datos</a:t>
            </a:r>
          </a:p>
        </p:txBody>
      </p:sp>
      <p:sp>
        <p:nvSpPr>
          <p:cNvPr name="TextBox 9" id="9"/>
          <p:cNvSpPr txBox="true"/>
          <p:nvPr/>
        </p:nvSpPr>
        <p:spPr>
          <a:xfrm rot="5400000">
            <a:off x="14417675" y="5414132"/>
            <a:ext cx="657034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Módulo Alimentación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A6A6A6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0" y="1009650"/>
            <a:ext cx="4130791" cy="0"/>
          </a:xfrm>
          <a:prstGeom prst="line">
            <a:avLst/>
          </a:prstGeom>
          <a:ln cap="flat" w="666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152856" y="1801495"/>
            <a:ext cx="9982287" cy="8892544"/>
          </a:xfrm>
          <a:custGeom>
            <a:avLst/>
            <a:gdLst/>
            <a:ahLst/>
            <a:cxnLst/>
            <a:rect r="r" b="b" t="t" l="l"/>
            <a:pathLst>
              <a:path h="8892544" w="9982287">
                <a:moveTo>
                  <a:pt x="0" y="0"/>
                </a:moveTo>
                <a:lnTo>
                  <a:pt x="9982288" y="0"/>
                </a:lnTo>
                <a:lnTo>
                  <a:pt x="9982288" y="8892544"/>
                </a:lnTo>
                <a:lnTo>
                  <a:pt x="0" y="88925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87274" y="914400"/>
            <a:ext cx="57134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Modelo de Datos</a:t>
            </a:r>
          </a:p>
        </p:txBody>
      </p:sp>
      <p:sp>
        <p:nvSpPr>
          <p:cNvPr name="TextBox 9" id="9"/>
          <p:cNvSpPr txBox="true"/>
          <p:nvPr/>
        </p:nvSpPr>
        <p:spPr>
          <a:xfrm rot="5400000">
            <a:off x="12674412" y="5468223"/>
            <a:ext cx="593478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Módulo Lavandería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A6A6A6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0" y="1009650"/>
            <a:ext cx="4130791" cy="0"/>
          </a:xfrm>
          <a:prstGeom prst="line">
            <a:avLst/>
          </a:prstGeom>
          <a:ln cap="flat" w="666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11795" y="6195970"/>
            <a:ext cx="5232166" cy="2059181"/>
          </a:xfrm>
          <a:custGeom>
            <a:avLst/>
            <a:gdLst/>
            <a:ahLst/>
            <a:cxnLst/>
            <a:rect r="r" b="b" t="t" l="l"/>
            <a:pathLst>
              <a:path h="2059181" w="5232166">
                <a:moveTo>
                  <a:pt x="0" y="0"/>
                </a:moveTo>
                <a:lnTo>
                  <a:pt x="5232165" y="0"/>
                </a:lnTo>
                <a:lnTo>
                  <a:pt x="5232165" y="2059180"/>
                </a:lnTo>
                <a:lnTo>
                  <a:pt x="0" y="20591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211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63196" y="4296473"/>
            <a:ext cx="4929364" cy="1694054"/>
          </a:xfrm>
          <a:custGeom>
            <a:avLst/>
            <a:gdLst/>
            <a:ahLst/>
            <a:cxnLst/>
            <a:rect r="r" b="b" t="t" l="l"/>
            <a:pathLst>
              <a:path h="1694054" w="4929364">
                <a:moveTo>
                  <a:pt x="0" y="0"/>
                </a:moveTo>
                <a:lnTo>
                  <a:pt x="4929364" y="0"/>
                </a:lnTo>
                <a:lnTo>
                  <a:pt x="4929364" y="1694054"/>
                </a:lnTo>
                <a:lnTo>
                  <a:pt x="0" y="16940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1865188"/>
            <a:ext cx="3998355" cy="2441044"/>
          </a:xfrm>
          <a:custGeom>
            <a:avLst/>
            <a:gdLst/>
            <a:ahLst/>
            <a:cxnLst/>
            <a:rect r="r" b="b" t="t" l="l"/>
            <a:pathLst>
              <a:path h="2441044" w="3998355">
                <a:moveTo>
                  <a:pt x="0" y="0"/>
                </a:moveTo>
                <a:lnTo>
                  <a:pt x="3998355" y="0"/>
                </a:lnTo>
                <a:lnTo>
                  <a:pt x="3998355" y="2441044"/>
                </a:lnTo>
                <a:lnTo>
                  <a:pt x="0" y="24410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069789" y="6584307"/>
            <a:ext cx="6218211" cy="1282506"/>
          </a:xfrm>
          <a:custGeom>
            <a:avLst/>
            <a:gdLst/>
            <a:ahLst/>
            <a:cxnLst/>
            <a:rect r="r" b="b" t="t" l="l"/>
            <a:pathLst>
              <a:path h="1282506" w="6218211">
                <a:moveTo>
                  <a:pt x="0" y="0"/>
                </a:moveTo>
                <a:lnTo>
                  <a:pt x="6218211" y="0"/>
                </a:lnTo>
                <a:lnTo>
                  <a:pt x="6218211" y="1282506"/>
                </a:lnTo>
                <a:lnTo>
                  <a:pt x="0" y="12825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605480" y="2347780"/>
            <a:ext cx="1977402" cy="2966104"/>
          </a:xfrm>
          <a:custGeom>
            <a:avLst/>
            <a:gdLst/>
            <a:ahLst/>
            <a:cxnLst/>
            <a:rect r="r" b="b" t="t" l="l"/>
            <a:pathLst>
              <a:path h="2966104" w="1977402">
                <a:moveTo>
                  <a:pt x="0" y="0"/>
                </a:moveTo>
                <a:lnTo>
                  <a:pt x="1977403" y="0"/>
                </a:lnTo>
                <a:lnTo>
                  <a:pt x="1977403" y="2966103"/>
                </a:lnTo>
                <a:lnTo>
                  <a:pt x="0" y="29661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822372" y="6427853"/>
            <a:ext cx="4643255" cy="1595413"/>
          </a:xfrm>
          <a:custGeom>
            <a:avLst/>
            <a:gdLst/>
            <a:ahLst/>
            <a:cxnLst/>
            <a:rect r="r" b="b" t="t" l="l"/>
            <a:pathLst>
              <a:path h="1595413" w="4643255">
                <a:moveTo>
                  <a:pt x="0" y="0"/>
                </a:moveTo>
                <a:lnTo>
                  <a:pt x="4643256" y="0"/>
                </a:lnTo>
                <a:lnTo>
                  <a:pt x="4643256" y="1595414"/>
                </a:lnTo>
                <a:lnTo>
                  <a:pt x="0" y="15954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06712" y="2092722"/>
            <a:ext cx="4074577" cy="3221161"/>
          </a:xfrm>
          <a:custGeom>
            <a:avLst/>
            <a:gdLst/>
            <a:ahLst/>
            <a:cxnLst/>
            <a:rect r="r" b="b" t="t" l="l"/>
            <a:pathLst>
              <a:path h="3221161" w="4074577">
                <a:moveTo>
                  <a:pt x="0" y="0"/>
                </a:moveTo>
                <a:lnTo>
                  <a:pt x="4074576" y="0"/>
                </a:lnTo>
                <a:lnTo>
                  <a:pt x="4074576" y="3221161"/>
                </a:lnTo>
                <a:lnTo>
                  <a:pt x="0" y="322116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333762" y="978093"/>
            <a:ext cx="762047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Tecnologías Utilizadas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3871465" y="-189523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000000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0" y="1009650"/>
            <a:ext cx="4130791" cy="0"/>
          </a:xfrm>
          <a:prstGeom prst="line">
            <a:avLst/>
          </a:prstGeom>
          <a:ln cap="flat" w="666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>
            <a:hlinkClick r:id="rId7" tooltip="https://www.youtube.com/watch?v=rEgDOsLPD_M&amp;ab_channel=JuanManuelOlivaresJim%C3%A9nez"/>
          </p:cNvPr>
          <p:cNvSpPr/>
          <p:nvPr/>
        </p:nvSpPr>
        <p:spPr>
          <a:xfrm flipH="false" flipV="false" rot="0">
            <a:off x="7916947" y="6381750"/>
            <a:ext cx="2454105" cy="3531087"/>
          </a:xfrm>
          <a:custGeom>
            <a:avLst/>
            <a:gdLst/>
            <a:ahLst/>
            <a:cxnLst/>
            <a:rect r="r" b="b" t="t" l="l"/>
            <a:pathLst>
              <a:path h="3531087" w="2454105">
                <a:moveTo>
                  <a:pt x="0" y="0"/>
                </a:moveTo>
                <a:lnTo>
                  <a:pt x="2454106" y="0"/>
                </a:lnTo>
                <a:lnTo>
                  <a:pt x="2454106" y="3531087"/>
                </a:lnTo>
                <a:lnTo>
                  <a:pt x="0" y="35310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3949700"/>
            <a:ext cx="18288000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Demostración del resultado del proyecto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794973" y="5188925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7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00363" y="260848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386" y="628650"/>
            <a:ext cx="3825596" cy="677657"/>
            <a:chOff x="0" y="0"/>
            <a:chExt cx="5100795" cy="9035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000000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215808" y="1228327"/>
            <a:ext cx="4130791" cy="0"/>
          </a:xfrm>
          <a:prstGeom prst="line">
            <a:avLst/>
          </a:prstGeom>
          <a:ln cap="flat" w="666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-5400000">
            <a:off x="6421973" y="-13254038"/>
            <a:ext cx="6818207" cy="20947169"/>
            <a:chOff x="0" y="0"/>
            <a:chExt cx="1795742" cy="55169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B0E3E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79574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03244" y="3920735"/>
            <a:ext cx="4811377" cy="2031881"/>
            <a:chOff x="0" y="0"/>
            <a:chExt cx="555663" cy="2346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55664" cy="234661"/>
            </a:xfrm>
            <a:custGeom>
              <a:avLst/>
              <a:gdLst/>
              <a:ahLst/>
              <a:cxnLst/>
              <a:rect r="r" b="b" t="t" l="l"/>
              <a:pathLst>
                <a:path h="234661" w="555664">
                  <a:moveTo>
                    <a:pt x="59536" y="0"/>
                  </a:moveTo>
                  <a:lnTo>
                    <a:pt x="496127" y="0"/>
                  </a:lnTo>
                  <a:cubicBezTo>
                    <a:pt x="529008" y="0"/>
                    <a:pt x="555664" y="26655"/>
                    <a:pt x="555664" y="59536"/>
                  </a:cubicBezTo>
                  <a:lnTo>
                    <a:pt x="555664" y="175125"/>
                  </a:lnTo>
                  <a:cubicBezTo>
                    <a:pt x="555664" y="190915"/>
                    <a:pt x="549391" y="206058"/>
                    <a:pt x="538226" y="217223"/>
                  </a:cubicBezTo>
                  <a:cubicBezTo>
                    <a:pt x="527061" y="228388"/>
                    <a:pt x="511917" y="234661"/>
                    <a:pt x="496127" y="234661"/>
                  </a:cubicBezTo>
                  <a:lnTo>
                    <a:pt x="59536" y="234661"/>
                  </a:lnTo>
                  <a:cubicBezTo>
                    <a:pt x="26655" y="234661"/>
                    <a:pt x="0" y="208006"/>
                    <a:pt x="0" y="175125"/>
                  </a:cubicBezTo>
                  <a:lnTo>
                    <a:pt x="0" y="59536"/>
                  </a:lnTo>
                  <a:cubicBezTo>
                    <a:pt x="0" y="43746"/>
                    <a:pt x="6273" y="28603"/>
                    <a:pt x="17438" y="17438"/>
                  </a:cubicBezTo>
                  <a:cubicBezTo>
                    <a:pt x="28603" y="6273"/>
                    <a:pt x="43746" y="0"/>
                    <a:pt x="5953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B6E3E6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555663" cy="291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Falta de control de stock de raciones de alimentos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034559" y="3446386"/>
            <a:ext cx="5660445" cy="6405639"/>
            <a:chOff x="0" y="0"/>
            <a:chExt cx="653722" cy="73978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3722" cy="739784"/>
            </a:xfrm>
            <a:custGeom>
              <a:avLst/>
              <a:gdLst/>
              <a:ahLst/>
              <a:cxnLst/>
              <a:rect r="r" b="b" t="t" l="l"/>
              <a:pathLst>
                <a:path h="739784" w="653722">
                  <a:moveTo>
                    <a:pt x="50606" y="0"/>
                  </a:moveTo>
                  <a:lnTo>
                    <a:pt x="603116" y="0"/>
                  </a:lnTo>
                  <a:cubicBezTo>
                    <a:pt x="631065" y="0"/>
                    <a:pt x="653722" y="22657"/>
                    <a:pt x="653722" y="50606"/>
                  </a:cubicBezTo>
                  <a:lnTo>
                    <a:pt x="653722" y="689178"/>
                  </a:lnTo>
                  <a:cubicBezTo>
                    <a:pt x="653722" y="702600"/>
                    <a:pt x="648390" y="715472"/>
                    <a:pt x="638900" y="724962"/>
                  </a:cubicBezTo>
                  <a:cubicBezTo>
                    <a:pt x="629409" y="734452"/>
                    <a:pt x="616538" y="739784"/>
                    <a:pt x="603116" y="739784"/>
                  </a:cubicBezTo>
                  <a:lnTo>
                    <a:pt x="50606" y="739784"/>
                  </a:lnTo>
                  <a:cubicBezTo>
                    <a:pt x="22657" y="739784"/>
                    <a:pt x="0" y="717127"/>
                    <a:pt x="0" y="689178"/>
                  </a:cubicBezTo>
                  <a:lnTo>
                    <a:pt x="0" y="50606"/>
                  </a:lnTo>
                  <a:cubicBezTo>
                    <a:pt x="0" y="37184"/>
                    <a:pt x="5332" y="24312"/>
                    <a:pt x="14822" y="14822"/>
                  </a:cubicBezTo>
                  <a:cubicBezTo>
                    <a:pt x="24312" y="5332"/>
                    <a:pt x="37184" y="0"/>
                    <a:pt x="5060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D0CEE2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653722" cy="796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Sistema que permite controlar raciones de alimentos de los funcionarios y de los pacientes hospitalizados.</a:t>
              </a:r>
            </a:p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Sistema que permite controlar el stock de las prendas de ropería.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877622" y="3425388"/>
            <a:ext cx="5077451" cy="2719627"/>
            <a:chOff x="0" y="0"/>
            <a:chExt cx="586392" cy="3140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86392" cy="314088"/>
            </a:xfrm>
            <a:custGeom>
              <a:avLst/>
              <a:gdLst/>
              <a:ahLst/>
              <a:cxnLst/>
              <a:rect r="r" b="b" t="t" l="l"/>
              <a:pathLst>
                <a:path h="314088" w="586392">
                  <a:moveTo>
                    <a:pt x="56416" y="0"/>
                  </a:moveTo>
                  <a:lnTo>
                    <a:pt x="529976" y="0"/>
                  </a:lnTo>
                  <a:cubicBezTo>
                    <a:pt x="561134" y="0"/>
                    <a:pt x="586392" y="25258"/>
                    <a:pt x="586392" y="56416"/>
                  </a:cubicBezTo>
                  <a:lnTo>
                    <a:pt x="586392" y="257672"/>
                  </a:lnTo>
                  <a:cubicBezTo>
                    <a:pt x="586392" y="272635"/>
                    <a:pt x="580448" y="286984"/>
                    <a:pt x="569868" y="297564"/>
                  </a:cubicBezTo>
                  <a:cubicBezTo>
                    <a:pt x="559288" y="308144"/>
                    <a:pt x="544939" y="314088"/>
                    <a:pt x="529976" y="314088"/>
                  </a:cubicBezTo>
                  <a:lnTo>
                    <a:pt x="56416" y="314088"/>
                  </a:lnTo>
                  <a:cubicBezTo>
                    <a:pt x="25258" y="314088"/>
                    <a:pt x="0" y="288830"/>
                    <a:pt x="0" y="257672"/>
                  </a:cubicBezTo>
                  <a:lnTo>
                    <a:pt x="0" y="56416"/>
                  </a:lnTo>
                  <a:cubicBezTo>
                    <a:pt x="0" y="25258"/>
                    <a:pt x="25258" y="0"/>
                    <a:pt x="5641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B6E3E6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586392" cy="371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Mayor órden, ya no se utiliza papel y lápiz para los registros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03244" y="6259267"/>
            <a:ext cx="4583123" cy="3017942"/>
            <a:chOff x="0" y="0"/>
            <a:chExt cx="529303" cy="34854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29303" cy="348541"/>
            </a:xfrm>
            <a:custGeom>
              <a:avLst/>
              <a:gdLst/>
              <a:ahLst/>
              <a:cxnLst/>
              <a:rect r="r" b="b" t="t" l="l"/>
              <a:pathLst>
                <a:path h="348541" w="529303">
                  <a:moveTo>
                    <a:pt x="62501" y="0"/>
                  </a:moveTo>
                  <a:lnTo>
                    <a:pt x="466801" y="0"/>
                  </a:lnTo>
                  <a:cubicBezTo>
                    <a:pt x="501320" y="0"/>
                    <a:pt x="529303" y="27983"/>
                    <a:pt x="529303" y="62501"/>
                  </a:cubicBezTo>
                  <a:lnTo>
                    <a:pt x="529303" y="286039"/>
                  </a:lnTo>
                  <a:cubicBezTo>
                    <a:pt x="529303" y="320558"/>
                    <a:pt x="501320" y="348541"/>
                    <a:pt x="466801" y="348541"/>
                  </a:cubicBezTo>
                  <a:lnTo>
                    <a:pt x="62501" y="348541"/>
                  </a:lnTo>
                  <a:cubicBezTo>
                    <a:pt x="27983" y="348541"/>
                    <a:pt x="0" y="320558"/>
                    <a:pt x="0" y="286039"/>
                  </a:cubicBezTo>
                  <a:lnTo>
                    <a:pt x="0" y="62501"/>
                  </a:lnTo>
                  <a:cubicBezTo>
                    <a:pt x="0" y="27983"/>
                    <a:pt x="27983" y="0"/>
                    <a:pt x="62501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D0CEE2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529303" cy="405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Pérdida de ropa en servicios o en lavandería externa.</a:t>
              </a:r>
            </a:p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414943" y="6259314"/>
            <a:ext cx="5717510" cy="3667993"/>
            <a:chOff x="0" y="0"/>
            <a:chExt cx="660312" cy="4236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60312" cy="423615"/>
            </a:xfrm>
            <a:custGeom>
              <a:avLst/>
              <a:gdLst/>
              <a:ahLst/>
              <a:cxnLst/>
              <a:rect r="r" b="b" t="t" l="l"/>
              <a:pathLst>
                <a:path h="423615" w="660312">
                  <a:moveTo>
                    <a:pt x="50101" y="0"/>
                  </a:moveTo>
                  <a:lnTo>
                    <a:pt x="610212" y="0"/>
                  </a:lnTo>
                  <a:cubicBezTo>
                    <a:pt x="623499" y="0"/>
                    <a:pt x="636243" y="5278"/>
                    <a:pt x="645638" y="14674"/>
                  </a:cubicBezTo>
                  <a:cubicBezTo>
                    <a:pt x="655034" y="24070"/>
                    <a:pt x="660312" y="36813"/>
                    <a:pt x="660312" y="50101"/>
                  </a:cubicBezTo>
                  <a:lnTo>
                    <a:pt x="660312" y="373514"/>
                  </a:lnTo>
                  <a:cubicBezTo>
                    <a:pt x="660312" y="386802"/>
                    <a:pt x="655034" y="399545"/>
                    <a:pt x="645638" y="408940"/>
                  </a:cubicBezTo>
                  <a:cubicBezTo>
                    <a:pt x="636243" y="418336"/>
                    <a:pt x="623499" y="423615"/>
                    <a:pt x="610212" y="423615"/>
                  </a:cubicBezTo>
                  <a:lnTo>
                    <a:pt x="50101" y="423615"/>
                  </a:lnTo>
                  <a:cubicBezTo>
                    <a:pt x="36813" y="423615"/>
                    <a:pt x="24070" y="418336"/>
                    <a:pt x="14674" y="408940"/>
                  </a:cubicBezTo>
                  <a:cubicBezTo>
                    <a:pt x="5278" y="399545"/>
                    <a:pt x="0" y="386802"/>
                    <a:pt x="0" y="373514"/>
                  </a:cubicBezTo>
                  <a:lnTo>
                    <a:pt x="0" y="50101"/>
                  </a:lnTo>
                  <a:cubicBezTo>
                    <a:pt x="0" y="36813"/>
                    <a:pt x="5278" y="24070"/>
                    <a:pt x="14674" y="14674"/>
                  </a:cubicBezTo>
                  <a:cubicBezTo>
                    <a:pt x="24070" y="5278"/>
                    <a:pt x="36813" y="0"/>
                    <a:pt x="50101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D0CEE2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660312" cy="480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Tanto los regímenes de pacientes hospitalizados como la órden de despacho a lavandería externa se genera de manera automática.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330051" y="1868282"/>
            <a:ext cx="1388080" cy="1442853"/>
          </a:xfrm>
          <a:custGeom>
            <a:avLst/>
            <a:gdLst/>
            <a:ahLst/>
            <a:cxnLst/>
            <a:rect r="r" b="b" t="t" l="l"/>
            <a:pathLst>
              <a:path h="1442853" w="1388080">
                <a:moveTo>
                  <a:pt x="0" y="0"/>
                </a:moveTo>
                <a:lnTo>
                  <a:pt x="1388080" y="0"/>
                </a:lnTo>
                <a:lnTo>
                  <a:pt x="1388080" y="1442853"/>
                </a:lnTo>
                <a:lnTo>
                  <a:pt x="0" y="14428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217898" y="1952285"/>
            <a:ext cx="1613179" cy="1494100"/>
          </a:xfrm>
          <a:custGeom>
            <a:avLst/>
            <a:gdLst/>
            <a:ahLst/>
            <a:cxnLst/>
            <a:rect r="r" b="b" t="t" l="l"/>
            <a:pathLst>
              <a:path h="1494100" w="1613179">
                <a:moveTo>
                  <a:pt x="0" y="0"/>
                </a:moveTo>
                <a:lnTo>
                  <a:pt x="1613179" y="0"/>
                </a:lnTo>
                <a:lnTo>
                  <a:pt x="1613179" y="1494101"/>
                </a:lnTo>
                <a:lnTo>
                  <a:pt x="0" y="14941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476904" y="1717547"/>
            <a:ext cx="1593588" cy="1593588"/>
          </a:xfrm>
          <a:custGeom>
            <a:avLst/>
            <a:gdLst/>
            <a:ahLst/>
            <a:cxnLst/>
            <a:rect r="r" b="b" t="t" l="l"/>
            <a:pathLst>
              <a:path h="1593588" w="1593588">
                <a:moveTo>
                  <a:pt x="0" y="0"/>
                </a:moveTo>
                <a:lnTo>
                  <a:pt x="1593589" y="0"/>
                </a:lnTo>
                <a:lnTo>
                  <a:pt x="1593589" y="1593588"/>
                </a:lnTo>
                <a:lnTo>
                  <a:pt x="0" y="15935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4415031" y="2044888"/>
            <a:ext cx="2650640" cy="1401498"/>
            <a:chOff x="0" y="0"/>
            <a:chExt cx="1171656" cy="61950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71656" cy="619501"/>
            </a:xfrm>
            <a:custGeom>
              <a:avLst/>
              <a:gdLst/>
              <a:ahLst/>
              <a:cxnLst/>
              <a:rect r="r" b="b" t="t" l="l"/>
              <a:pathLst>
                <a:path h="619501" w="1171656">
                  <a:moveTo>
                    <a:pt x="1171656" y="309750"/>
                  </a:moveTo>
                  <a:lnTo>
                    <a:pt x="765256" y="0"/>
                  </a:lnTo>
                  <a:lnTo>
                    <a:pt x="765256" y="203200"/>
                  </a:lnTo>
                  <a:lnTo>
                    <a:pt x="0" y="203200"/>
                  </a:lnTo>
                  <a:lnTo>
                    <a:pt x="0" y="416301"/>
                  </a:lnTo>
                  <a:lnTo>
                    <a:pt x="765256" y="416301"/>
                  </a:lnTo>
                  <a:lnTo>
                    <a:pt x="765256" y="619501"/>
                  </a:lnTo>
                  <a:lnTo>
                    <a:pt x="1171656" y="309750"/>
                  </a:lnTo>
                  <a:close/>
                </a:path>
              </a:pathLst>
            </a:custGeom>
            <a:solidFill>
              <a:srgbClr val="F9B347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174625"/>
              <a:ext cx="1070056" cy="241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46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1195895" y="2170780"/>
            <a:ext cx="1916190" cy="1149714"/>
          </a:xfrm>
          <a:custGeom>
            <a:avLst/>
            <a:gdLst/>
            <a:ahLst/>
            <a:cxnLst/>
            <a:rect r="r" b="b" t="t" l="l"/>
            <a:pathLst>
              <a:path h="1149714" w="1916190">
                <a:moveTo>
                  <a:pt x="0" y="0"/>
                </a:moveTo>
                <a:lnTo>
                  <a:pt x="1916191" y="0"/>
                </a:lnTo>
                <a:lnTo>
                  <a:pt x="1916191" y="1149714"/>
                </a:lnTo>
                <a:lnTo>
                  <a:pt x="0" y="11497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5410378" y="978093"/>
            <a:ext cx="74672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Resultados Obtenidos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B6E3E6">
                <a:alpha val="6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000000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-134749" y="975963"/>
            <a:ext cx="4130791" cy="0"/>
          </a:xfrm>
          <a:prstGeom prst="line">
            <a:avLst/>
          </a:prstGeom>
          <a:ln cap="flat" w="66675">
            <a:solidFill>
              <a:srgbClr val="D0CEE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6107842" y="2597403"/>
            <a:ext cx="2603128" cy="2603128"/>
            <a:chOff x="0" y="0"/>
            <a:chExt cx="3470838" cy="3470838"/>
          </a:xfrm>
        </p:grpSpPr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0" y="0"/>
              <a:ext cx="3470838" cy="3470838"/>
              <a:chOff x="0" y="0"/>
              <a:chExt cx="14400530" cy="1440053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B0E3E6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425979" y="485741"/>
              <a:ext cx="2610234" cy="2610234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8914574" y="2597403"/>
            <a:ext cx="2603128" cy="2603128"/>
            <a:chOff x="0" y="0"/>
            <a:chExt cx="3470838" cy="3470838"/>
          </a:xfrm>
        </p:grpSpPr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5400000">
              <a:off x="0" y="0"/>
              <a:ext cx="3470838" cy="3470838"/>
              <a:chOff x="0" y="0"/>
              <a:chExt cx="14400530" cy="1440053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D0CEE2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0">
              <a:off x="402771" y="480519"/>
              <a:ext cx="2615456" cy="2615456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8892467" y="5295080"/>
            <a:ext cx="2603128" cy="2603128"/>
            <a:chOff x="0" y="0"/>
            <a:chExt cx="3470838" cy="3470838"/>
          </a:xfrm>
        </p:grpSpPr>
        <p:grpSp>
          <p:nvGrpSpPr>
            <p:cNvPr name="Group 24" id="24"/>
            <p:cNvGrpSpPr>
              <a:grpSpLocks noChangeAspect="true"/>
            </p:cNvGrpSpPr>
            <p:nvPr/>
          </p:nvGrpSpPr>
          <p:grpSpPr>
            <a:xfrm rot="-10800000">
              <a:off x="0" y="0"/>
              <a:ext cx="3470838" cy="3470838"/>
              <a:chOff x="0" y="0"/>
              <a:chExt cx="14400530" cy="1440053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B0E3E6"/>
              </a:solidFill>
            </p:spPr>
          </p:sp>
        </p:grpSp>
        <p:grpSp>
          <p:nvGrpSpPr>
            <p:cNvPr name="Group 26" id="26"/>
            <p:cNvGrpSpPr/>
            <p:nvPr/>
          </p:nvGrpSpPr>
          <p:grpSpPr>
            <a:xfrm rot="0">
              <a:off x="390518" y="390518"/>
              <a:ext cx="2635774" cy="2635774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29" id="29"/>
          <p:cNvGrpSpPr/>
          <p:nvPr/>
        </p:nvGrpSpPr>
        <p:grpSpPr>
          <a:xfrm rot="0">
            <a:off x="6107842" y="5322564"/>
            <a:ext cx="2626237" cy="2626237"/>
            <a:chOff x="0" y="0"/>
            <a:chExt cx="3501649" cy="3501649"/>
          </a:xfrm>
        </p:grpSpPr>
        <p:grpSp>
          <p:nvGrpSpPr>
            <p:cNvPr name="Group 30" id="30"/>
            <p:cNvGrpSpPr>
              <a:grpSpLocks noChangeAspect="true"/>
            </p:cNvGrpSpPr>
            <p:nvPr/>
          </p:nvGrpSpPr>
          <p:grpSpPr>
            <a:xfrm rot="-5400000">
              <a:off x="0" y="0"/>
              <a:ext cx="3501649" cy="3501649"/>
              <a:chOff x="0" y="0"/>
              <a:chExt cx="14400530" cy="1440053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D0CEE2"/>
              </a:solidFill>
            </p:spPr>
          </p:sp>
        </p:grpSp>
        <p:grpSp>
          <p:nvGrpSpPr>
            <p:cNvPr name="Group 32" id="32"/>
            <p:cNvGrpSpPr/>
            <p:nvPr/>
          </p:nvGrpSpPr>
          <p:grpSpPr>
            <a:xfrm rot="0">
              <a:off x="425979" y="462120"/>
              <a:ext cx="2613551" cy="2613551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sp>
        <p:nvSpPr>
          <p:cNvPr name="Freeform 35" id="35"/>
          <p:cNvSpPr/>
          <p:nvPr/>
        </p:nvSpPr>
        <p:spPr>
          <a:xfrm flipH="false" flipV="false" rot="0">
            <a:off x="3153283" y="8640177"/>
            <a:ext cx="1991176" cy="1207552"/>
          </a:xfrm>
          <a:custGeom>
            <a:avLst/>
            <a:gdLst/>
            <a:ahLst/>
            <a:cxnLst/>
            <a:rect r="r" b="b" t="t" l="l"/>
            <a:pathLst>
              <a:path h="1207552" w="1991176">
                <a:moveTo>
                  <a:pt x="0" y="0"/>
                </a:moveTo>
                <a:lnTo>
                  <a:pt x="1991176" y="0"/>
                </a:lnTo>
                <a:lnTo>
                  <a:pt x="1991176" y="1207552"/>
                </a:lnTo>
                <a:lnTo>
                  <a:pt x="0" y="12075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791025" y="8713629"/>
            <a:ext cx="1991176" cy="1207552"/>
          </a:xfrm>
          <a:custGeom>
            <a:avLst/>
            <a:gdLst/>
            <a:ahLst/>
            <a:cxnLst/>
            <a:rect r="r" b="b" t="t" l="l"/>
            <a:pathLst>
              <a:path h="1207552" w="1991176">
                <a:moveTo>
                  <a:pt x="0" y="0"/>
                </a:moveTo>
                <a:lnTo>
                  <a:pt x="1991176" y="0"/>
                </a:lnTo>
                <a:lnTo>
                  <a:pt x="1991176" y="1207552"/>
                </a:lnTo>
                <a:lnTo>
                  <a:pt x="0" y="12075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6684098" y="3131472"/>
            <a:ext cx="1473724" cy="1506595"/>
          </a:xfrm>
          <a:custGeom>
            <a:avLst/>
            <a:gdLst/>
            <a:ahLst/>
            <a:cxnLst/>
            <a:rect r="r" b="b" t="t" l="l"/>
            <a:pathLst>
              <a:path h="1506595" w="1473724">
                <a:moveTo>
                  <a:pt x="0" y="0"/>
                </a:moveTo>
                <a:lnTo>
                  <a:pt x="1473724" y="0"/>
                </a:lnTo>
                <a:lnTo>
                  <a:pt x="1473724" y="1506595"/>
                </a:lnTo>
                <a:lnTo>
                  <a:pt x="0" y="15065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6705120" y="5933513"/>
            <a:ext cx="1386466" cy="1404339"/>
          </a:xfrm>
          <a:custGeom>
            <a:avLst/>
            <a:gdLst/>
            <a:ahLst/>
            <a:cxnLst/>
            <a:rect r="r" b="b" t="t" l="l"/>
            <a:pathLst>
              <a:path h="1404339" w="1386466">
                <a:moveTo>
                  <a:pt x="0" y="0"/>
                </a:moveTo>
                <a:lnTo>
                  <a:pt x="1386466" y="0"/>
                </a:lnTo>
                <a:lnTo>
                  <a:pt x="1386466" y="1404339"/>
                </a:lnTo>
                <a:lnTo>
                  <a:pt x="0" y="14043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522779" y="3131472"/>
            <a:ext cx="1238607" cy="1524440"/>
          </a:xfrm>
          <a:custGeom>
            <a:avLst/>
            <a:gdLst/>
            <a:ahLst/>
            <a:cxnLst/>
            <a:rect r="r" b="b" t="t" l="l"/>
            <a:pathLst>
              <a:path h="1524440" w="1238607">
                <a:moveTo>
                  <a:pt x="0" y="0"/>
                </a:moveTo>
                <a:lnTo>
                  <a:pt x="1238607" y="0"/>
                </a:lnTo>
                <a:lnTo>
                  <a:pt x="1238607" y="1524440"/>
                </a:lnTo>
                <a:lnTo>
                  <a:pt x="0" y="15244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9362415" y="5694305"/>
            <a:ext cx="1663233" cy="1714673"/>
          </a:xfrm>
          <a:custGeom>
            <a:avLst/>
            <a:gdLst/>
            <a:ahLst/>
            <a:cxnLst/>
            <a:rect r="r" b="b" t="t" l="l"/>
            <a:pathLst>
              <a:path h="1714673" w="1663233">
                <a:moveTo>
                  <a:pt x="0" y="0"/>
                </a:moveTo>
                <a:lnTo>
                  <a:pt x="1663233" y="0"/>
                </a:lnTo>
                <a:lnTo>
                  <a:pt x="1663233" y="1714673"/>
                </a:lnTo>
                <a:lnTo>
                  <a:pt x="0" y="17146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5410378" y="1127452"/>
            <a:ext cx="74672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Resultados Obtenidos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696749" y="2454503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01.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696749" y="4590442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02.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696749" y="2935207"/>
            <a:ext cx="3856857" cy="62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Conocimiento de nuevas tecnologías.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696749" y="5068691"/>
            <a:ext cx="4207489" cy="62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Profundización de temas en gestión de proyectos.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696749" y="6389630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696749" y="6937009"/>
            <a:ext cx="4207489" cy="939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Mejorar habilidades blandas como</a:t>
            </a:r>
          </a:p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Comunicación efectiva y Adaptabilidad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698802" y="2620173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698802" y="4749831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05.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698802" y="3249532"/>
            <a:ext cx="3398684" cy="311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Paciencia y determinación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698802" y="5225854"/>
            <a:ext cx="3707662" cy="311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Trabajo en equipo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698802" y="6389630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06.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698802" y="7078365"/>
            <a:ext cx="3707662" cy="62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Confianza entre integrantes del equipo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5525459" y="8996551"/>
            <a:ext cx="6884566" cy="466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6"/>
              </a:lnSpc>
            </a:pPr>
            <a:r>
              <a:rPr lang="en-US" sz="291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Estamos listos para el mundo laboral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B6E3E6">
                <a:alpha val="6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000000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-134749" y="975963"/>
            <a:ext cx="4130791" cy="0"/>
          </a:xfrm>
          <a:prstGeom prst="line">
            <a:avLst/>
          </a:prstGeom>
          <a:ln cap="flat" w="66675">
            <a:solidFill>
              <a:srgbClr val="D0CEE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6107842" y="2597403"/>
            <a:ext cx="2603128" cy="2603128"/>
            <a:chOff x="0" y="0"/>
            <a:chExt cx="3470838" cy="3470838"/>
          </a:xfrm>
        </p:grpSpPr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0" y="0"/>
              <a:ext cx="3470838" cy="3470838"/>
              <a:chOff x="0" y="0"/>
              <a:chExt cx="14400530" cy="1440053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B0E3E6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425979" y="485741"/>
              <a:ext cx="2610234" cy="2610234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8914574" y="2597403"/>
            <a:ext cx="2603128" cy="2603128"/>
            <a:chOff x="0" y="0"/>
            <a:chExt cx="3470838" cy="3470838"/>
          </a:xfrm>
        </p:grpSpPr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5400000">
              <a:off x="0" y="0"/>
              <a:ext cx="3470838" cy="3470838"/>
              <a:chOff x="0" y="0"/>
              <a:chExt cx="14400530" cy="1440053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D0CEE2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0">
              <a:off x="402771" y="480519"/>
              <a:ext cx="2615456" cy="2615456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8892467" y="5295080"/>
            <a:ext cx="2603128" cy="2603128"/>
            <a:chOff x="0" y="0"/>
            <a:chExt cx="3470838" cy="3470838"/>
          </a:xfrm>
        </p:grpSpPr>
        <p:grpSp>
          <p:nvGrpSpPr>
            <p:cNvPr name="Group 24" id="24"/>
            <p:cNvGrpSpPr>
              <a:grpSpLocks noChangeAspect="true"/>
            </p:cNvGrpSpPr>
            <p:nvPr/>
          </p:nvGrpSpPr>
          <p:grpSpPr>
            <a:xfrm rot="-10800000">
              <a:off x="0" y="0"/>
              <a:ext cx="3470838" cy="3470838"/>
              <a:chOff x="0" y="0"/>
              <a:chExt cx="14400530" cy="1440053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B0E3E6"/>
              </a:solidFill>
            </p:spPr>
          </p:sp>
        </p:grpSp>
        <p:grpSp>
          <p:nvGrpSpPr>
            <p:cNvPr name="Group 26" id="26"/>
            <p:cNvGrpSpPr/>
            <p:nvPr/>
          </p:nvGrpSpPr>
          <p:grpSpPr>
            <a:xfrm rot="0">
              <a:off x="390518" y="390518"/>
              <a:ext cx="2635774" cy="2635774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29" id="29"/>
          <p:cNvGrpSpPr/>
          <p:nvPr/>
        </p:nvGrpSpPr>
        <p:grpSpPr>
          <a:xfrm rot="0">
            <a:off x="6107842" y="5322564"/>
            <a:ext cx="2626237" cy="2626237"/>
            <a:chOff x="0" y="0"/>
            <a:chExt cx="3501649" cy="3501649"/>
          </a:xfrm>
        </p:grpSpPr>
        <p:grpSp>
          <p:nvGrpSpPr>
            <p:cNvPr name="Group 30" id="30"/>
            <p:cNvGrpSpPr>
              <a:grpSpLocks noChangeAspect="true"/>
            </p:cNvGrpSpPr>
            <p:nvPr/>
          </p:nvGrpSpPr>
          <p:grpSpPr>
            <a:xfrm rot="-5400000">
              <a:off x="0" y="0"/>
              <a:ext cx="3501649" cy="3501649"/>
              <a:chOff x="0" y="0"/>
              <a:chExt cx="14400530" cy="1440053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D0CEE2"/>
              </a:solidFill>
            </p:spPr>
          </p:sp>
        </p:grpSp>
        <p:grpSp>
          <p:nvGrpSpPr>
            <p:cNvPr name="Group 32" id="32"/>
            <p:cNvGrpSpPr/>
            <p:nvPr/>
          </p:nvGrpSpPr>
          <p:grpSpPr>
            <a:xfrm rot="0">
              <a:off x="425979" y="462120"/>
              <a:ext cx="2613551" cy="2613551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sp>
        <p:nvSpPr>
          <p:cNvPr name="Freeform 35" id="35"/>
          <p:cNvSpPr/>
          <p:nvPr/>
        </p:nvSpPr>
        <p:spPr>
          <a:xfrm flipH="false" flipV="false" rot="0">
            <a:off x="6774285" y="3131472"/>
            <a:ext cx="1248135" cy="1524440"/>
          </a:xfrm>
          <a:custGeom>
            <a:avLst/>
            <a:gdLst/>
            <a:ahLst/>
            <a:cxnLst/>
            <a:rect r="r" b="b" t="t" l="l"/>
            <a:pathLst>
              <a:path h="1524440" w="1248135">
                <a:moveTo>
                  <a:pt x="0" y="0"/>
                </a:moveTo>
                <a:lnTo>
                  <a:pt x="1248135" y="0"/>
                </a:lnTo>
                <a:lnTo>
                  <a:pt x="1248135" y="1524440"/>
                </a:lnTo>
                <a:lnTo>
                  <a:pt x="0" y="1524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6905469" y="5889577"/>
            <a:ext cx="1030982" cy="1492210"/>
          </a:xfrm>
          <a:custGeom>
            <a:avLst/>
            <a:gdLst/>
            <a:ahLst/>
            <a:cxnLst/>
            <a:rect r="r" b="b" t="t" l="l"/>
            <a:pathLst>
              <a:path h="1492210" w="1030982">
                <a:moveTo>
                  <a:pt x="0" y="0"/>
                </a:moveTo>
                <a:lnTo>
                  <a:pt x="1030982" y="0"/>
                </a:lnTo>
                <a:lnTo>
                  <a:pt x="1030982" y="1492211"/>
                </a:lnTo>
                <a:lnTo>
                  <a:pt x="0" y="14922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9543700" y="3281281"/>
            <a:ext cx="1344876" cy="1344876"/>
          </a:xfrm>
          <a:custGeom>
            <a:avLst/>
            <a:gdLst/>
            <a:ahLst/>
            <a:cxnLst/>
            <a:rect r="r" b="b" t="t" l="l"/>
            <a:pathLst>
              <a:path h="1344876" w="1344876">
                <a:moveTo>
                  <a:pt x="0" y="0"/>
                </a:moveTo>
                <a:lnTo>
                  <a:pt x="1344876" y="0"/>
                </a:lnTo>
                <a:lnTo>
                  <a:pt x="1344876" y="1344876"/>
                </a:lnTo>
                <a:lnTo>
                  <a:pt x="0" y="13448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9518884" y="5887873"/>
            <a:ext cx="1394508" cy="1417543"/>
          </a:xfrm>
          <a:custGeom>
            <a:avLst/>
            <a:gdLst/>
            <a:ahLst/>
            <a:cxnLst/>
            <a:rect r="r" b="b" t="t" l="l"/>
            <a:pathLst>
              <a:path h="1417543" w="1394508">
                <a:moveTo>
                  <a:pt x="0" y="0"/>
                </a:moveTo>
                <a:lnTo>
                  <a:pt x="1394508" y="0"/>
                </a:lnTo>
                <a:lnTo>
                  <a:pt x="1394508" y="1417543"/>
                </a:lnTo>
                <a:lnTo>
                  <a:pt x="0" y="14175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696402" y="3016478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01.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696402" y="4703054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02.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696749" y="3563857"/>
            <a:ext cx="3856857" cy="311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Falta de experiencia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696749" y="5250433"/>
            <a:ext cx="4207489" cy="311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Gestión de tiempo (Días festivos)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696749" y="6390396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696749" y="6937009"/>
            <a:ext cx="4207489" cy="62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Coordinación y comunicación con el cliente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698802" y="3175867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698802" y="4912604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05. 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698802" y="3846570"/>
            <a:ext cx="3398684" cy="62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Falta de implementos para la utilización en terreno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698802" y="5436567"/>
            <a:ext cx="3707662" cy="311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Limitaciones del alcance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698730" y="6599180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06.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698802" y="7135484"/>
            <a:ext cx="3707662" cy="62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Bloqueo de requerimientos por nuestro Cliente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10580" y="1326038"/>
            <a:ext cx="156668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Obstáculos presentados durante el desarrollo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B6E3E6">
                <a:alpha val="6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000000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-134749" y="975963"/>
            <a:ext cx="4130791" cy="0"/>
          </a:xfrm>
          <a:prstGeom prst="line">
            <a:avLst/>
          </a:prstGeom>
          <a:ln cap="flat" w="66675">
            <a:solidFill>
              <a:srgbClr val="D0CEE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6107842" y="2597403"/>
            <a:ext cx="2603128" cy="2603128"/>
            <a:chOff x="0" y="0"/>
            <a:chExt cx="3470838" cy="3470838"/>
          </a:xfrm>
        </p:grpSpPr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0" y="0"/>
              <a:ext cx="3470838" cy="3470838"/>
              <a:chOff x="0" y="0"/>
              <a:chExt cx="14400530" cy="1440053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B0E3E6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425979" y="485741"/>
              <a:ext cx="2610234" cy="2610234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8914574" y="2597403"/>
            <a:ext cx="2603128" cy="2603128"/>
            <a:chOff x="0" y="0"/>
            <a:chExt cx="3470838" cy="3470838"/>
          </a:xfrm>
        </p:grpSpPr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5400000">
              <a:off x="0" y="0"/>
              <a:ext cx="3470838" cy="3470838"/>
              <a:chOff x="0" y="0"/>
              <a:chExt cx="14400530" cy="1440053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D0CEE2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0">
              <a:off x="402771" y="480519"/>
              <a:ext cx="2615456" cy="2615456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8892467" y="5295080"/>
            <a:ext cx="2603128" cy="2603128"/>
            <a:chOff x="0" y="0"/>
            <a:chExt cx="3470838" cy="3470838"/>
          </a:xfrm>
        </p:grpSpPr>
        <p:grpSp>
          <p:nvGrpSpPr>
            <p:cNvPr name="Group 24" id="24"/>
            <p:cNvGrpSpPr>
              <a:grpSpLocks noChangeAspect="true"/>
            </p:cNvGrpSpPr>
            <p:nvPr/>
          </p:nvGrpSpPr>
          <p:grpSpPr>
            <a:xfrm rot="-10800000">
              <a:off x="0" y="0"/>
              <a:ext cx="3470838" cy="3470838"/>
              <a:chOff x="0" y="0"/>
              <a:chExt cx="14400530" cy="1440053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B0E3E6"/>
              </a:solidFill>
            </p:spPr>
          </p:sp>
        </p:grpSp>
        <p:grpSp>
          <p:nvGrpSpPr>
            <p:cNvPr name="Group 26" id="26"/>
            <p:cNvGrpSpPr/>
            <p:nvPr/>
          </p:nvGrpSpPr>
          <p:grpSpPr>
            <a:xfrm rot="0">
              <a:off x="390518" y="390518"/>
              <a:ext cx="2635774" cy="2635774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29" id="29"/>
          <p:cNvGrpSpPr/>
          <p:nvPr/>
        </p:nvGrpSpPr>
        <p:grpSpPr>
          <a:xfrm rot="0">
            <a:off x="6107842" y="5322564"/>
            <a:ext cx="2626237" cy="2626237"/>
            <a:chOff x="0" y="0"/>
            <a:chExt cx="3501649" cy="3501649"/>
          </a:xfrm>
        </p:grpSpPr>
        <p:grpSp>
          <p:nvGrpSpPr>
            <p:cNvPr name="Group 30" id="30"/>
            <p:cNvGrpSpPr>
              <a:grpSpLocks noChangeAspect="true"/>
            </p:cNvGrpSpPr>
            <p:nvPr/>
          </p:nvGrpSpPr>
          <p:grpSpPr>
            <a:xfrm rot="-5400000">
              <a:off x="0" y="0"/>
              <a:ext cx="3501649" cy="3501649"/>
              <a:chOff x="0" y="0"/>
              <a:chExt cx="14400530" cy="1440053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D0CEE2"/>
              </a:solidFill>
            </p:spPr>
          </p:sp>
        </p:grpSp>
        <p:grpSp>
          <p:nvGrpSpPr>
            <p:cNvPr name="Group 32" id="32"/>
            <p:cNvGrpSpPr/>
            <p:nvPr/>
          </p:nvGrpSpPr>
          <p:grpSpPr>
            <a:xfrm rot="0">
              <a:off x="425979" y="462120"/>
              <a:ext cx="2613551" cy="2613551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sp>
        <p:nvSpPr>
          <p:cNvPr name="Freeform 35" id="35"/>
          <p:cNvSpPr/>
          <p:nvPr/>
        </p:nvSpPr>
        <p:spPr>
          <a:xfrm flipH="false" flipV="false" rot="0">
            <a:off x="6728937" y="3207809"/>
            <a:ext cx="1384047" cy="1382317"/>
          </a:xfrm>
          <a:custGeom>
            <a:avLst/>
            <a:gdLst/>
            <a:ahLst/>
            <a:cxnLst/>
            <a:rect r="r" b="b" t="t" l="l"/>
            <a:pathLst>
              <a:path h="1382317" w="1384047">
                <a:moveTo>
                  <a:pt x="0" y="0"/>
                </a:moveTo>
                <a:lnTo>
                  <a:pt x="1384046" y="0"/>
                </a:lnTo>
                <a:lnTo>
                  <a:pt x="1384046" y="1382317"/>
                </a:lnTo>
                <a:lnTo>
                  <a:pt x="0" y="1382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9524147" y="3143724"/>
            <a:ext cx="1383983" cy="1510486"/>
          </a:xfrm>
          <a:custGeom>
            <a:avLst/>
            <a:gdLst/>
            <a:ahLst/>
            <a:cxnLst/>
            <a:rect r="r" b="b" t="t" l="l"/>
            <a:pathLst>
              <a:path h="1510486" w="1383983">
                <a:moveTo>
                  <a:pt x="0" y="0"/>
                </a:moveTo>
                <a:lnTo>
                  <a:pt x="1383982" y="0"/>
                </a:lnTo>
                <a:lnTo>
                  <a:pt x="1383982" y="1510486"/>
                </a:lnTo>
                <a:lnTo>
                  <a:pt x="0" y="1510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6624002" y="5838725"/>
            <a:ext cx="1593915" cy="1593915"/>
          </a:xfrm>
          <a:custGeom>
            <a:avLst/>
            <a:gdLst/>
            <a:ahLst/>
            <a:cxnLst/>
            <a:rect r="r" b="b" t="t" l="l"/>
            <a:pathLst>
              <a:path h="1593915" w="1593915">
                <a:moveTo>
                  <a:pt x="0" y="0"/>
                </a:moveTo>
                <a:lnTo>
                  <a:pt x="1593916" y="0"/>
                </a:lnTo>
                <a:lnTo>
                  <a:pt x="1593916" y="1593915"/>
                </a:lnTo>
                <a:lnTo>
                  <a:pt x="0" y="15939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9430524" y="5833137"/>
            <a:ext cx="1527015" cy="1527015"/>
          </a:xfrm>
          <a:custGeom>
            <a:avLst/>
            <a:gdLst/>
            <a:ahLst/>
            <a:cxnLst/>
            <a:rect r="r" b="b" t="t" l="l"/>
            <a:pathLst>
              <a:path h="1527015" w="1527015">
                <a:moveTo>
                  <a:pt x="0" y="0"/>
                </a:moveTo>
                <a:lnTo>
                  <a:pt x="1527015" y="0"/>
                </a:lnTo>
                <a:lnTo>
                  <a:pt x="1527015" y="1527015"/>
                </a:lnTo>
                <a:lnTo>
                  <a:pt x="0" y="15270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696402" y="3016478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01.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696402" y="4703054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02.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696749" y="3563857"/>
            <a:ext cx="3856857" cy="311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Creación de Proceso ETL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696749" y="5250433"/>
            <a:ext cx="4207489" cy="311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Generación de Modelo Estrella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696402" y="6389630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696749" y="6937009"/>
            <a:ext cx="4207489" cy="1568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Predicción de bajas y pérdidas en lavandería, identificación de raciones futuras y estimación de presupuesto, además de reducir la merma en cocina.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698802" y="3175867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698802" y="4912604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05. 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698802" y="3846570"/>
            <a:ext cx="3398684" cy="62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Aplicacion de Inteligencia de Negocios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698802" y="5436567"/>
            <a:ext cx="3707662" cy="62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Creacion de Dashboards Interactivos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698730" y="6599180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06.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698802" y="7135484"/>
            <a:ext cx="3707662" cy="939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Ejecución de mejoras, análisis de resultados y ajustes según indicadores clave.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601069" y="1326038"/>
            <a:ext cx="130858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Propuesta de Mejora para el software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000000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0" y="1009650"/>
            <a:ext cx="4130791" cy="0"/>
          </a:xfrm>
          <a:prstGeom prst="line">
            <a:avLst/>
          </a:prstGeom>
          <a:ln cap="flat" w="666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5400000">
            <a:off x="12044878" y="6969274"/>
            <a:ext cx="366518" cy="4888156"/>
            <a:chOff x="0" y="0"/>
            <a:chExt cx="96531" cy="12874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6531" cy="1287416"/>
            </a:xfrm>
            <a:custGeom>
              <a:avLst/>
              <a:gdLst/>
              <a:ahLst/>
              <a:cxnLst/>
              <a:rect r="r" b="b" t="t" l="l"/>
              <a:pathLst>
                <a:path h="1287416" w="96531">
                  <a:moveTo>
                    <a:pt x="0" y="0"/>
                  </a:moveTo>
                  <a:lnTo>
                    <a:pt x="96531" y="0"/>
                  </a:lnTo>
                  <a:lnTo>
                    <a:pt x="96531" y="1287416"/>
                  </a:lnTo>
                  <a:lnTo>
                    <a:pt x="0" y="128741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6531" cy="13255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532883" y="4738814"/>
            <a:ext cx="1452835" cy="5548186"/>
            <a:chOff x="0" y="0"/>
            <a:chExt cx="382640" cy="14612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2640" cy="1461251"/>
            </a:xfrm>
            <a:custGeom>
              <a:avLst/>
              <a:gdLst/>
              <a:ahLst/>
              <a:cxnLst/>
              <a:rect r="r" b="b" t="t" l="l"/>
              <a:pathLst>
                <a:path h="1461251" w="382640">
                  <a:moveTo>
                    <a:pt x="0" y="0"/>
                  </a:moveTo>
                  <a:lnTo>
                    <a:pt x="382640" y="0"/>
                  </a:lnTo>
                  <a:lnTo>
                    <a:pt x="382640" y="1461251"/>
                  </a:lnTo>
                  <a:lnTo>
                    <a:pt x="0" y="14612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82640" cy="1499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5209" y="1258558"/>
            <a:ext cx="17083341" cy="8338053"/>
            <a:chOff x="0" y="0"/>
            <a:chExt cx="4499316" cy="21960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99316" cy="2196030"/>
            </a:xfrm>
            <a:custGeom>
              <a:avLst/>
              <a:gdLst/>
              <a:ahLst/>
              <a:cxnLst/>
              <a:rect r="r" b="b" t="t" l="l"/>
              <a:pathLst>
                <a:path h="2196030" w="4499316">
                  <a:moveTo>
                    <a:pt x="0" y="0"/>
                  </a:moveTo>
                  <a:lnTo>
                    <a:pt x="4499316" y="0"/>
                  </a:lnTo>
                  <a:lnTo>
                    <a:pt x="4499316" y="2196030"/>
                  </a:lnTo>
                  <a:lnTo>
                    <a:pt x="0" y="21960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99316" cy="2234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0">
            <a:off x="8042713" y="2530373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0"/>
                </a:moveTo>
                <a:lnTo>
                  <a:pt x="0" y="0"/>
                </a:lnTo>
                <a:lnTo>
                  <a:pt x="0" y="9406329"/>
                </a:lnTo>
                <a:lnTo>
                  <a:pt x="11547949" y="9406329"/>
                </a:lnTo>
                <a:lnTo>
                  <a:pt x="11547949" y="0"/>
                </a:lnTo>
                <a:close/>
              </a:path>
            </a:pathLst>
          </a:custGeom>
          <a:blipFill>
            <a:blip r:embed="rId4">
              <a:alphaModFix amt="8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408643" y="3574715"/>
            <a:ext cx="13470714" cy="3286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3"/>
              </a:lnSpc>
            </a:pPr>
            <a:r>
              <a:rPr lang="en-US" sz="35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LavCom Manager se encuentra realizado en un 100% según los requerimientos iniciales.</a:t>
            </a:r>
          </a:p>
          <a:p>
            <a:pPr algn="ctr">
              <a:lnSpc>
                <a:spcPts val="3703"/>
              </a:lnSpc>
              <a:spcBef>
                <a:spcPct val="0"/>
              </a:spcBef>
            </a:pPr>
            <a:r>
              <a:rPr lang="en-US" sz="35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 embargo, durante la marcha blanca hemos detectado algunos inconvenientes a corregir, y junto al plan de soporte realizado, podemos seguir mejorando el sistema para ayudar al hospital San José de Melipilla a crecer y mejorar la atención a sus pacientes y la calidad laboral de sus profesionales.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21877" y="1643277"/>
            <a:ext cx="444424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0" y="0"/>
            <a:ext cx="5046831" cy="6425363"/>
          </a:xfrm>
          <a:custGeom>
            <a:avLst/>
            <a:gdLst/>
            <a:ahLst/>
            <a:cxnLst/>
            <a:rect r="r" b="b" t="t" l="l"/>
            <a:pathLst>
              <a:path h="6425363" w="5046831">
                <a:moveTo>
                  <a:pt x="5046831" y="0"/>
                </a:moveTo>
                <a:lnTo>
                  <a:pt x="0" y="0"/>
                </a:lnTo>
                <a:lnTo>
                  <a:pt x="0" y="6425363"/>
                </a:lnTo>
                <a:lnTo>
                  <a:pt x="5046831" y="6425363"/>
                </a:lnTo>
                <a:lnTo>
                  <a:pt x="5046831" y="0"/>
                </a:lnTo>
                <a:close/>
              </a:path>
            </a:pathLst>
          </a:custGeom>
          <a:blipFill>
            <a:blip r:embed="rId3">
              <a:alphaModFix amt="6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000000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0" y="1009650"/>
            <a:ext cx="4130791" cy="0"/>
          </a:xfrm>
          <a:prstGeom prst="line">
            <a:avLst/>
          </a:prstGeom>
          <a:ln cap="flat" w="66675">
            <a:solidFill>
              <a:srgbClr val="D0CEE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0173032" y="2894809"/>
            <a:ext cx="2884650" cy="3445323"/>
            <a:chOff x="0" y="0"/>
            <a:chExt cx="812800" cy="9707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970779"/>
            </a:xfrm>
            <a:custGeom>
              <a:avLst/>
              <a:gdLst/>
              <a:ahLst/>
              <a:cxnLst/>
              <a:rect r="r" b="b" t="t" l="l"/>
              <a:pathLst>
                <a:path h="970779" w="812800">
                  <a:moveTo>
                    <a:pt x="61728" y="0"/>
                  </a:moveTo>
                  <a:lnTo>
                    <a:pt x="751072" y="0"/>
                  </a:lnTo>
                  <a:cubicBezTo>
                    <a:pt x="767443" y="0"/>
                    <a:pt x="783144" y="6503"/>
                    <a:pt x="794720" y="18080"/>
                  </a:cubicBezTo>
                  <a:cubicBezTo>
                    <a:pt x="806297" y="29656"/>
                    <a:pt x="812800" y="45357"/>
                    <a:pt x="812800" y="61728"/>
                  </a:cubicBezTo>
                  <a:lnTo>
                    <a:pt x="812800" y="909051"/>
                  </a:lnTo>
                  <a:cubicBezTo>
                    <a:pt x="812800" y="925422"/>
                    <a:pt x="806297" y="941123"/>
                    <a:pt x="794720" y="952700"/>
                  </a:cubicBezTo>
                  <a:cubicBezTo>
                    <a:pt x="783144" y="964276"/>
                    <a:pt x="767443" y="970779"/>
                    <a:pt x="751072" y="970779"/>
                  </a:cubicBezTo>
                  <a:lnTo>
                    <a:pt x="61728" y="970779"/>
                  </a:lnTo>
                  <a:cubicBezTo>
                    <a:pt x="45357" y="970779"/>
                    <a:pt x="29656" y="964276"/>
                    <a:pt x="18080" y="952700"/>
                  </a:cubicBezTo>
                  <a:cubicBezTo>
                    <a:pt x="6503" y="941123"/>
                    <a:pt x="0" y="925422"/>
                    <a:pt x="0" y="909051"/>
                  </a:cubicBezTo>
                  <a:lnTo>
                    <a:pt x="0" y="61728"/>
                  </a:lnTo>
                  <a:cubicBezTo>
                    <a:pt x="0" y="45357"/>
                    <a:pt x="6503" y="29656"/>
                    <a:pt x="18080" y="18080"/>
                  </a:cubicBezTo>
                  <a:cubicBezTo>
                    <a:pt x="29656" y="6503"/>
                    <a:pt x="45357" y="0"/>
                    <a:pt x="61728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12834" r="0" b="-12834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3857695" y="1345204"/>
            <a:ext cx="10572610" cy="1038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Integrantes del proyecto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389938" y="6124470"/>
            <a:ext cx="4450839" cy="907931"/>
            <a:chOff x="0" y="0"/>
            <a:chExt cx="812800" cy="16580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165804"/>
            </a:xfrm>
            <a:custGeom>
              <a:avLst/>
              <a:gdLst/>
              <a:ahLst/>
              <a:cxnLst/>
              <a:rect r="r" b="b" t="t" l="l"/>
              <a:pathLst>
                <a:path h="16580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65804"/>
                  </a:lnTo>
                  <a:lnTo>
                    <a:pt x="0" y="165804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25307A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812800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b="true" sz="32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Catalina Lazo Cartes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955194" y="7032401"/>
            <a:ext cx="3320328" cy="616648"/>
            <a:chOff x="0" y="0"/>
            <a:chExt cx="606349" cy="11261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6349" cy="112611"/>
            </a:xfrm>
            <a:custGeom>
              <a:avLst/>
              <a:gdLst/>
              <a:ahLst/>
              <a:cxnLst/>
              <a:rect r="r" b="b" t="t" l="l"/>
              <a:pathLst>
                <a:path h="112611" w="606349">
                  <a:moveTo>
                    <a:pt x="0" y="0"/>
                  </a:moveTo>
                  <a:lnTo>
                    <a:pt x="606349" y="0"/>
                  </a:lnTo>
                  <a:lnTo>
                    <a:pt x="606349" y="112611"/>
                  </a:lnTo>
                  <a:lnTo>
                    <a:pt x="0" y="1126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5307A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06349" cy="150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b="true" sz="20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Team Scrum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488084" y="8068149"/>
            <a:ext cx="4352693" cy="1887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1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Realizar tareas de desarrollo, colaborar en la creación y gestión de tareas en el backlog y asegurar la calidad del código entregado.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913885" y="2923384"/>
            <a:ext cx="2884650" cy="3445323"/>
            <a:chOff x="0" y="0"/>
            <a:chExt cx="812800" cy="97077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970779"/>
            </a:xfrm>
            <a:custGeom>
              <a:avLst/>
              <a:gdLst/>
              <a:ahLst/>
              <a:cxnLst/>
              <a:rect r="r" b="b" t="t" l="l"/>
              <a:pathLst>
                <a:path h="970779" w="812800">
                  <a:moveTo>
                    <a:pt x="61728" y="0"/>
                  </a:moveTo>
                  <a:lnTo>
                    <a:pt x="751072" y="0"/>
                  </a:lnTo>
                  <a:cubicBezTo>
                    <a:pt x="767443" y="0"/>
                    <a:pt x="783144" y="6503"/>
                    <a:pt x="794720" y="18080"/>
                  </a:cubicBezTo>
                  <a:cubicBezTo>
                    <a:pt x="806297" y="29656"/>
                    <a:pt x="812800" y="45357"/>
                    <a:pt x="812800" y="61728"/>
                  </a:cubicBezTo>
                  <a:lnTo>
                    <a:pt x="812800" y="909051"/>
                  </a:lnTo>
                  <a:cubicBezTo>
                    <a:pt x="812800" y="925422"/>
                    <a:pt x="806297" y="941123"/>
                    <a:pt x="794720" y="952700"/>
                  </a:cubicBezTo>
                  <a:cubicBezTo>
                    <a:pt x="783144" y="964276"/>
                    <a:pt x="767443" y="970779"/>
                    <a:pt x="751072" y="970779"/>
                  </a:cubicBezTo>
                  <a:lnTo>
                    <a:pt x="61728" y="970779"/>
                  </a:lnTo>
                  <a:cubicBezTo>
                    <a:pt x="45357" y="970779"/>
                    <a:pt x="29656" y="964276"/>
                    <a:pt x="18080" y="952700"/>
                  </a:cubicBezTo>
                  <a:cubicBezTo>
                    <a:pt x="6503" y="941123"/>
                    <a:pt x="0" y="925422"/>
                    <a:pt x="0" y="909051"/>
                  </a:cubicBezTo>
                  <a:lnTo>
                    <a:pt x="0" y="61728"/>
                  </a:lnTo>
                  <a:cubicBezTo>
                    <a:pt x="0" y="45357"/>
                    <a:pt x="6503" y="29656"/>
                    <a:pt x="18080" y="18080"/>
                  </a:cubicBezTo>
                  <a:cubicBezTo>
                    <a:pt x="29656" y="6503"/>
                    <a:pt x="45357" y="0"/>
                    <a:pt x="61728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2329" r="0" b="-2329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4130791" y="6153045"/>
            <a:ext cx="4450839" cy="907931"/>
            <a:chOff x="0" y="0"/>
            <a:chExt cx="812800" cy="16580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165804"/>
            </a:xfrm>
            <a:custGeom>
              <a:avLst/>
              <a:gdLst/>
              <a:ahLst/>
              <a:cxnLst/>
              <a:rect r="r" b="b" t="t" l="l"/>
              <a:pathLst>
                <a:path h="16580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65804"/>
                  </a:lnTo>
                  <a:lnTo>
                    <a:pt x="0" y="165804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25307A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812800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b="true" sz="32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Natalia Godoy Soto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696046" y="7060976"/>
            <a:ext cx="3320328" cy="616648"/>
            <a:chOff x="0" y="0"/>
            <a:chExt cx="606349" cy="11261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06349" cy="112611"/>
            </a:xfrm>
            <a:custGeom>
              <a:avLst/>
              <a:gdLst/>
              <a:ahLst/>
              <a:cxnLst/>
              <a:rect r="r" b="b" t="t" l="l"/>
              <a:pathLst>
                <a:path h="112611" w="606349">
                  <a:moveTo>
                    <a:pt x="0" y="0"/>
                  </a:moveTo>
                  <a:lnTo>
                    <a:pt x="606349" y="0"/>
                  </a:lnTo>
                  <a:lnTo>
                    <a:pt x="606349" y="112611"/>
                  </a:lnTo>
                  <a:lnTo>
                    <a:pt x="0" y="1126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5307A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06349" cy="150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b="true" sz="20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Scrum Master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130791" y="8068149"/>
            <a:ext cx="4450839" cy="1887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1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Facilitar las reuniones Scrum, remover obstáculos, ayudar con la planificación del sprint y asegurar el cumplimiento de las metodologías ágiles.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000000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0" y="1009650"/>
            <a:ext cx="4130791" cy="0"/>
          </a:xfrm>
          <a:prstGeom prst="line">
            <a:avLst/>
          </a:prstGeom>
          <a:ln cap="flat" w="666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767132" y="4747577"/>
            <a:ext cx="3688441" cy="4217552"/>
          </a:xfrm>
          <a:custGeom>
            <a:avLst/>
            <a:gdLst/>
            <a:ahLst/>
            <a:cxnLst/>
            <a:rect r="r" b="b" t="t" l="l"/>
            <a:pathLst>
              <a:path h="4217552" w="3688441">
                <a:moveTo>
                  <a:pt x="0" y="0"/>
                </a:moveTo>
                <a:lnTo>
                  <a:pt x="3688441" y="0"/>
                </a:lnTo>
                <a:lnTo>
                  <a:pt x="3688441" y="4217553"/>
                </a:lnTo>
                <a:lnTo>
                  <a:pt x="0" y="4217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62993" y="2480504"/>
            <a:ext cx="1516201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Preguntas de la comisión</a:t>
            </a:r>
          </a:p>
        </p:txBody>
      </p:sp>
      <p:grpSp>
        <p:nvGrpSpPr>
          <p:cNvPr name="Group 10" id="10"/>
          <p:cNvGrpSpPr/>
          <p:nvPr/>
        </p:nvGrpSpPr>
        <p:grpSpPr>
          <a:xfrm rot="-5400000">
            <a:off x="6186162" y="2511196"/>
            <a:ext cx="6818207" cy="20947169"/>
            <a:chOff x="0" y="0"/>
            <a:chExt cx="1795742" cy="55169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B6E3E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79574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7667669" y="-11100515"/>
            <a:ext cx="2045233" cy="20947169"/>
            <a:chOff x="0" y="0"/>
            <a:chExt cx="538662" cy="55169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D0CEE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000000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0" y="1009650"/>
            <a:ext cx="4130791" cy="0"/>
          </a:xfrm>
          <a:prstGeom prst="line">
            <a:avLst/>
          </a:prstGeom>
          <a:ln cap="flat" w="666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8919412" y="2795643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-5400000">
            <a:off x="6186162" y="2511196"/>
            <a:ext cx="6818207" cy="20947169"/>
            <a:chOff x="0" y="0"/>
            <a:chExt cx="1795742" cy="55169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B6E3E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79574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7667669" y="-11100515"/>
            <a:ext cx="2045233" cy="20947169"/>
            <a:chOff x="0" y="0"/>
            <a:chExt cx="538662" cy="5516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D0CE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25277" y="4573379"/>
            <a:ext cx="3940917" cy="3940917"/>
            <a:chOff x="0" y="0"/>
            <a:chExt cx="5254556" cy="525455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254556" cy="5254556"/>
            </a:xfrm>
            <a:custGeom>
              <a:avLst/>
              <a:gdLst/>
              <a:ahLst/>
              <a:cxnLst/>
              <a:rect r="r" b="b" t="t" l="l"/>
              <a:pathLst>
                <a:path h="5254556" w="5254556">
                  <a:moveTo>
                    <a:pt x="0" y="0"/>
                  </a:moveTo>
                  <a:lnTo>
                    <a:pt x="5254556" y="0"/>
                  </a:lnTo>
                  <a:lnTo>
                    <a:pt x="5254556" y="5254556"/>
                  </a:lnTo>
                  <a:lnTo>
                    <a:pt x="0" y="5254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3443080" y="2050054"/>
            <a:ext cx="2905311" cy="2296797"/>
          </a:xfrm>
          <a:custGeom>
            <a:avLst/>
            <a:gdLst/>
            <a:ahLst/>
            <a:cxnLst/>
            <a:rect r="r" b="b" t="t" l="l"/>
            <a:pathLst>
              <a:path h="2296797" w="2905311">
                <a:moveTo>
                  <a:pt x="0" y="0"/>
                </a:moveTo>
                <a:lnTo>
                  <a:pt x="2905310" y="0"/>
                </a:lnTo>
                <a:lnTo>
                  <a:pt x="2905310" y="2296797"/>
                </a:lnTo>
                <a:lnTo>
                  <a:pt x="0" y="22967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520109" y="2718597"/>
            <a:ext cx="3755571" cy="1290407"/>
          </a:xfrm>
          <a:custGeom>
            <a:avLst/>
            <a:gdLst/>
            <a:ahLst/>
            <a:cxnLst/>
            <a:rect r="r" b="b" t="t" l="l"/>
            <a:pathLst>
              <a:path h="1290407" w="3755571">
                <a:moveTo>
                  <a:pt x="0" y="0"/>
                </a:moveTo>
                <a:lnTo>
                  <a:pt x="3755571" y="0"/>
                </a:lnTo>
                <a:lnTo>
                  <a:pt x="3755571" y="1290407"/>
                </a:lnTo>
                <a:lnTo>
                  <a:pt x="0" y="12904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340495" y="4486438"/>
            <a:ext cx="4114800" cy="4114800"/>
            <a:chOff x="0" y="0"/>
            <a:chExt cx="5486400" cy="548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5391641" y="916714"/>
            <a:ext cx="6597288" cy="136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0"/>
              </a:lnSpc>
              <a:spcBef>
                <a:spcPct val="0"/>
              </a:spcBef>
            </a:pPr>
            <a:r>
              <a:rPr lang="en-US" sz="419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Escanea para descubrir nuestro trabajo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0" y="0"/>
            <a:ext cx="5046831" cy="6425363"/>
          </a:xfrm>
          <a:custGeom>
            <a:avLst/>
            <a:gdLst/>
            <a:ahLst/>
            <a:cxnLst/>
            <a:rect r="r" b="b" t="t" l="l"/>
            <a:pathLst>
              <a:path h="6425363" w="5046831">
                <a:moveTo>
                  <a:pt x="5046831" y="0"/>
                </a:moveTo>
                <a:lnTo>
                  <a:pt x="0" y="0"/>
                </a:lnTo>
                <a:lnTo>
                  <a:pt x="0" y="6425363"/>
                </a:lnTo>
                <a:lnTo>
                  <a:pt x="5046831" y="6425363"/>
                </a:lnTo>
                <a:lnTo>
                  <a:pt x="5046831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000000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0" y="1009650"/>
            <a:ext cx="4130791" cy="0"/>
          </a:xfrm>
          <a:prstGeom prst="line">
            <a:avLst/>
          </a:prstGeom>
          <a:ln cap="flat" w="66675">
            <a:solidFill>
              <a:srgbClr val="D0CEE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0403296" y="2763299"/>
            <a:ext cx="2884650" cy="3445323"/>
            <a:chOff x="0" y="0"/>
            <a:chExt cx="812800" cy="9707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970779"/>
            </a:xfrm>
            <a:custGeom>
              <a:avLst/>
              <a:gdLst/>
              <a:ahLst/>
              <a:cxnLst/>
              <a:rect r="r" b="b" t="t" l="l"/>
              <a:pathLst>
                <a:path h="970779" w="812800">
                  <a:moveTo>
                    <a:pt x="61728" y="0"/>
                  </a:moveTo>
                  <a:lnTo>
                    <a:pt x="751072" y="0"/>
                  </a:lnTo>
                  <a:cubicBezTo>
                    <a:pt x="767443" y="0"/>
                    <a:pt x="783144" y="6503"/>
                    <a:pt x="794720" y="18080"/>
                  </a:cubicBezTo>
                  <a:cubicBezTo>
                    <a:pt x="806297" y="29656"/>
                    <a:pt x="812800" y="45357"/>
                    <a:pt x="812800" y="61728"/>
                  </a:cubicBezTo>
                  <a:lnTo>
                    <a:pt x="812800" y="909051"/>
                  </a:lnTo>
                  <a:cubicBezTo>
                    <a:pt x="812800" y="925422"/>
                    <a:pt x="806297" y="941123"/>
                    <a:pt x="794720" y="952700"/>
                  </a:cubicBezTo>
                  <a:cubicBezTo>
                    <a:pt x="783144" y="964276"/>
                    <a:pt x="767443" y="970779"/>
                    <a:pt x="751072" y="970779"/>
                  </a:cubicBezTo>
                  <a:lnTo>
                    <a:pt x="61728" y="970779"/>
                  </a:lnTo>
                  <a:cubicBezTo>
                    <a:pt x="45357" y="970779"/>
                    <a:pt x="29656" y="964276"/>
                    <a:pt x="18080" y="952700"/>
                  </a:cubicBezTo>
                  <a:cubicBezTo>
                    <a:pt x="6503" y="941123"/>
                    <a:pt x="0" y="925422"/>
                    <a:pt x="0" y="909051"/>
                  </a:cubicBezTo>
                  <a:lnTo>
                    <a:pt x="0" y="61728"/>
                  </a:lnTo>
                  <a:cubicBezTo>
                    <a:pt x="0" y="45357"/>
                    <a:pt x="6503" y="29656"/>
                    <a:pt x="18080" y="18080"/>
                  </a:cubicBezTo>
                  <a:cubicBezTo>
                    <a:pt x="29656" y="6503"/>
                    <a:pt x="45357" y="0"/>
                    <a:pt x="61728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5817" r="0" b="-5817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4663180" y="2783478"/>
            <a:ext cx="2884650" cy="3445323"/>
            <a:chOff x="0" y="0"/>
            <a:chExt cx="812800" cy="9707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970779"/>
            </a:xfrm>
            <a:custGeom>
              <a:avLst/>
              <a:gdLst/>
              <a:ahLst/>
              <a:cxnLst/>
              <a:rect r="r" b="b" t="t" l="l"/>
              <a:pathLst>
                <a:path h="970779" w="812800">
                  <a:moveTo>
                    <a:pt x="61728" y="0"/>
                  </a:moveTo>
                  <a:lnTo>
                    <a:pt x="751072" y="0"/>
                  </a:lnTo>
                  <a:cubicBezTo>
                    <a:pt x="767443" y="0"/>
                    <a:pt x="783144" y="6503"/>
                    <a:pt x="794720" y="18080"/>
                  </a:cubicBezTo>
                  <a:cubicBezTo>
                    <a:pt x="806297" y="29656"/>
                    <a:pt x="812800" y="45357"/>
                    <a:pt x="812800" y="61728"/>
                  </a:cubicBezTo>
                  <a:lnTo>
                    <a:pt x="812800" y="909051"/>
                  </a:lnTo>
                  <a:cubicBezTo>
                    <a:pt x="812800" y="925422"/>
                    <a:pt x="806297" y="941123"/>
                    <a:pt x="794720" y="952700"/>
                  </a:cubicBezTo>
                  <a:cubicBezTo>
                    <a:pt x="783144" y="964276"/>
                    <a:pt x="767443" y="970779"/>
                    <a:pt x="751072" y="970779"/>
                  </a:cubicBezTo>
                  <a:lnTo>
                    <a:pt x="61728" y="970779"/>
                  </a:lnTo>
                  <a:cubicBezTo>
                    <a:pt x="45357" y="970779"/>
                    <a:pt x="29656" y="964276"/>
                    <a:pt x="18080" y="952700"/>
                  </a:cubicBezTo>
                  <a:cubicBezTo>
                    <a:pt x="6503" y="941123"/>
                    <a:pt x="0" y="925422"/>
                    <a:pt x="0" y="909051"/>
                  </a:cubicBezTo>
                  <a:lnTo>
                    <a:pt x="0" y="61728"/>
                  </a:lnTo>
                  <a:cubicBezTo>
                    <a:pt x="0" y="45357"/>
                    <a:pt x="6503" y="29656"/>
                    <a:pt x="18080" y="18080"/>
                  </a:cubicBezTo>
                  <a:cubicBezTo>
                    <a:pt x="29656" y="6503"/>
                    <a:pt x="45357" y="0"/>
                    <a:pt x="61728" y="0"/>
                  </a:cubicBezTo>
                  <a:close/>
                </a:path>
              </a:pathLst>
            </a:custGeom>
            <a:blipFill>
              <a:blip r:embed="rId6"/>
              <a:stretch>
                <a:fillRect l="-4688" t="-11398" r="-9443" b="-16012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3691058" y="6013139"/>
            <a:ext cx="4927041" cy="907931"/>
            <a:chOff x="0" y="0"/>
            <a:chExt cx="899763" cy="16580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99763" cy="165804"/>
            </a:xfrm>
            <a:custGeom>
              <a:avLst/>
              <a:gdLst/>
              <a:ahLst/>
              <a:cxnLst/>
              <a:rect r="r" b="b" t="t" l="l"/>
              <a:pathLst>
                <a:path h="165804" w="899763">
                  <a:moveTo>
                    <a:pt x="0" y="0"/>
                  </a:moveTo>
                  <a:lnTo>
                    <a:pt x="899763" y="0"/>
                  </a:lnTo>
                  <a:lnTo>
                    <a:pt x="899763" y="165804"/>
                  </a:lnTo>
                  <a:lnTo>
                    <a:pt x="0" y="165804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25307A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899763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b="true" sz="32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Juan Olivares Jiménez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620202" y="5992960"/>
            <a:ext cx="4450839" cy="907931"/>
            <a:chOff x="0" y="0"/>
            <a:chExt cx="812800" cy="16580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165804"/>
            </a:xfrm>
            <a:custGeom>
              <a:avLst/>
              <a:gdLst/>
              <a:ahLst/>
              <a:cxnLst/>
              <a:rect r="r" b="b" t="t" l="l"/>
              <a:pathLst>
                <a:path h="16580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65804"/>
                  </a:lnTo>
                  <a:lnTo>
                    <a:pt x="0" y="165804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25307A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812800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b="true" sz="32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Ignacio Díaz Tapia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185458" y="6900891"/>
            <a:ext cx="3320328" cy="616648"/>
            <a:chOff x="0" y="0"/>
            <a:chExt cx="606349" cy="11261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06349" cy="112611"/>
            </a:xfrm>
            <a:custGeom>
              <a:avLst/>
              <a:gdLst/>
              <a:ahLst/>
              <a:cxnLst/>
              <a:rect r="r" b="b" t="t" l="l"/>
              <a:pathLst>
                <a:path h="112611" w="606349">
                  <a:moveTo>
                    <a:pt x="0" y="0"/>
                  </a:moveTo>
                  <a:lnTo>
                    <a:pt x="606349" y="0"/>
                  </a:lnTo>
                  <a:lnTo>
                    <a:pt x="606349" y="112611"/>
                  </a:lnTo>
                  <a:lnTo>
                    <a:pt x="0" y="1126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5307A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606349" cy="150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b="true" sz="20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Team Scrum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445342" y="6921070"/>
            <a:ext cx="3320328" cy="616648"/>
            <a:chOff x="0" y="0"/>
            <a:chExt cx="606349" cy="11261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06349" cy="112611"/>
            </a:xfrm>
            <a:custGeom>
              <a:avLst/>
              <a:gdLst/>
              <a:ahLst/>
              <a:cxnLst/>
              <a:rect r="r" b="b" t="t" l="l"/>
              <a:pathLst>
                <a:path h="112611" w="606349">
                  <a:moveTo>
                    <a:pt x="0" y="0"/>
                  </a:moveTo>
                  <a:lnTo>
                    <a:pt x="606349" y="0"/>
                  </a:lnTo>
                  <a:lnTo>
                    <a:pt x="606349" y="112611"/>
                  </a:lnTo>
                  <a:lnTo>
                    <a:pt x="0" y="1126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5307A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606349" cy="150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b="true" sz="20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Team Scrum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093506" y="1248825"/>
            <a:ext cx="10100987" cy="1038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Integrantes del proyecto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620202" y="7908064"/>
            <a:ext cx="4450839" cy="1887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1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Revisar, adaptar y ejecutar tareas de desarrollo, participar en la planificación de sprints y contribuir a la solución de problemas técnicos.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978232" y="7956818"/>
            <a:ext cx="4352693" cy="1887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1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Desarrollar y entregar valor en cada sprint, participar activamente en las reuniones y promover la mejora continua en el proyecto.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B6E3E6">
                <a:alpha val="6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839184" y="2038952"/>
            <a:ext cx="7929174" cy="7929174"/>
            <a:chOff x="0" y="0"/>
            <a:chExt cx="10572232" cy="105722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72232" cy="10572232"/>
            </a:xfrm>
            <a:custGeom>
              <a:avLst/>
              <a:gdLst/>
              <a:ahLst/>
              <a:cxnLst/>
              <a:rect r="r" b="b" t="t" l="l"/>
              <a:pathLst>
                <a:path h="10572232" w="10572232">
                  <a:moveTo>
                    <a:pt x="0" y="0"/>
                  </a:moveTo>
                  <a:lnTo>
                    <a:pt x="10572232" y="0"/>
                  </a:lnTo>
                  <a:lnTo>
                    <a:pt x="10572232" y="10572232"/>
                  </a:lnTo>
                  <a:lnTo>
                    <a:pt x="0" y="10572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2082146" y="2130810"/>
              <a:ext cx="6168189" cy="6168189"/>
              <a:chOff x="0" y="0"/>
              <a:chExt cx="1247008" cy="124700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247008" cy="1247008"/>
              </a:xfrm>
              <a:custGeom>
                <a:avLst/>
                <a:gdLst/>
                <a:ahLst/>
                <a:cxnLst/>
                <a:rect r="r" b="b" t="t" l="l"/>
                <a:pathLst>
                  <a:path h="1247008" w="1247008">
                    <a:moveTo>
                      <a:pt x="0" y="0"/>
                    </a:moveTo>
                    <a:lnTo>
                      <a:pt x="1247008" y="0"/>
                    </a:lnTo>
                    <a:lnTo>
                      <a:pt x="1247008" y="1247008"/>
                    </a:lnTo>
                    <a:lnTo>
                      <a:pt x="0" y="12470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1247008" cy="12946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7452246" y="5099540"/>
            <a:ext cx="2619085" cy="1660301"/>
            <a:chOff x="0" y="0"/>
            <a:chExt cx="951955" cy="6034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51955" cy="603467"/>
            </a:xfrm>
            <a:custGeom>
              <a:avLst/>
              <a:gdLst/>
              <a:ahLst/>
              <a:cxnLst/>
              <a:rect r="r" b="b" t="t" l="l"/>
              <a:pathLst>
                <a:path h="603467" w="951955">
                  <a:moveTo>
                    <a:pt x="951955" y="301734"/>
                  </a:moveTo>
                  <a:lnTo>
                    <a:pt x="545555" y="0"/>
                  </a:lnTo>
                  <a:lnTo>
                    <a:pt x="545555" y="203200"/>
                  </a:lnTo>
                  <a:lnTo>
                    <a:pt x="0" y="203200"/>
                  </a:lnTo>
                  <a:lnTo>
                    <a:pt x="0" y="400267"/>
                  </a:lnTo>
                  <a:lnTo>
                    <a:pt x="545555" y="400267"/>
                  </a:lnTo>
                  <a:lnTo>
                    <a:pt x="545555" y="603467"/>
                  </a:lnTo>
                  <a:lnTo>
                    <a:pt x="951955" y="301734"/>
                  </a:lnTo>
                  <a:close/>
                </a:path>
              </a:pathLst>
            </a:custGeom>
            <a:solidFill>
              <a:srgbClr val="FFB50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850355" cy="235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964311" y="1141199"/>
            <a:ext cx="83593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Descripción del Proyecto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-326794" y="2190219"/>
            <a:ext cx="7626640" cy="7626640"/>
            <a:chOff x="0" y="0"/>
            <a:chExt cx="10168854" cy="1016885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168854" cy="10168854"/>
            </a:xfrm>
            <a:custGeom>
              <a:avLst/>
              <a:gdLst/>
              <a:ahLst/>
              <a:cxnLst/>
              <a:rect r="r" b="b" t="t" l="l"/>
              <a:pathLst>
                <a:path h="10168854" w="10168854">
                  <a:moveTo>
                    <a:pt x="0" y="0"/>
                  </a:moveTo>
                  <a:lnTo>
                    <a:pt x="10168854" y="0"/>
                  </a:lnTo>
                  <a:lnTo>
                    <a:pt x="10168854" y="10168854"/>
                  </a:lnTo>
                  <a:lnTo>
                    <a:pt x="0" y="101688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2002702" y="2049510"/>
              <a:ext cx="5932845" cy="5932845"/>
              <a:chOff x="0" y="0"/>
              <a:chExt cx="1247008" cy="124700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247008" cy="1247008"/>
              </a:xfrm>
              <a:custGeom>
                <a:avLst/>
                <a:gdLst/>
                <a:ahLst/>
                <a:cxnLst/>
                <a:rect r="r" b="b" t="t" l="l"/>
                <a:pathLst>
                  <a:path h="1247008" w="1247008">
                    <a:moveTo>
                      <a:pt x="0" y="0"/>
                    </a:moveTo>
                    <a:lnTo>
                      <a:pt x="1247008" y="0"/>
                    </a:lnTo>
                    <a:lnTo>
                      <a:pt x="1247008" y="1247008"/>
                    </a:lnTo>
                    <a:lnTo>
                      <a:pt x="0" y="12470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1247008" cy="12946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1271794" y="2787410"/>
            <a:ext cx="41311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 o dolor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476165" y="2640707"/>
            <a:ext cx="527054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Propuesta de solución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6163" y="4348183"/>
            <a:ext cx="6480324" cy="4277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1"/>
              </a:lnSpc>
            </a:pPr>
            <a:r>
              <a:rPr lang="en-US" sz="30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hospital San José de Melipilla enfrenta desafíos como el desperdicio de alimentos, pérdida de ropa clínica y falta de control en dietas personalizadas de pacientes hospitalizados y de funcionarios, lo que aumenta costos y afecta pacientes y personal.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769234" y="4438410"/>
            <a:ext cx="6684402" cy="4097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1"/>
              </a:lnSpc>
            </a:pPr>
            <a:r>
              <a:rPr lang="en-US" sz="294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Software de optimización con dos módulos:</a:t>
            </a:r>
          </a:p>
          <a:p>
            <a:pPr algn="l">
              <a:lnSpc>
                <a:spcPts val="4121"/>
              </a:lnSpc>
            </a:pPr>
            <a:r>
              <a:rPr lang="en-US" sz="294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Alimentación:</a:t>
            </a:r>
            <a:r>
              <a:rPr lang="en-US" sz="294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para personalizar dietas, gestionar almuerzos y controlar inventario alimentario.</a:t>
            </a:r>
          </a:p>
          <a:p>
            <a:pPr algn="l">
              <a:lnSpc>
                <a:spcPts val="4121"/>
              </a:lnSpc>
            </a:pPr>
            <a:r>
              <a:rPr lang="en-US" sz="294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Lavandería: </a:t>
            </a:r>
            <a:r>
              <a:rPr lang="en-US" sz="294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seguimiento y control del inventario de ropa hospitalaria, reduciendo pérdidas.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000000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>
            <a:off x="0" y="1009650"/>
            <a:ext cx="4130791" cy="0"/>
          </a:xfrm>
          <a:prstGeom prst="line">
            <a:avLst/>
          </a:prstGeom>
          <a:ln cap="flat" w="66675">
            <a:solidFill>
              <a:srgbClr val="D0CEE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B6E3E6">
                <a:alpha val="6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000000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-134749" y="975963"/>
            <a:ext cx="4130791" cy="0"/>
          </a:xfrm>
          <a:prstGeom prst="line">
            <a:avLst/>
          </a:prstGeom>
          <a:ln cap="flat" w="66675">
            <a:solidFill>
              <a:srgbClr val="D0CEE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390892" y="2019552"/>
            <a:ext cx="17506216" cy="3086100"/>
            <a:chOff x="0" y="0"/>
            <a:chExt cx="4610691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10691" cy="812800"/>
            </a:xfrm>
            <a:custGeom>
              <a:avLst/>
              <a:gdLst/>
              <a:ahLst/>
              <a:cxnLst/>
              <a:rect r="r" b="b" t="t" l="l"/>
              <a:pathLst>
                <a:path h="812800" w="4610691">
                  <a:moveTo>
                    <a:pt x="22554" y="0"/>
                  </a:moveTo>
                  <a:lnTo>
                    <a:pt x="4588137" y="0"/>
                  </a:lnTo>
                  <a:cubicBezTo>
                    <a:pt x="4600593" y="0"/>
                    <a:pt x="4610691" y="10098"/>
                    <a:pt x="4610691" y="22554"/>
                  </a:cubicBezTo>
                  <a:lnTo>
                    <a:pt x="4610691" y="790246"/>
                  </a:lnTo>
                  <a:cubicBezTo>
                    <a:pt x="4610691" y="802702"/>
                    <a:pt x="4600593" y="812800"/>
                    <a:pt x="4588137" y="812800"/>
                  </a:cubicBezTo>
                  <a:lnTo>
                    <a:pt x="22554" y="812800"/>
                  </a:lnTo>
                  <a:cubicBezTo>
                    <a:pt x="10098" y="812800"/>
                    <a:pt x="0" y="802702"/>
                    <a:pt x="0" y="790246"/>
                  </a:cubicBezTo>
                  <a:lnTo>
                    <a:pt x="0" y="22554"/>
                  </a:lnTo>
                  <a:cubicBezTo>
                    <a:pt x="0" y="10098"/>
                    <a:pt x="10098" y="0"/>
                    <a:pt x="225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1069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 i="true">
                  <a:solidFill>
                    <a:srgbClr val="FFFFFF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El objetivo dservicios. 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957288" y="1132457"/>
            <a:ext cx="587382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 General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90892" y="6236232"/>
            <a:ext cx="17506216" cy="3809536"/>
            <a:chOff x="0" y="0"/>
            <a:chExt cx="4610691" cy="100333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610691" cy="1003334"/>
            </a:xfrm>
            <a:custGeom>
              <a:avLst/>
              <a:gdLst/>
              <a:ahLst/>
              <a:cxnLst/>
              <a:rect r="r" b="b" t="t" l="l"/>
              <a:pathLst>
                <a:path h="1003334" w="4610691">
                  <a:moveTo>
                    <a:pt x="22554" y="0"/>
                  </a:moveTo>
                  <a:lnTo>
                    <a:pt x="4588137" y="0"/>
                  </a:lnTo>
                  <a:cubicBezTo>
                    <a:pt x="4600593" y="0"/>
                    <a:pt x="4610691" y="10098"/>
                    <a:pt x="4610691" y="22554"/>
                  </a:cubicBezTo>
                  <a:lnTo>
                    <a:pt x="4610691" y="980780"/>
                  </a:lnTo>
                  <a:cubicBezTo>
                    <a:pt x="4610691" y="993237"/>
                    <a:pt x="4600593" y="1003334"/>
                    <a:pt x="4588137" y="1003334"/>
                  </a:cubicBezTo>
                  <a:lnTo>
                    <a:pt x="22554" y="1003334"/>
                  </a:lnTo>
                  <a:cubicBezTo>
                    <a:pt x="10098" y="1003334"/>
                    <a:pt x="0" y="993237"/>
                    <a:pt x="0" y="980780"/>
                  </a:cubicBezTo>
                  <a:lnTo>
                    <a:pt x="0" y="22554"/>
                  </a:lnTo>
                  <a:cubicBezTo>
                    <a:pt x="0" y="10098"/>
                    <a:pt x="10098" y="0"/>
                    <a:pt x="225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610691" cy="1041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De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367929" y="5196737"/>
            <a:ext cx="705254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Objetivos Específicos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09973" y="2638994"/>
            <a:ext cx="16549327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software busca optimizar la gestión de recursos del hospital, reduciendo pérdidas, mejorando la eficiencia operativa, trazabilidad, transparencia y calidad de los servicios, además de generar ahorro de costos.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9973" y="6563658"/>
            <a:ext cx="16868055" cy="3097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503" indent="-271251" lvl="1">
              <a:lnSpc>
                <a:spcPts val="3517"/>
              </a:lnSpc>
              <a:buFont typeface="Arial"/>
              <a:buChar char="•"/>
            </a:pPr>
            <a:r>
              <a:rPr lang="en-US" sz="25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Desarrollar un módulo que permita registrar, monitorear y gestionar el ciclo de vida de la ropa (limpia, sucia, en tránsito, en lavandería).</a:t>
            </a:r>
          </a:p>
          <a:p>
            <a:pPr algn="l" marL="542503" indent="-271251" lvl="1">
              <a:lnSpc>
                <a:spcPts val="3517"/>
              </a:lnSpc>
              <a:buFont typeface="Arial"/>
              <a:buChar char="•"/>
            </a:pPr>
            <a:r>
              <a:rPr lang="en-US" sz="25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Crear un módulo para planificar y registrar el número de raciones de alimentos necesarios para pacientes y funcionarios.</a:t>
            </a:r>
          </a:p>
          <a:p>
            <a:pPr algn="l" marL="542503" indent="-271251" lvl="1">
              <a:lnSpc>
                <a:spcPts val="3517"/>
              </a:lnSpc>
              <a:buFont typeface="Arial"/>
              <a:buChar char="•"/>
            </a:pPr>
            <a:r>
              <a:rPr lang="en-US" sz="25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Diseñar funcionalidades que permitan la generación de reportes detallados.</a:t>
            </a:r>
          </a:p>
          <a:p>
            <a:pPr algn="l" marL="542503" indent="-271251" lvl="1">
              <a:lnSpc>
                <a:spcPts val="3517"/>
              </a:lnSpc>
              <a:buFont typeface="Arial"/>
              <a:buChar char="•"/>
            </a:pPr>
            <a:r>
              <a:rPr lang="en-US" sz="25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Desarrollar un sistema que permita automatizar la planificación y distribución de ropa limpia y alimentos.</a:t>
            </a:r>
          </a:p>
          <a:p>
            <a:pPr algn="l" marL="542503" indent="-271251" lvl="1">
              <a:lnSpc>
                <a:spcPts val="3517"/>
              </a:lnSpc>
              <a:buFont typeface="Arial"/>
              <a:buChar char="•"/>
            </a:pPr>
            <a:r>
              <a:rPr lang="en-US" sz="25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Implementar métricas para generar reportes e indicadores clave de rendimiento o KPI’s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B6E3E6">
                <a:alpha val="6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27524" y="1127452"/>
            <a:ext cx="74329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Alcances del proyecto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000000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134749" y="975963"/>
            <a:ext cx="4130791" cy="0"/>
          </a:xfrm>
          <a:prstGeom prst="line">
            <a:avLst/>
          </a:prstGeom>
          <a:ln cap="flat" w="66675">
            <a:solidFill>
              <a:srgbClr val="D0CEE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6107842" y="2597403"/>
            <a:ext cx="2603128" cy="2603128"/>
            <a:chOff x="0" y="0"/>
            <a:chExt cx="3470838" cy="3470838"/>
          </a:xfrm>
        </p:grpSpPr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0" y="0"/>
              <a:ext cx="3470838" cy="3470838"/>
              <a:chOff x="0" y="0"/>
              <a:chExt cx="14400530" cy="1440053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B0E3E6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425979" y="485741"/>
              <a:ext cx="2610234" cy="2610234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8914574" y="2597403"/>
            <a:ext cx="2603128" cy="2603128"/>
            <a:chOff x="0" y="0"/>
            <a:chExt cx="3470838" cy="3470838"/>
          </a:xfrm>
        </p:grpSpPr>
        <p:grpSp>
          <p:nvGrpSpPr>
            <p:cNvPr name="Group 19" id="19"/>
            <p:cNvGrpSpPr>
              <a:grpSpLocks noChangeAspect="true"/>
            </p:cNvGrpSpPr>
            <p:nvPr/>
          </p:nvGrpSpPr>
          <p:grpSpPr>
            <a:xfrm rot="5400000">
              <a:off x="0" y="0"/>
              <a:ext cx="3470838" cy="3470838"/>
              <a:chOff x="0" y="0"/>
              <a:chExt cx="14400530" cy="1440053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D0CEE2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402771" y="480519"/>
              <a:ext cx="2615456" cy="2615456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24" id="24"/>
          <p:cNvGrpSpPr/>
          <p:nvPr/>
        </p:nvGrpSpPr>
        <p:grpSpPr>
          <a:xfrm rot="0">
            <a:off x="8892467" y="5295080"/>
            <a:ext cx="2603128" cy="2603128"/>
            <a:chOff x="0" y="0"/>
            <a:chExt cx="3470838" cy="3470838"/>
          </a:xfrm>
        </p:grpSpPr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-10800000">
              <a:off x="0" y="0"/>
              <a:ext cx="3470838" cy="3470838"/>
              <a:chOff x="0" y="0"/>
              <a:chExt cx="14400530" cy="1440053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B0E3E6"/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390518" y="390518"/>
              <a:ext cx="2635774" cy="2635774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30" id="30"/>
          <p:cNvGrpSpPr/>
          <p:nvPr/>
        </p:nvGrpSpPr>
        <p:grpSpPr>
          <a:xfrm rot="0">
            <a:off x="6107842" y="5322564"/>
            <a:ext cx="2626237" cy="2626237"/>
            <a:chOff x="0" y="0"/>
            <a:chExt cx="3501649" cy="3501649"/>
          </a:xfrm>
        </p:grpSpPr>
        <p:grpSp>
          <p:nvGrpSpPr>
            <p:cNvPr name="Group 31" id="31"/>
            <p:cNvGrpSpPr>
              <a:grpSpLocks noChangeAspect="true"/>
            </p:cNvGrpSpPr>
            <p:nvPr/>
          </p:nvGrpSpPr>
          <p:grpSpPr>
            <a:xfrm rot="-5400000">
              <a:off x="0" y="0"/>
              <a:ext cx="3501649" cy="3501649"/>
              <a:chOff x="0" y="0"/>
              <a:chExt cx="14400530" cy="1440053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D0CEE2"/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425979" y="462120"/>
              <a:ext cx="2613551" cy="2613551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sp>
        <p:nvSpPr>
          <p:cNvPr name="Freeform 36" id="36"/>
          <p:cNvSpPr/>
          <p:nvPr/>
        </p:nvSpPr>
        <p:spPr>
          <a:xfrm flipH="false" flipV="false" rot="0">
            <a:off x="6923220" y="3210157"/>
            <a:ext cx="992137" cy="1470823"/>
          </a:xfrm>
          <a:custGeom>
            <a:avLst/>
            <a:gdLst/>
            <a:ahLst/>
            <a:cxnLst/>
            <a:rect r="r" b="b" t="t" l="l"/>
            <a:pathLst>
              <a:path h="1470823" w="992137">
                <a:moveTo>
                  <a:pt x="0" y="0"/>
                </a:moveTo>
                <a:lnTo>
                  <a:pt x="992136" y="0"/>
                </a:lnTo>
                <a:lnTo>
                  <a:pt x="992136" y="1470823"/>
                </a:lnTo>
                <a:lnTo>
                  <a:pt x="0" y="14708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9648478" y="6063222"/>
            <a:ext cx="1091107" cy="1214795"/>
          </a:xfrm>
          <a:custGeom>
            <a:avLst/>
            <a:gdLst/>
            <a:ahLst/>
            <a:cxnLst/>
            <a:rect r="r" b="b" t="t" l="l"/>
            <a:pathLst>
              <a:path h="1214795" w="1091107">
                <a:moveTo>
                  <a:pt x="0" y="0"/>
                </a:moveTo>
                <a:lnTo>
                  <a:pt x="1091107" y="0"/>
                </a:lnTo>
                <a:lnTo>
                  <a:pt x="1091107" y="1214795"/>
                </a:lnTo>
                <a:lnTo>
                  <a:pt x="0" y="12147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9755305" y="3365880"/>
            <a:ext cx="1013927" cy="1159376"/>
          </a:xfrm>
          <a:custGeom>
            <a:avLst/>
            <a:gdLst/>
            <a:ahLst/>
            <a:cxnLst/>
            <a:rect r="r" b="b" t="t" l="l"/>
            <a:pathLst>
              <a:path h="1159376" w="1013927">
                <a:moveTo>
                  <a:pt x="0" y="0"/>
                </a:moveTo>
                <a:lnTo>
                  <a:pt x="1013927" y="0"/>
                </a:lnTo>
                <a:lnTo>
                  <a:pt x="1013927" y="1159376"/>
                </a:lnTo>
                <a:lnTo>
                  <a:pt x="0" y="11593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6822220" y="5993348"/>
            <a:ext cx="1093137" cy="1284669"/>
          </a:xfrm>
          <a:custGeom>
            <a:avLst/>
            <a:gdLst/>
            <a:ahLst/>
            <a:cxnLst/>
            <a:rect r="r" b="b" t="t" l="l"/>
            <a:pathLst>
              <a:path h="1284669" w="1093137">
                <a:moveTo>
                  <a:pt x="0" y="0"/>
                </a:moveTo>
                <a:lnTo>
                  <a:pt x="1093136" y="0"/>
                </a:lnTo>
                <a:lnTo>
                  <a:pt x="1093136" y="1284669"/>
                </a:lnTo>
                <a:lnTo>
                  <a:pt x="0" y="12846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1762670" y="2460783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01.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819988" y="4590442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02.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696749" y="2951012"/>
            <a:ext cx="3856857" cy="1254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Sistema que permita realizar el CRUD de pacientes hospitalizados, funcionarios y artículos.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696749" y="5068691"/>
            <a:ext cx="4207489" cy="939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Generar reportes en Excel y visualizaciones en dashboard de los principales KPI’s para el negocio.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762670" y="6389630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696749" y="6937009"/>
            <a:ext cx="4207489" cy="1254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Editar observaciones en sala de alimentación de pacientes hospitalizados e imprimir pautas de alimentación en formato PDF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698802" y="2549778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698802" y="4431053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05.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698802" y="3108175"/>
            <a:ext cx="3398684" cy="939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Generar Remesa de Ropa Sucia para Lavanderia Externa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698802" y="4928270"/>
            <a:ext cx="3707662" cy="1254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Buscar artículos por servicios o unidades, digitalizar el ciclo de entrega/recepción de la ropa del hospital.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698802" y="6389630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06.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315552" y="8735279"/>
            <a:ext cx="3707662" cy="1254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Solicitudes de almuerzo por parte de los funcionarios y generación de ticket para el check-in en el casino.</a:t>
            </a: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7315552" y="8302201"/>
            <a:ext cx="3199698" cy="36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  <a:spcBef>
                <a:spcPct val="0"/>
              </a:spcBef>
            </a:pPr>
            <a:r>
              <a:rPr lang="en-US" sz="2095" spc="-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07.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698802" y="6937009"/>
            <a:ext cx="3707662" cy="62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Registrar pérdidas de prendas y prendas dadas de baja.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B6E3E6">
                <a:alpha val="6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000000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0" y="1009650"/>
            <a:ext cx="4130791" cy="0"/>
          </a:xfrm>
          <a:prstGeom prst="line">
            <a:avLst/>
          </a:prstGeom>
          <a:ln cap="flat" w="666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4786967" y="1200583"/>
            <a:ext cx="87140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Limitaciones del proyecto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710615"/>
            <a:ext cx="5005030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sistema permitirá que cada funcionario realice una única solicitud de almuerzo y generación de ticket de retiro al día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286819"/>
            <a:ext cx="5005030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RESTRICCIÓN DE SOLICITUDES DE ALMUERZO</a:t>
            </a:r>
            <a:r>
              <a:rPr lang="en-US" sz="3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28390" y="5448678"/>
            <a:ext cx="4837408" cy="468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Solo el nutricionista jefe y el nutricionista general tendrán permisos para editar datos personales de los pacientes hospitalizados.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el caso de lavandería, este privilegio solo lo tiene el administrador.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428390" y="3286819"/>
            <a:ext cx="5134315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EDICIÓN LIMITADA DE DATOS PERSONALES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31417" y="5710615"/>
            <a:ext cx="4837408" cy="416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 funcionalidades avanzadas, como la generación de reportes y la edición de observaciones en salas, estarán limitadas a usuarios con roles específicos.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31417" y="3286819"/>
            <a:ext cx="5002197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ACCESO RESTRINGIDO POR ROLES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000000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0" y="1009650"/>
            <a:ext cx="4130791" cy="0"/>
          </a:xfrm>
          <a:prstGeom prst="line">
            <a:avLst/>
          </a:prstGeom>
          <a:ln cap="flat" w="666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744087" y="5302383"/>
            <a:ext cx="4169389" cy="4804462"/>
          </a:xfrm>
          <a:custGeom>
            <a:avLst/>
            <a:gdLst/>
            <a:ahLst/>
            <a:cxnLst/>
            <a:rect r="r" b="b" t="t" l="l"/>
            <a:pathLst>
              <a:path h="4804462" w="4169389">
                <a:moveTo>
                  <a:pt x="0" y="0"/>
                </a:moveTo>
                <a:lnTo>
                  <a:pt x="4169389" y="0"/>
                </a:lnTo>
                <a:lnTo>
                  <a:pt x="4169389" y="4804461"/>
                </a:lnTo>
                <a:lnTo>
                  <a:pt x="0" y="48044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76374" y="5664466"/>
            <a:ext cx="5011967" cy="2040148"/>
            <a:chOff x="0" y="0"/>
            <a:chExt cx="1320024" cy="5373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20024" cy="537323"/>
            </a:xfrm>
            <a:custGeom>
              <a:avLst/>
              <a:gdLst/>
              <a:ahLst/>
              <a:cxnLst/>
              <a:rect r="r" b="b" t="t" l="l"/>
              <a:pathLst>
                <a:path h="537323" w="1320024">
                  <a:moveTo>
                    <a:pt x="78779" y="0"/>
                  </a:moveTo>
                  <a:lnTo>
                    <a:pt x="1241245" y="0"/>
                  </a:lnTo>
                  <a:cubicBezTo>
                    <a:pt x="1262139" y="0"/>
                    <a:pt x="1282176" y="8300"/>
                    <a:pt x="1296950" y="23074"/>
                  </a:cubicBezTo>
                  <a:cubicBezTo>
                    <a:pt x="1311724" y="37848"/>
                    <a:pt x="1320024" y="57886"/>
                    <a:pt x="1320024" y="78779"/>
                  </a:cubicBezTo>
                  <a:lnTo>
                    <a:pt x="1320024" y="458544"/>
                  </a:lnTo>
                  <a:cubicBezTo>
                    <a:pt x="1320024" y="502052"/>
                    <a:pt x="1284754" y="537323"/>
                    <a:pt x="1241245" y="537323"/>
                  </a:cubicBezTo>
                  <a:lnTo>
                    <a:pt x="78779" y="537323"/>
                  </a:lnTo>
                  <a:cubicBezTo>
                    <a:pt x="57886" y="537323"/>
                    <a:pt x="37848" y="529023"/>
                    <a:pt x="23074" y="514249"/>
                  </a:cubicBezTo>
                  <a:cubicBezTo>
                    <a:pt x="8300" y="499475"/>
                    <a:pt x="0" y="479437"/>
                    <a:pt x="0" y="458544"/>
                  </a:cubicBezTo>
                  <a:lnTo>
                    <a:pt x="0" y="78779"/>
                  </a:lnTo>
                  <a:cubicBezTo>
                    <a:pt x="0" y="35271"/>
                    <a:pt x="35271" y="0"/>
                    <a:pt x="78779" y="0"/>
                  </a:cubicBezTo>
                  <a:close/>
                </a:path>
              </a:pathLst>
            </a:custGeom>
            <a:solidFill>
              <a:srgbClr val="D0CEE2"/>
            </a:solidFill>
            <a:ln w="95250" cap="rnd">
              <a:solidFill>
                <a:srgbClr val="5E17EB"/>
              </a:solidFill>
              <a:prstDash val="sysDot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20024" cy="5754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629202" y="2685832"/>
            <a:ext cx="3358606" cy="2152347"/>
            <a:chOff x="0" y="0"/>
            <a:chExt cx="884571" cy="5668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84571" cy="566873"/>
            </a:xfrm>
            <a:custGeom>
              <a:avLst/>
              <a:gdLst/>
              <a:ahLst/>
              <a:cxnLst/>
              <a:rect r="r" b="b" t="t" l="l"/>
              <a:pathLst>
                <a:path h="566873" w="884571">
                  <a:moveTo>
                    <a:pt x="117560" y="0"/>
                  </a:moveTo>
                  <a:lnTo>
                    <a:pt x="767011" y="0"/>
                  </a:lnTo>
                  <a:cubicBezTo>
                    <a:pt x="831938" y="0"/>
                    <a:pt x="884571" y="52633"/>
                    <a:pt x="884571" y="117560"/>
                  </a:cubicBezTo>
                  <a:lnTo>
                    <a:pt x="884571" y="449313"/>
                  </a:lnTo>
                  <a:cubicBezTo>
                    <a:pt x="884571" y="480492"/>
                    <a:pt x="872185" y="510394"/>
                    <a:pt x="850139" y="532441"/>
                  </a:cubicBezTo>
                  <a:cubicBezTo>
                    <a:pt x="828092" y="554487"/>
                    <a:pt x="798190" y="566873"/>
                    <a:pt x="767011" y="566873"/>
                  </a:cubicBezTo>
                  <a:lnTo>
                    <a:pt x="117560" y="566873"/>
                  </a:lnTo>
                  <a:cubicBezTo>
                    <a:pt x="52633" y="566873"/>
                    <a:pt x="0" y="514240"/>
                    <a:pt x="0" y="449313"/>
                  </a:cubicBezTo>
                  <a:lnTo>
                    <a:pt x="0" y="117560"/>
                  </a:lnTo>
                  <a:cubicBezTo>
                    <a:pt x="0" y="86381"/>
                    <a:pt x="12386" y="56479"/>
                    <a:pt x="34433" y="34433"/>
                  </a:cubicBezTo>
                  <a:cubicBezTo>
                    <a:pt x="56479" y="12386"/>
                    <a:pt x="86381" y="0"/>
                    <a:pt x="117560" y="0"/>
                  </a:cubicBezTo>
                  <a:close/>
                </a:path>
              </a:pathLst>
            </a:custGeom>
            <a:solidFill>
              <a:srgbClr val="B0E3E6"/>
            </a:solidFill>
            <a:ln w="95250" cap="rnd">
              <a:solidFill>
                <a:srgbClr val="0097B2"/>
              </a:solidFill>
              <a:prstDash val="sysDot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84571" cy="604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0" y="1373779"/>
            <a:ext cx="182880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Metodología de trabajo para el desarrollo del proyecto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4271" y="6106055"/>
            <a:ext cx="4556174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Daily Meetings 3 veces a la semana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802518" y="3183521"/>
            <a:ext cx="3011972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Reunión Retrospectiva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4538366" y="7284010"/>
            <a:ext cx="3449442" cy="2631923"/>
            <a:chOff x="0" y="0"/>
            <a:chExt cx="908495" cy="69318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08495" cy="693181"/>
            </a:xfrm>
            <a:custGeom>
              <a:avLst/>
              <a:gdLst/>
              <a:ahLst/>
              <a:cxnLst/>
              <a:rect r="r" b="b" t="t" l="l"/>
              <a:pathLst>
                <a:path h="693181" w="908495">
                  <a:moveTo>
                    <a:pt x="114464" y="0"/>
                  </a:moveTo>
                  <a:lnTo>
                    <a:pt x="794031" y="0"/>
                  </a:lnTo>
                  <a:cubicBezTo>
                    <a:pt x="824388" y="0"/>
                    <a:pt x="853503" y="12060"/>
                    <a:pt x="874969" y="33526"/>
                  </a:cubicBezTo>
                  <a:cubicBezTo>
                    <a:pt x="896435" y="54992"/>
                    <a:pt x="908495" y="84106"/>
                    <a:pt x="908495" y="114464"/>
                  </a:cubicBezTo>
                  <a:lnTo>
                    <a:pt x="908495" y="578717"/>
                  </a:lnTo>
                  <a:cubicBezTo>
                    <a:pt x="908495" y="609075"/>
                    <a:pt x="896435" y="638189"/>
                    <a:pt x="874969" y="659656"/>
                  </a:cubicBezTo>
                  <a:cubicBezTo>
                    <a:pt x="853503" y="681122"/>
                    <a:pt x="824388" y="693181"/>
                    <a:pt x="794031" y="693181"/>
                  </a:cubicBezTo>
                  <a:lnTo>
                    <a:pt x="114464" y="693181"/>
                  </a:lnTo>
                  <a:cubicBezTo>
                    <a:pt x="84106" y="693181"/>
                    <a:pt x="54992" y="681122"/>
                    <a:pt x="33526" y="659656"/>
                  </a:cubicBezTo>
                  <a:cubicBezTo>
                    <a:pt x="12060" y="638189"/>
                    <a:pt x="0" y="609075"/>
                    <a:pt x="0" y="578717"/>
                  </a:cubicBezTo>
                  <a:lnTo>
                    <a:pt x="0" y="114464"/>
                  </a:lnTo>
                  <a:cubicBezTo>
                    <a:pt x="0" y="84106"/>
                    <a:pt x="12060" y="54992"/>
                    <a:pt x="33526" y="33526"/>
                  </a:cubicBezTo>
                  <a:cubicBezTo>
                    <a:pt x="54992" y="12060"/>
                    <a:pt x="84106" y="0"/>
                    <a:pt x="114464" y="0"/>
                  </a:cubicBezTo>
                  <a:close/>
                </a:path>
              </a:pathLst>
            </a:custGeom>
            <a:solidFill>
              <a:srgbClr val="D0CEE2"/>
            </a:solidFill>
            <a:ln w="95250" cap="rnd">
              <a:solidFill>
                <a:srgbClr val="5E17EB"/>
              </a:solidFill>
              <a:prstDash val="sysDot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908495" cy="731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4757101" y="7740499"/>
            <a:ext cx="3011972" cy="166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Product Backlog Priorizado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63573" y="8350614"/>
            <a:ext cx="3358606" cy="1448373"/>
            <a:chOff x="0" y="0"/>
            <a:chExt cx="884571" cy="38146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84571" cy="381464"/>
            </a:xfrm>
            <a:custGeom>
              <a:avLst/>
              <a:gdLst/>
              <a:ahLst/>
              <a:cxnLst/>
              <a:rect r="r" b="b" t="t" l="l"/>
              <a:pathLst>
                <a:path h="381464" w="884571">
                  <a:moveTo>
                    <a:pt x="117560" y="0"/>
                  </a:moveTo>
                  <a:lnTo>
                    <a:pt x="767011" y="0"/>
                  </a:lnTo>
                  <a:cubicBezTo>
                    <a:pt x="831938" y="0"/>
                    <a:pt x="884571" y="52633"/>
                    <a:pt x="884571" y="117560"/>
                  </a:cubicBezTo>
                  <a:lnTo>
                    <a:pt x="884571" y="263904"/>
                  </a:lnTo>
                  <a:cubicBezTo>
                    <a:pt x="884571" y="295083"/>
                    <a:pt x="872185" y="324985"/>
                    <a:pt x="850139" y="347032"/>
                  </a:cubicBezTo>
                  <a:cubicBezTo>
                    <a:pt x="828092" y="369079"/>
                    <a:pt x="798190" y="381464"/>
                    <a:pt x="767011" y="381464"/>
                  </a:cubicBezTo>
                  <a:lnTo>
                    <a:pt x="117560" y="381464"/>
                  </a:lnTo>
                  <a:cubicBezTo>
                    <a:pt x="86381" y="381464"/>
                    <a:pt x="56479" y="369079"/>
                    <a:pt x="34433" y="347032"/>
                  </a:cubicBezTo>
                  <a:cubicBezTo>
                    <a:pt x="12386" y="324985"/>
                    <a:pt x="0" y="295083"/>
                    <a:pt x="0" y="263904"/>
                  </a:cubicBezTo>
                  <a:lnTo>
                    <a:pt x="0" y="117560"/>
                  </a:lnTo>
                  <a:cubicBezTo>
                    <a:pt x="0" y="86381"/>
                    <a:pt x="12386" y="56479"/>
                    <a:pt x="34433" y="34433"/>
                  </a:cubicBezTo>
                  <a:cubicBezTo>
                    <a:pt x="56479" y="12386"/>
                    <a:pt x="86381" y="0"/>
                    <a:pt x="117560" y="0"/>
                  </a:cubicBezTo>
                  <a:close/>
                </a:path>
              </a:pathLst>
            </a:custGeom>
            <a:solidFill>
              <a:srgbClr val="B0E3E6"/>
            </a:solidFill>
            <a:ln w="95250" cap="rnd">
              <a:solidFill>
                <a:srgbClr val="0097B2"/>
              </a:solidFill>
              <a:prstDash val="sysDot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84571" cy="4195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736890" y="8777304"/>
            <a:ext cx="3011972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Sprint Review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333951" y="3240671"/>
            <a:ext cx="3449442" cy="1870801"/>
            <a:chOff x="0" y="0"/>
            <a:chExt cx="908495" cy="49272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08495" cy="492721"/>
            </a:xfrm>
            <a:custGeom>
              <a:avLst/>
              <a:gdLst/>
              <a:ahLst/>
              <a:cxnLst/>
              <a:rect r="r" b="b" t="t" l="l"/>
              <a:pathLst>
                <a:path h="492721" w="908495">
                  <a:moveTo>
                    <a:pt x="114464" y="0"/>
                  </a:moveTo>
                  <a:lnTo>
                    <a:pt x="794031" y="0"/>
                  </a:lnTo>
                  <a:cubicBezTo>
                    <a:pt x="824388" y="0"/>
                    <a:pt x="853503" y="12060"/>
                    <a:pt x="874969" y="33526"/>
                  </a:cubicBezTo>
                  <a:cubicBezTo>
                    <a:pt x="896435" y="54992"/>
                    <a:pt x="908495" y="84106"/>
                    <a:pt x="908495" y="114464"/>
                  </a:cubicBezTo>
                  <a:lnTo>
                    <a:pt x="908495" y="378257"/>
                  </a:lnTo>
                  <a:cubicBezTo>
                    <a:pt x="908495" y="408615"/>
                    <a:pt x="896435" y="437729"/>
                    <a:pt x="874969" y="459195"/>
                  </a:cubicBezTo>
                  <a:cubicBezTo>
                    <a:pt x="853503" y="480662"/>
                    <a:pt x="824388" y="492721"/>
                    <a:pt x="794031" y="492721"/>
                  </a:cubicBezTo>
                  <a:lnTo>
                    <a:pt x="114464" y="492721"/>
                  </a:lnTo>
                  <a:cubicBezTo>
                    <a:pt x="84106" y="492721"/>
                    <a:pt x="54992" y="480662"/>
                    <a:pt x="33526" y="459195"/>
                  </a:cubicBezTo>
                  <a:cubicBezTo>
                    <a:pt x="12060" y="437729"/>
                    <a:pt x="0" y="408615"/>
                    <a:pt x="0" y="378257"/>
                  </a:cubicBezTo>
                  <a:lnTo>
                    <a:pt x="0" y="114464"/>
                  </a:lnTo>
                  <a:cubicBezTo>
                    <a:pt x="0" y="84106"/>
                    <a:pt x="12060" y="54992"/>
                    <a:pt x="33526" y="33526"/>
                  </a:cubicBezTo>
                  <a:cubicBezTo>
                    <a:pt x="54992" y="12060"/>
                    <a:pt x="84106" y="0"/>
                    <a:pt x="114464" y="0"/>
                  </a:cubicBezTo>
                  <a:close/>
                </a:path>
              </a:pathLst>
            </a:custGeom>
            <a:solidFill>
              <a:srgbClr val="D0CEE2"/>
            </a:solidFill>
            <a:ln w="95250" cap="rnd">
              <a:solidFill>
                <a:srgbClr val="5E17EB"/>
              </a:solidFill>
              <a:prstDash val="sysDot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908495" cy="530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0552686" y="3597586"/>
            <a:ext cx="3011972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Inicio de Sprint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1046826" y="5960353"/>
            <a:ext cx="3358606" cy="1448373"/>
            <a:chOff x="0" y="0"/>
            <a:chExt cx="884571" cy="38146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84571" cy="381464"/>
            </a:xfrm>
            <a:custGeom>
              <a:avLst/>
              <a:gdLst/>
              <a:ahLst/>
              <a:cxnLst/>
              <a:rect r="r" b="b" t="t" l="l"/>
              <a:pathLst>
                <a:path h="381464" w="884571">
                  <a:moveTo>
                    <a:pt x="117560" y="0"/>
                  </a:moveTo>
                  <a:lnTo>
                    <a:pt x="767011" y="0"/>
                  </a:lnTo>
                  <a:cubicBezTo>
                    <a:pt x="831938" y="0"/>
                    <a:pt x="884571" y="52633"/>
                    <a:pt x="884571" y="117560"/>
                  </a:cubicBezTo>
                  <a:lnTo>
                    <a:pt x="884571" y="263904"/>
                  </a:lnTo>
                  <a:cubicBezTo>
                    <a:pt x="884571" y="295083"/>
                    <a:pt x="872185" y="324985"/>
                    <a:pt x="850139" y="347032"/>
                  </a:cubicBezTo>
                  <a:cubicBezTo>
                    <a:pt x="828092" y="369079"/>
                    <a:pt x="798190" y="381464"/>
                    <a:pt x="767011" y="381464"/>
                  </a:cubicBezTo>
                  <a:lnTo>
                    <a:pt x="117560" y="381464"/>
                  </a:lnTo>
                  <a:cubicBezTo>
                    <a:pt x="86381" y="381464"/>
                    <a:pt x="56479" y="369079"/>
                    <a:pt x="34433" y="347032"/>
                  </a:cubicBezTo>
                  <a:cubicBezTo>
                    <a:pt x="12386" y="324985"/>
                    <a:pt x="0" y="295083"/>
                    <a:pt x="0" y="263904"/>
                  </a:cubicBezTo>
                  <a:lnTo>
                    <a:pt x="0" y="117560"/>
                  </a:lnTo>
                  <a:cubicBezTo>
                    <a:pt x="0" y="86381"/>
                    <a:pt x="12386" y="56479"/>
                    <a:pt x="34433" y="34433"/>
                  </a:cubicBezTo>
                  <a:cubicBezTo>
                    <a:pt x="56479" y="12386"/>
                    <a:pt x="86381" y="0"/>
                    <a:pt x="117560" y="0"/>
                  </a:cubicBezTo>
                  <a:close/>
                </a:path>
              </a:pathLst>
            </a:custGeom>
            <a:solidFill>
              <a:srgbClr val="B0E3E6"/>
            </a:solidFill>
            <a:ln w="95250" cap="rnd">
              <a:solidFill>
                <a:srgbClr val="0097B2"/>
              </a:solidFill>
              <a:prstDash val="sysDot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884571" cy="4195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1220143" y="6106055"/>
            <a:ext cx="3011972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Impediment Log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6127620" y="3468333"/>
            <a:ext cx="3358606" cy="1448373"/>
            <a:chOff x="0" y="0"/>
            <a:chExt cx="884571" cy="38146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84571" cy="381464"/>
            </a:xfrm>
            <a:custGeom>
              <a:avLst/>
              <a:gdLst/>
              <a:ahLst/>
              <a:cxnLst/>
              <a:rect r="r" b="b" t="t" l="l"/>
              <a:pathLst>
                <a:path h="381464" w="884571">
                  <a:moveTo>
                    <a:pt x="117560" y="0"/>
                  </a:moveTo>
                  <a:lnTo>
                    <a:pt x="767011" y="0"/>
                  </a:lnTo>
                  <a:cubicBezTo>
                    <a:pt x="831938" y="0"/>
                    <a:pt x="884571" y="52633"/>
                    <a:pt x="884571" y="117560"/>
                  </a:cubicBezTo>
                  <a:lnTo>
                    <a:pt x="884571" y="263904"/>
                  </a:lnTo>
                  <a:cubicBezTo>
                    <a:pt x="884571" y="295083"/>
                    <a:pt x="872185" y="324985"/>
                    <a:pt x="850139" y="347032"/>
                  </a:cubicBezTo>
                  <a:cubicBezTo>
                    <a:pt x="828092" y="369079"/>
                    <a:pt x="798190" y="381464"/>
                    <a:pt x="767011" y="381464"/>
                  </a:cubicBezTo>
                  <a:lnTo>
                    <a:pt x="117560" y="381464"/>
                  </a:lnTo>
                  <a:cubicBezTo>
                    <a:pt x="86381" y="381464"/>
                    <a:pt x="56479" y="369079"/>
                    <a:pt x="34433" y="347032"/>
                  </a:cubicBezTo>
                  <a:cubicBezTo>
                    <a:pt x="12386" y="324985"/>
                    <a:pt x="0" y="295083"/>
                    <a:pt x="0" y="263904"/>
                  </a:cubicBezTo>
                  <a:lnTo>
                    <a:pt x="0" y="117560"/>
                  </a:lnTo>
                  <a:cubicBezTo>
                    <a:pt x="0" y="86381"/>
                    <a:pt x="12386" y="56479"/>
                    <a:pt x="34433" y="34433"/>
                  </a:cubicBezTo>
                  <a:cubicBezTo>
                    <a:pt x="56479" y="12386"/>
                    <a:pt x="86381" y="0"/>
                    <a:pt x="117560" y="0"/>
                  </a:cubicBezTo>
                  <a:close/>
                </a:path>
              </a:pathLst>
            </a:custGeom>
            <a:solidFill>
              <a:srgbClr val="B0E3E6"/>
            </a:solidFill>
            <a:ln w="95250" cap="rnd">
              <a:solidFill>
                <a:srgbClr val="0097B2"/>
              </a:solidFill>
              <a:prstDash val="sysDot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884571" cy="4195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6300937" y="3614035"/>
            <a:ext cx="3011972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Burndown Chart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830454" y="2539558"/>
            <a:ext cx="3449442" cy="1870801"/>
            <a:chOff x="0" y="0"/>
            <a:chExt cx="908495" cy="492721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08495" cy="492721"/>
            </a:xfrm>
            <a:custGeom>
              <a:avLst/>
              <a:gdLst/>
              <a:ahLst/>
              <a:cxnLst/>
              <a:rect r="r" b="b" t="t" l="l"/>
              <a:pathLst>
                <a:path h="492721" w="908495">
                  <a:moveTo>
                    <a:pt x="114464" y="0"/>
                  </a:moveTo>
                  <a:lnTo>
                    <a:pt x="794031" y="0"/>
                  </a:lnTo>
                  <a:cubicBezTo>
                    <a:pt x="824388" y="0"/>
                    <a:pt x="853503" y="12060"/>
                    <a:pt x="874969" y="33526"/>
                  </a:cubicBezTo>
                  <a:cubicBezTo>
                    <a:pt x="896435" y="54992"/>
                    <a:pt x="908495" y="84106"/>
                    <a:pt x="908495" y="114464"/>
                  </a:cubicBezTo>
                  <a:lnTo>
                    <a:pt x="908495" y="378257"/>
                  </a:lnTo>
                  <a:cubicBezTo>
                    <a:pt x="908495" y="408615"/>
                    <a:pt x="896435" y="437729"/>
                    <a:pt x="874969" y="459195"/>
                  </a:cubicBezTo>
                  <a:cubicBezTo>
                    <a:pt x="853503" y="480662"/>
                    <a:pt x="824388" y="492721"/>
                    <a:pt x="794031" y="492721"/>
                  </a:cubicBezTo>
                  <a:lnTo>
                    <a:pt x="114464" y="492721"/>
                  </a:lnTo>
                  <a:cubicBezTo>
                    <a:pt x="84106" y="492721"/>
                    <a:pt x="54992" y="480662"/>
                    <a:pt x="33526" y="459195"/>
                  </a:cubicBezTo>
                  <a:cubicBezTo>
                    <a:pt x="12060" y="437729"/>
                    <a:pt x="0" y="408615"/>
                    <a:pt x="0" y="378257"/>
                  </a:cubicBezTo>
                  <a:lnTo>
                    <a:pt x="0" y="114464"/>
                  </a:lnTo>
                  <a:cubicBezTo>
                    <a:pt x="0" y="84106"/>
                    <a:pt x="12060" y="54992"/>
                    <a:pt x="33526" y="33526"/>
                  </a:cubicBezTo>
                  <a:cubicBezTo>
                    <a:pt x="54992" y="12060"/>
                    <a:pt x="84106" y="0"/>
                    <a:pt x="114464" y="0"/>
                  </a:cubicBezTo>
                  <a:close/>
                </a:path>
              </a:pathLst>
            </a:custGeom>
            <a:solidFill>
              <a:srgbClr val="D0CEE2"/>
            </a:solidFill>
            <a:ln w="95250" cap="rnd">
              <a:solidFill>
                <a:srgbClr val="5E17EB"/>
              </a:solidFill>
              <a:prstDash val="sysDot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908495" cy="530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2022382" y="2889849"/>
            <a:ext cx="3011972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Sprint Planning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00363" y="0"/>
            <a:ext cx="5387637" cy="1469029"/>
          </a:xfrm>
          <a:custGeom>
            <a:avLst/>
            <a:gdLst/>
            <a:ahLst/>
            <a:cxnLst/>
            <a:rect r="r" b="b" t="t" l="l"/>
            <a:pathLst>
              <a:path h="1469029" w="5387637">
                <a:moveTo>
                  <a:pt x="0" y="0"/>
                </a:moveTo>
                <a:lnTo>
                  <a:pt x="5387637" y="0"/>
                </a:lnTo>
                <a:lnTo>
                  <a:pt x="5387637" y="1469029"/>
                </a:lnTo>
                <a:lnTo>
                  <a:pt x="0" y="146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761" y="395686"/>
            <a:ext cx="3825596" cy="677657"/>
            <a:chOff x="0" y="0"/>
            <a:chExt cx="5100795" cy="9035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8100"/>
              <a:ext cx="5100795" cy="6737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03"/>
                </a:lnSpc>
              </a:pPr>
              <a:r>
                <a:rPr lang="en-US" sz="3527">
                  <a:solidFill>
                    <a:srgbClr val="A6A6A6"/>
                  </a:solidFill>
                  <a:latin typeface="Kollektif"/>
                  <a:ea typeface="Kollektif"/>
                  <a:cs typeface="Kollektif"/>
                  <a:sym typeface="Kollektif"/>
                </a:rPr>
                <a:t>LavCom Manager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49032" y="721392"/>
              <a:ext cx="4402731" cy="1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0" y="1009650"/>
            <a:ext cx="4130791" cy="0"/>
          </a:xfrm>
          <a:prstGeom prst="line">
            <a:avLst/>
          </a:prstGeom>
          <a:ln cap="flat" w="666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69900" y="2409644"/>
            <a:ext cx="12900846" cy="7676003"/>
          </a:xfrm>
          <a:custGeom>
            <a:avLst/>
            <a:gdLst/>
            <a:ahLst/>
            <a:cxnLst/>
            <a:rect r="r" b="b" t="t" l="l"/>
            <a:pathLst>
              <a:path h="7676003" w="12900846">
                <a:moveTo>
                  <a:pt x="0" y="0"/>
                </a:moveTo>
                <a:lnTo>
                  <a:pt x="12900846" y="0"/>
                </a:lnTo>
                <a:lnTo>
                  <a:pt x="12900846" y="7676004"/>
                </a:lnTo>
                <a:lnTo>
                  <a:pt x="0" y="76760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29175" y="2802780"/>
            <a:ext cx="4095975" cy="7282868"/>
          </a:xfrm>
          <a:custGeom>
            <a:avLst/>
            <a:gdLst/>
            <a:ahLst/>
            <a:cxnLst/>
            <a:rect r="r" b="b" t="t" l="l"/>
            <a:pathLst>
              <a:path h="7282868" w="4095975">
                <a:moveTo>
                  <a:pt x="0" y="0"/>
                </a:moveTo>
                <a:lnTo>
                  <a:pt x="4095975" y="0"/>
                </a:lnTo>
                <a:lnTo>
                  <a:pt x="4095975" y="7282868"/>
                </a:lnTo>
                <a:lnTo>
                  <a:pt x="0" y="72828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97449" y="1373779"/>
            <a:ext cx="152931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Cronograma para el desarrollo del proyecto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DAGZBBT0DdE</dc:identifier>
  <dcterms:modified xsi:type="dcterms:W3CDTF">2011-08-01T06:04:30Z</dcterms:modified>
  <cp:revision>1</cp:revision>
  <dc:title>Proyecto “LavCom Manager”</dc:title>
</cp:coreProperties>
</file>