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71" r:id="rId15"/>
    <p:sldId id="272" r:id="rId16"/>
    <p:sldId id="268"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749B41D-D572-415B-BDED-7716CE883652}" type="datetimeFigureOut">
              <a:rPr lang="es-MX" smtClean="0"/>
              <a:t>16/07/2024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2ACDC6-047F-48AE-B921-5438DC3E224E}" type="slidenum">
              <a:rPr lang="es-MX" smtClean="0"/>
              <a:t>‹Nº›</a:t>
            </a:fld>
            <a:endParaRPr lang="es-MX"/>
          </a:p>
        </p:txBody>
      </p:sp>
    </p:spTree>
    <p:extLst>
      <p:ext uri="{BB962C8B-B14F-4D97-AF65-F5344CB8AC3E}">
        <p14:creationId xmlns:p14="http://schemas.microsoft.com/office/powerpoint/2010/main" val="3807228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749B41D-D572-415B-BDED-7716CE883652}" type="datetimeFigureOut">
              <a:rPr lang="es-MX" smtClean="0"/>
              <a:t>16/07/2024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2ACDC6-047F-48AE-B921-5438DC3E224E}" type="slidenum">
              <a:rPr lang="es-MX" smtClean="0"/>
              <a:t>‹Nº›</a:t>
            </a:fld>
            <a:endParaRPr lang="es-MX"/>
          </a:p>
        </p:txBody>
      </p:sp>
    </p:spTree>
    <p:extLst>
      <p:ext uri="{BB962C8B-B14F-4D97-AF65-F5344CB8AC3E}">
        <p14:creationId xmlns:p14="http://schemas.microsoft.com/office/powerpoint/2010/main" val="252880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749B41D-D572-415B-BDED-7716CE883652}" type="datetimeFigureOut">
              <a:rPr lang="es-MX" smtClean="0"/>
              <a:t>16/07/2024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2ACDC6-047F-48AE-B921-5438DC3E224E}"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9668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749B41D-D572-415B-BDED-7716CE883652}" type="datetimeFigureOut">
              <a:rPr lang="es-MX" smtClean="0"/>
              <a:t>16/07/2024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2ACDC6-047F-48AE-B921-5438DC3E224E}" type="slidenum">
              <a:rPr lang="es-MX" smtClean="0"/>
              <a:t>‹Nº›</a:t>
            </a:fld>
            <a:endParaRPr lang="es-MX"/>
          </a:p>
        </p:txBody>
      </p:sp>
    </p:spTree>
    <p:extLst>
      <p:ext uri="{BB962C8B-B14F-4D97-AF65-F5344CB8AC3E}">
        <p14:creationId xmlns:p14="http://schemas.microsoft.com/office/powerpoint/2010/main" val="1243859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749B41D-D572-415B-BDED-7716CE883652}" type="datetimeFigureOut">
              <a:rPr lang="es-MX" smtClean="0"/>
              <a:t>16/07/2024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2ACDC6-047F-48AE-B921-5438DC3E224E}"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4105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749B41D-D572-415B-BDED-7716CE883652}" type="datetimeFigureOut">
              <a:rPr lang="es-MX" smtClean="0"/>
              <a:t>16/07/2024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2ACDC6-047F-48AE-B921-5438DC3E224E}" type="slidenum">
              <a:rPr lang="es-MX" smtClean="0"/>
              <a:t>‹Nº›</a:t>
            </a:fld>
            <a:endParaRPr lang="es-MX"/>
          </a:p>
        </p:txBody>
      </p:sp>
    </p:spTree>
    <p:extLst>
      <p:ext uri="{BB962C8B-B14F-4D97-AF65-F5344CB8AC3E}">
        <p14:creationId xmlns:p14="http://schemas.microsoft.com/office/powerpoint/2010/main" val="1734373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749B41D-D572-415B-BDED-7716CE883652}" type="datetimeFigureOut">
              <a:rPr lang="es-MX" smtClean="0"/>
              <a:t>16/07/2024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2ACDC6-047F-48AE-B921-5438DC3E224E}" type="slidenum">
              <a:rPr lang="es-MX" smtClean="0"/>
              <a:t>‹Nº›</a:t>
            </a:fld>
            <a:endParaRPr lang="es-MX"/>
          </a:p>
        </p:txBody>
      </p:sp>
    </p:spTree>
    <p:extLst>
      <p:ext uri="{BB962C8B-B14F-4D97-AF65-F5344CB8AC3E}">
        <p14:creationId xmlns:p14="http://schemas.microsoft.com/office/powerpoint/2010/main" val="2975780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749B41D-D572-415B-BDED-7716CE883652}" type="datetimeFigureOut">
              <a:rPr lang="es-MX" smtClean="0"/>
              <a:t>16/07/2024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2ACDC6-047F-48AE-B921-5438DC3E224E}" type="slidenum">
              <a:rPr lang="es-MX" smtClean="0"/>
              <a:t>‹Nº›</a:t>
            </a:fld>
            <a:endParaRPr lang="es-MX"/>
          </a:p>
        </p:txBody>
      </p:sp>
    </p:spTree>
    <p:extLst>
      <p:ext uri="{BB962C8B-B14F-4D97-AF65-F5344CB8AC3E}">
        <p14:creationId xmlns:p14="http://schemas.microsoft.com/office/powerpoint/2010/main" val="193371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749B41D-D572-415B-BDED-7716CE883652}" type="datetimeFigureOut">
              <a:rPr lang="es-MX" smtClean="0"/>
              <a:t>16/07/2024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2ACDC6-047F-48AE-B921-5438DC3E224E}" type="slidenum">
              <a:rPr lang="es-MX" smtClean="0"/>
              <a:t>‹Nº›</a:t>
            </a:fld>
            <a:endParaRPr lang="es-MX"/>
          </a:p>
        </p:txBody>
      </p:sp>
    </p:spTree>
    <p:extLst>
      <p:ext uri="{BB962C8B-B14F-4D97-AF65-F5344CB8AC3E}">
        <p14:creationId xmlns:p14="http://schemas.microsoft.com/office/powerpoint/2010/main" val="257590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749B41D-D572-415B-BDED-7716CE883652}" type="datetimeFigureOut">
              <a:rPr lang="es-MX" smtClean="0"/>
              <a:t>16/07/2024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2ACDC6-047F-48AE-B921-5438DC3E224E}" type="slidenum">
              <a:rPr lang="es-MX" smtClean="0"/>
              <a:t>‹Nº›</a:t>
            </a:fld>
            <a:endParaRPr lang="es-MX"/>
          </a:p>
        </p:txBody>
      </p:sp>
    </p:spTree>
    <p:extLst>
      <p:ext uri="{BB962C8B-B14F-4D97-AF65-F5344CB8AC3E}">
        <p14:creationId xmlns:p14="http://schemas.microsoft.com/office/powerpoint/2010/main" val="1749103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749B41D-D572-415B-BDED-7716CE883652}" type="datetimeFigureOut">
              <a:rPr lang="es-MX" smtClean="0"/>
              <a:t>16/07/2024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92ACDC6-047F-48AE-B921-5438DC3E224E}" type="slidenum">
              <a:rPr lang="es-MX" smtClean="0"/>
              <a:t>‹Nº›</a:t>
            </a:fld>
            <a:endParaRPr lang="es-MX"/>
          </a:p>
        </p:txBody>
      </p:sp>
    </p:spTree>
    <p:extLst>
      <p:ext uri="{BB962C8B-B14F-4D97-AF65-F5344CB8AC3E}">
        <p14:creationId xmlns:p14="http://schemas.microsoft.com/office/powerpoint/2010/main" val="208284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749B41D-D572-415B-BDED-7716CE883652}" type="datetimeFigureOut">
              <a:rPr lang="es-MX" smtClean="0"/>
              <a:t>16/07/2024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92ACDC6-047F-48AE-B921-5438DC3E224E}" type="slidenum">
              <a:rPr lang="es-MX" smtClean="0"/>
              <a:t>‹Nº›</a:t>
            </a:fld>
            <a:endParaRPr lang="es-MX"/>
          </a:p>
        </p:txBody>
      </p:sp>
    </p:spTree>
    <p:extLst>
      <p:ext uri="{BB962C8B-B14F-4D97-AF65-F5344CB8AC3E}">
        <p14:creationId xmlns:p14="http://schemas.microsoft.com/office/powerpoint/2010/main" val="304554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749B41D-D572-415B-BDED-7716CE883652}" type="datetimeFigureOut">
              <a:rPr lang="es-MX" smtClean="0"/>
              <a:t>16/07/2024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92ACDC6-047F-48AE-B921-5438DC3E224E}" type="slidenum">
              <a:rPr lang="es-MX" smtClean="0"/>
              <a:t>‹Nº›</a:t>
            </a:fld>
            <a:endParaRPr lang="es-MX"/>
          </a:p>
        </p:txBody>
      </p:sp>
    </p:spTree>
    <p:extLst>
      <p:ext uri="{BB962C8B-B14F-4D97-AF65-F5344CB8AC3E}">
        <p14:creationId xmlns:p14="http://schemas.microsoft.com/office/powerpoint/2010/main" val="102343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9B41D-D572-415B-BDED-7716CE883652}" type="datetimeFigureOut">
              <a:rPr lang="es-MX" smtClean="0"/>
              <a:t>16/07/2024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92ACDC6-047F-48AE-B921-5438DC3E224E}" type="slidenum">
              <a:rPr lang="es-MX" smtClean="0"/>
              <a:t>‹Nº›</a:t>
            </a:fld>
            <a:endParaRPr lang="es-MX"/>
          </a:p>
        </p:txBody>
      </p:sp>
    </p:spTree>
    <p:extLst>
      <p:ext uri="{BB962C8B-B14F-4D97-AF65-F5344CB8AC3E}">
        <p14:creationId xmlns:p14="http://schemas.microsoft.com/office/powerpoint/2010/main" val="53599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49B41D-D572-415B-BDED-7716CE883652}" type="datetimeFigureOut">
              <a:rPr lang="es-MX" smtClean="0"/>
              <a:t>16/07/2024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92ACDC6-047F-48AE-B921-5438DC3E224E}" type="slidenum">
              <a:rPr lang="es-MX" smtClean="0"/>
              <a:t>‹Nº›</a:t>
            </a:fld>
            <a:endParaRPr lang="es-MX"/>
          </a:p>
        </p:txBody>
      </p:sp>
    </p:spTree>
    <p:extLst>
      <p:ext uri="{BB962C8B-B14F-4D97-AF65-F5344CB8AC3E}">
        <p14:creationId xmlns:p14="http://schemas.microsoft.com/office/powerpoint/2010/main" val="2034445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49B41D-D572-415B-BDED-7716CE883652}" type="datetimeFigureOut">
              <a:rPr lang="es-MX" smtClean="0"/>
              <a:t>16/07/2024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92ACDC6-047F-48AE-B921-5438DC3E224E}" type="slidenum">
              <a:rPr lang="es-MX" smtClean="0"/>
              <a:t>‹Nº›</a:t>
            </a:fld>
            <a:endParaRPr lang="es-MX"/>
          </a:p>
        </p:txBody>
      </p:sp>
    </p:spTree>
    <p:extLst>
      <p:ext uri="{BB962C8B-B14F-4D97-AF65-F5344CB8AC3E}">
        <p14:creationId xmlns:p14="http://schemas.microsoft.com/office/powerpoint/2010/main" val="118376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49B41D-D572-415B-BDED-7716CE883652}" type="datetimeFigureOut">
              <a:rPr lang="es-MX" smtClean="0"/>
              <a:t>16/07/2024</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2ACDC6-047F-48AE-B921-5438DC3E224E}" type="slidenum">
              <a:rPr lang="es-MX" smtClean="0"/>
              <a:t>‹Nº›</a:t>
            </a:fld>
            <a:endParaRPr lang="es-MX"/>
          </a:p>
        </p:txBody>
      </p:sp>
    </p:spTree>
    <p:extLst>
      <p:ext uri="{BB962C8B-B14F-4D97-AF65-F5344CB8AC3E}">
        <p14:creationId xmlns:p14="http://schemas.microsoft.com/office/powerpoint/2010/main" val="4196464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iad.mx/uso-del-hidrogel-para-la-agricultura/" TargetMode="External"/><Relationship Id="rId2" Type="http://schemas.openxmlformats.org/officeDocument/2006/relationships/hyperlink" Target="https://www.hidrogelmayoreo.com/#:~:text=Hidrogel%20es%20un%20pol%C3%ADmero%20que,contenido%20bacteriano%20y%20de%20microflora" TargetMode="External"/><Relationship Id="rId1" Type="http://schemas.openxmlformats.org/officeDocument/2006/relationships/slideLayout" Target="../slideLayouts/slideLayout2.xml"/><Relationship Id="rId4" Type="http://schemas.openxmlformats.org/officeDocument/2006/relationships/hyperlink" Target="https://eficagua.cl/hidrogeles-como-se-aplica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E16BE-2D53-4958-A0E5-ADF8F2A9D69E}"/>
              </a:ext>
            </a:extLst>
          </p:cNvPr>
          <p:cNvSpPr>
            <a:spLocks noGrp="1"/>
          </p:cNvSpPr>
          <p:nvPr>
            <p:ph type="ctrTitle"/>
          </p:nvPr>
        </p:nvSpPr>
        <p:spPr/>
        <p:txBody>
          <a:bodyPr/>
          <a:lstStyle/>
          <a:p>
            <a:r>
              <a:rPr lang="es-MX" dirty="0" err="1"/>
              <a:t>Hydrogel</a:t>
            </a:r>
            <a:r>
              <a:rPr lang="es-MX" dirty="0"/>
              <a:t>	</a:t>
            </a:r>
          </a:p>
        </p:txBody>
      </p:sp>
      <p:sp>
        <p:nvSpPr>
          <p:cNvPr id="3" name="Subtítulo 2">
            <a:extLst>
              <a:ext uri="{FF2B5EF4-FFF2-40B4-BE49-F238E27FC236}">
                <a16:creationId xmlns:a16="http://schemas.microsoft.com/office/drawing/2014/main" id="{D5C6DF5A-2087-409F-B06C-C4CCA60B10BC}"/>
              </a:ext>
            </a:extLst>
          </p:cNvPr>
          <p:cNvSpPr>
            <a:spLocks noGrp="1"/>
          </p:cNvSpPr>
          <p:nvPr>
            <p:ph type="subTitle" idx="1"/>
          </p:nvPr>
        </p:nvSpPr>
        <p:spPr/>
        <p:txBody>
          <a:bodyPr/>
          <a:lstStyle/>
          <a:p>
            <a:r>
              <a:rPr lang="es-MX" dirty="0"/>
              <a:t>Aplicación en la agricultura – específicamente pasto</a:t>
            </a:r>
          </a:p>
        </p:txBody>
      </p:sp>
    </p:spTree>
    <p:extLst>
      <p:ext uri="{BB962C8B-B14F-4D97-AF65-F5344CB8AC3E}">
        <p14:creationId xmlns:p14="http://schemas.microsoft.com/office/powerpoint/2010/main" val="387484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807EB8-AFB2-4351-A91D-A80980A78359}"/>
              </a:ext>
            </a:extLst>
          </p:cNvPr>
          <p:cNvSpPr>
            <a:spLocks noGrp="1"/>
          </p:cNvSpPr>
          <p:nvPr>
            <p:ph type="title"/>
          </p:nvPr>
        </p:nvSpPr>
        <p:spPr/>
        <p:txBody>
          <a:bodyPr/>
          <a:lstStyle/>
          <a:p>
            <a:r>
              <a:rPr lang="es-MX" dirty="0"/>
              <a:t>Aplicación Práctica del Hidrogel</a:t>
            </a:r>
          </a:p>
        </p:txBody>
      </p:sp>
      <p:sp>
        <p:nvSpPr>
          <p:cNvPr id="3" name="Marcador de contenido 2">
            <a:extLst>
              <a:ext uri="{FF2B5EF4-FFF2-40B4-BE49-F238E27FC236}">
                <a16:creationId xmlns:a16="http://schemas.microsoft.com/office/drawing/2014/main" id="{770A643C-59BA-497E-B01F-7039EB50F057}"/>
              </a:ext>
            </a:extLst>
          </p:cNvPr>
          <p:cNvSpPr>
            <a:spLocks noGrp="1"/>
          </p:cNvSpPr>
          <p:nvPr>
            <p:ph idx="1"/>
          </p:nvPr>
        </p:nvSpPr>
        <p:spPr/>
        <p:txBody>
          <a:bodyPr/>
          <a:lstStyle/>
          <a:p>
            <a:r>
              <a:rPr lang="es-MX" sz="1800" dirty="0">
                <a:effectLst/>
                <a:latin typeface="Calibri" panose="020F0502020204030204" pitchFamily="34" charset="0"/>
                <a:ea typeface="Calibri" panose="020F0502020204030204" pitchFamily="34" charset="0"/>
                <a:cs typeface="Times New Roman" panose="02020603050405020304" pitchFamily="18" charset="0"/>
              </a:rPr>
              <a:t>La aplicación del hidrogel en el cultivo de pasto puede realizarse mezclándolo con el sustrato durante la siembra o aplicándolo directamente al suelo en forma granular. Esta flexibilidad facilita su integración en diferentes sistemas de cultivo y condiciones ambientales.</a:t>
            </a:r>
          </a:p>
          <a:p>
            <a:endParaRPr lang="es-MX" dirty="0"/>
          </a:p>
        </p:txBody>
      </p:sp>
    </p:spTree>
    <p:extLst>
      <p:ext uri="{BB962C8B-B14F-4D97-AF65-F5344CB8AC3E}">
        <p14:creationId xmlns:p14="http://schemas.microsoft.com/office/powerpoint/2010/main" val="191087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86EE78-A268-483B-B9FD-EAB1A01072AF}"/>
              </a:ext>
            </a:extLst>
          </p:cNvPr>
          <p:cNvSpPr>
            <a:spLocks noGrp="1"/>
          </p:cNvSpPr>
          <p:nvPr>
            <p:ph type="title"/>
          </p:nvPr>
        </p:nvSpPr>
        <p:spPr/>
        <p:txBody>
          <a:bodyPr/>
          <a:lstStyle/>
          <a:p>
            <a:r>
              <a:rPr lang="es-MX" dirty="0"/>
              <a:t>Consideraciones Finales</a:t>
            </a:r>
          </a:p>
        </p:txBody>
      </p:sp>
      <p:sp>
        <p:nvSpPr>
          <p:cNvPr id="3" name="Marcador de contenido 2">
            <a:extLst>
              <a:ext uri="{FF2B5EF4-FFF2-40B4-BE49-F238E27FC236}">
                <a16:creationId xmlns:a16="http://schemas.microsoft.com/office/drawing/2014/main" id="{E0823C95-FEA2-4EDB-BD31-2D2CF5C10769}"/>
              </a:ext>
            </a:extLst>
          </p:cNvPr>
          <p:cNvSpPr>
            <a:spLocks noGrp="1"/>
          </p:cNvSpPr>
          <p:nvPr>
            <p:ph idx="1"/>
          </p:nvPr>
        </p:nvSpPr>
        <p:spPr/>
        <p:txBody>
          <a:bodyPr/>
          <a:lstStyle/>
          <a:p>
            <a:r>
              <a:rPr lang="es-MX" sz="1800" dirty="0">
                <a:effectLst/>
                <a:latin typeface="Calibri" panose="020F0502020204030204" pitchFamily="34" charset="0"/>
                <a:ea typeface="Calibri" panose="020F0502020204030204" pitchFamily="34" charset="0"/>
                <a:cs typeface="Times New Roman" panose="02020603050405020304" pitchFamily="18" charset="0"/>
              </a:rPr>
              <a:t>A medida que enfrentamos desafíos globales como el cambio climático y la escasez de recursos hídricos, el uso de tecnologías como el hidrogel se vuelve crucial para mejorar la eficiencia y la sostenibilidad en la agricultura. Su capacidad para optimizar el crecimiento del pasto no solo beneficia a los agricultores al aumentar la productividad, sino que también tiene un impacto positivo en la conservación de los recursos naturales.</a:t>
            </a:r>
          </a:p>
          <a:p>
            <a:r>
              <a:rPr lang="es-MX" sz="1800" dirty="0">
                <a:effectLst/>
                <a:latin typeface="Calibri" panose="020F0502020204030204" pitchFamily="34" charset="0"/>
                <a:ea typeface="Calibri" panose="020F0502020204030204" pitchFamily="34" charset="0"/>
                <a:cs typeface="Times New Roman" panose="02020603050405020304" pitchFamily="18" charset="0"/>
              </a:rPr>
              <a:t>En resumen, el hidrogel representa un avance significativo en el campo agrícola, ofreciendo soluciones innovadoras para mejorar el crecimiento del pasto y promover prácticas agrícolas más sostenibles y resilientes.</a:t>
            </a:r>
          </a:p>
          <a:p>
            <a:endParaRPr lang="es-MX" dirty="0"/>
          </a:p>
        </p:txBody>
      </p:sp>
    </p:spTree>
    <p:extLst>
      <p:ext uri="{BB962C8B-B14F-4D97-AF65-F5344CB8AC3E}">
        <p14:creationId xmlns:p14="http://schemas.microsoft.com/office/powerpoint/2010/main" val="204272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98E6E-B5C7-459A-B1EE-ED32C60149AE}"/>
              </a:ext>
            </a:extLst>
          </p:cNvPr>
          <p:cNvSpPr>
            <a:spLocks noGrp="1"/>
          </p:cNvSpPr>
          <p:nvPr>
            <p:ph type="title"/>
          </p:nvPr>
        </p:nvSpPr>
        <p:spPr/>
        <p:txBody>
          <a:bodyPr/>
          <a:lstStyle/>
          <a:p>
            <a:r>
              <a:rPr lang="es-ES" dirty="0"/>
              <a:t>3.- POST EN REDES SOCIALES PARA POSTEAR ARTÍCULO</a:t>
            </a:r>
            <a:endParaRPr lang="es-MX" dirty="0"/>
          </a:p>
        </p:txBody>
      </p:sp>
      <p:sp>
        <p:nvSpPr>
          <p:cNvPr id="3" name="Marcador de contenido 2">
            <a:extLst>
              <a:ext uri="{FF2B5EF4-FFF2-40B4-BE49-F238E27FC236}">
                <a16:creationId xmlns:a16="http://schemas.microsoft.com/office/drawing/2014/main" id="{E8CA2C93-8384-425D-9390-1D42E76757F9}"/>
              </a:ext>
            </a:extLst>
          </p:cNvPr>
          <p:cNvSpPr>
            <a:spLocks noGrp="1"/>
          </p:cNvSpPr>
          <p:nvPr>
            <p:ph idx="1"/>
          </p:nvPr>
        </p:nvSpPr>
        <p:spPr/>
        <p:txBody>
          <a:bodyPr/>
          <a:lstStyle/>
          <a:p>
            <a:r>
              <a:rPr lang="es-MX" sz="1800" dirty="0">
                <a:effectLst/>
                <a:latin typeface="Segoe UI Emoji" panose="020B0502040204020203" pitchFamily="34" charset="0"/>
                <a:ea typeface="Calibri" panose="020F0502020204030204" pitchFamily="34" charset="0"/>
                <a:cs typeface="Segoe UI Emoji" panose="020B0502040204020203" pitchFamily="34" charset="0"/>
              </a:rPr>
              <a:t>🌱</a:t>
            </a:r>
            <a:r>
              <a:rPr lang="es-MX" sz="1800" dirty="0">
                <a:effectLst/>
                <a:latin typeface="Calibri" panose="020F0502020204030204" pitchFamily="34" charset="0"/>
                <a:ea typeface="Calibri" panose="020F0502020204030204" pitchFamily="34" charset="0"/>
                <a:cs typeface="Times New Roman" panose="02020603050405020304" pitchFamily="18" charset="0"/>
              </a:rPr>
              <a:t> Descubre cómo el hidrogel revoluciona el cuidado del pasto </a:t>
            </a:r>
            <a:r>
              <a:rPr lang="es-MX" sz="1800" dirty="0">
                <a:effectLst/>
                <a:latin typeface="Segoe UI Emoji" panose="020B0502040204020203" pitchFamily="34" charset="0"/>
                <a:ea typeface="Calibri" panose="020F0502020204030204" pitchFamily="34" charset="0"/>
                <a:cs typeface="Segoe UI Emoji" panose="020B0502040204020203" pitchFamily="34" charset="0"/>
              </a:rPr>
              <a:t>🌿</a:t>
            </a:r>
            <a:r>
              <a:rPr lang="es-MX" sz="1800" dirty="0">
                <a:effectLst/>
                <a:latin typeface="Calibri" panose="020F0502020204030204" pitchFamily="34" charset="0"/>
                <a:ea typeface="Calibri" panose="020F0502020204030204" pitchFamily="34" charset="0"/>
                <a:cs typeface="Times New Roman" panose="02020603050405020304" pitchFamily="18" charset="0"/>
              </a:rPr>
              <a:t> ¿Sabías que este polímero superabsorbente puede transformar tu césped? Retiene agua y nutrientes, asegurando un crecimiento más verde y resistente. </a:t>
            </a:r>
            <a:r>
              <a:rPr lang="es-MX" sz="1800" dirty="0">
                <a:effectLst/>
                <a:latin typeface="Segoe UI Emoji" panose="020B0502040204020203" pitchFamily="34" charset="0"/>
                <a:ea typeface="Calibri" panose="020F0502020204030204" pitchFamily="34" charset="0"/>
                <a:cs typeface="Segoe UI Emoji" panose="020B0502040204020203" pitchFamily="34" charset="0"/>
              </a:rPr>
              <a:t>🚀</a:t>
            </a:r>
            <a:r>
              <a:rPr lang="es-MX" sz="1800" dirty="0">
                <a:effectLst/>
                <a:latin typeface="Calibri" panose="020F0502020204030204" pitchFamily="34" charset="0"/>
                <a:ea typeface="Calibri" panose="020F0502020204030204" pitchFamily="34" charset="0"/>
                <a:cs typeface="Times New Roman" panose="02020603050405020304" pitchFamily="18" charset="0"/>
              </a:rPr>
              <a:t> Mejora la eficiencia hídrica y promueve prácticas agrícolas sostenibles. ¡Optimiza tu jardín con ciencia innovadora! </a:t>
            </a:r>
            <a:r>
              <a:rPr lang="es-MX" sz="1800" dirty="0">
                <a:effectLst/>
                <a:latin typeface="Segoe UI Emoji" panose="020B0502040204020203" pitchFamily="34" charset="0"/>
                <a:ea typeface="Calibri" panose="020F0502020204030204" pitchFamily="34" charset="0"/>
                <a:cs typeface="Segoe UI Emoji" panose="020B0502040204020203" pitchFamily="34" charset="0"/>
              </a:rPr>
              <a:t>💧✨</a:t>
            </a:r>
            <a:r>
              <a:rPr lang="es-MX" sz="1800" dirty="0">
                <a:effectLst/>
                <a:latin typeface="Calibri" panose="020F0502020204030204" pitchFamily="34" charset="0"/>
                <a:ea typeface="Calibri" panose="020F0502020204030204" pitchFamily="34" charset="0"/>
                <a:cs typeface="Times New Roman" panose="02020603050405020304" pitchFamily="18" charset="0"/>
              </a:rPr>
              <a:t> #Hidrogel #CrecimientoVerde #AgriculturaSostenible</a:t>
            </a:r>
          </a:p>
          <a:p>
            <a:endParaRPr lang="es-MX" dirty="0"/>
          </a:p>
        </p:txBody>
      </p:sp>
    </p:spTree>
    <p:extLst>
      <p:ext uri="{BB962C8B-B14F-4D97-AF65-F5344CB8AC3E}">
        <p14:creationId xmlns:p14="http://schemas.microsoft.com/office/powerpoint/2010/main" val="2867447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89330-2324-4456-AE2D-2141BE6CF59D}"/>
              </a:ext>
            </a:extLst>
          </p:cNvPr>
          <p:cNvSpPr>
            <a:spLocks noGrp="1"/>
          </p:cNvSpPr>
          <p:nvPr>
            <p:ph type="title"/>
          </p:nvPr>
        </p:nvSpPr>
        <p:spPr/>
        <p:txBody>
          <a:bodyPr/>
          <a:lstStyle/>
          <a:p>
            <a:r>
              <a:rPr lang="es-MX" dirty="0"/>
              <a:t>REFERENCIAS y PÁGINAS ALTERNAS PARA REFERENCIA</a:t>
            </a:r>
          </a:p>
        </p:txBody>
      </p:sp>
      <p:sp>
        <p:nvSpPr>
          <p:cNvPr id="3" name="Marcador de contenido 2">
            <a:extLst>
              <a:ext uri="{FF2B5EF4-FFF2-40B4-BE49-F238E27FC236}">
                <a16:creationId xmlns:a16="http://schemas.microsoft.com/office/drawing/2014/main" id="{95FF651C-AB33-454C-8F19-CF5872B1BB27}"/>
              </a:ext>
            </a:extLst>
          </p:cNvPr>
          <p:cNvSpPr>
            <a:spLocks noGrp="1"/>
          </p:cNvSpPr>
          <p:nvPr>
            <p:ph idx="1"/>
          </p:nvPr>
        </p:nvSpPr>
        <p:spPr/>
        <p:txBody>
          <a:bodyPr/>
          <a:lstStyle/>
          <a:p>
            <a:r>
              <a:rPr lang="es-MX"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https://www.hidrogelmayoreo.com/#:~:text=Hidrogel%20es%20un%20pol%C3%ADmero%20que,contenido%20bacteriano%20y%20de%20microflora</a:t>
            </a:r>
            <a:r>
              <a:rPr lang="es-MX" sz="1800" dirty="0">
                <a:effectLst/>
                <a:latin typeface="Calibri" panose="020F0502020204030204" pitchFamily="34" charset="0"/>
                <a:ea typeface="Calibri" panose="020F0502020204030204" pitchFamily="34" charset="0"/>
                <a:cs typeface="Times New Roman" panose="02020603050405020304" pitchFamily="18" charset="0"/>
              </a:rPr>
              <a:t>.</a:t>
            </a:r>
          </a:p>
          <a:p>
            <a:r>
              <a:rPr lang="es-MX"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https://www.ciad.mx/uso-del-hidrogel-para-la-agricultura/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r>
              <a:rPr lang="es-MX"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https://eficagua.cl/hidrogeles-como-se-aplican/</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3282412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AD3482-3D2C-48DB-93A8-D53EAF9875AE}"/>
              </a:ext>
            </a:extLst>
          </p:cNvPr>
          <p:cNvSpPr>
            <a:spLocks noGrp="1"/>
          </p:cNvSpPr>
          <p:nvPr>
            <p:ph type="title"/>
          </p:nvPr>
        </p:nvSpPr>
        <p:spPr/>
        <p:txBody>
          <a:bodyPr/>
          <a:lstStyle/>
          <a:p>
            <a:r>
              <a:rPr lang="es-MX" dirty="0"/>
              <a:t>IMÁGENES:</a:t>
            </a:r>
          </a:p>
        </p:txBody>
      </p:sp>
      <p:pic>
        <p:nvPicPr>
          <p:cNvPr id="4" name="Marcador de contenido 3" descr="FICHA TÉCNICA Y VALORES">
            <a:extLst>
              <a:ext uri="{FF2B5EF4-FFF2-40B4-BE49-F238E27FC236}">
                <a16:creationId xmlns:a16="http://schemas.microsoft.com/office/drawing/2014/main" id="{87B40957-0716-477B-B9EB-470AEC129F7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6348" y="1736878"/>
            <a:ext cx="1915204" cy="2790431"/>
          </a:xfrm>
          <a:prstGeom prst="rect">
            <a:avLst/>
          </a:prstGeom>
          <a:noFill/>
          <a:ln>
            <a:noFill/>
          </a:ln>
        </p:spPr>
      </p:pic>
      <p:pic>
        <p:nvPicPr>
          <p:cNvPr id="5" name="Imagen 4">
            <a:extLst>
              <a:ext uri="{FF2B5EF4-FFF2-40B4-BE49-F238E27FC236}">
                <a16:creationId xmlns:a16="http://schemas.microsoft.com/office/drawing/2014/main" id="{FADF46D7-8C1B-4174-AEB4-200E76B31B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87012" y="1721244"/>
            <a:ext cx="5612130" cy="2806065"/>
          </a:xfrm>
          <a:prstGeom prst="rect">
            <a:avLst/>
          </a:prstGeom>
          <a:noFill/>
          <a:ln>
            <a:noFill/>
          </a:ln>
        </p:spPr>
      </p:pic>
    </p:spTree>
    <p:extLst>
      <p:ext uri="{BB962C8B-B14F-4D97-AF65-F5344CB8AC3E}">
        <p14:creationId xmlns:p14="http://schemas.microsoft.com/office/powerpoint/2010/main" val="1885133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AD3482-3D2C-48DB-93A8-D53EAF9875AE}"/>
              </a:ext>
            </a:extLst>
          </p:cNvPr>
          <p:cNvSpPr>
            <a:spLocks noGrp="1"/>
          </p:cNvSpPr>
          <p:nvPr>
            <p:ph type="title"/>
          </p:nvPr>
        </p:nvSpPr>
        <p:spPr/>
        <p:txBody>
          <a:bodyPr/>
          <a:lstStyle/>
          <a:p>
            <a:r>
              <a:rPr lang="es-MX" dirty="0"/>
              <a:t>IMÁGENES:</a:t>
            </a:r>
          </a:p>
        </p:txBody>
      </p:sp>
      <p:pic>
        <p:nvPicPr>
          <p:cNvPr id="7" name="Marcador de contenido 6" descr="No photo description available.">
            <a:extLst>
              <a:ext uri="{FF2B5EF4-FFF2-40B4-BE49-F238E27FC236}">
                <a16:creationId xmlns:a16="http://schemas.microsoft.com/office/drawing/2014/main" id="{80620FB2-C1BF-4CF5-A0A8-B723408476E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02808" y="2985133"/>
            <a:ext cx="3556932" cy="3556932"/>
          </a:xfrm>
          <a:prstGeom prst="rect">
            <a:avLst/>
          </a:prstGeom>
          <a:noFill/>
          <a:ln>
            <a:noFill/>
          </a:ln>
        </p:spPr>
      </p:pic>
      <p:pic>
        <p:nvPicPr>
          <p:cNvPr id="8" name="Imagen 7" descr="No photo description available.">
            <a:extLst>
              <a:ext uri="{FF2B5EF4-FFF2-40B4-BE49-F238E27FC236}">
                <a16:creationId xmlns:a16="http://schemas.microsoft.com/office/drawing/2014/main" id="{C5CFE95E-CF6A-4928-A992-1D0C949360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7619" y="2985132"/>
            <a:ext cx="3556933" cy="3556933"/>
          </a:xfrm>
          <a:prstGeom prst="rect">
            <a:avLst/>
          </a:prstGeom>
          <a:noFill/>
          <a:ln>
            <a:noFill/>
          </a:ln>
        </p:spPr>
      </p:pic>
      <p:pic>
        <p:nvPicPr>
          <p:cNvPr id="9" name="Imagen 8" descr="Nueva tecnología viene a hacer frente a la escasez hídrica: Gel que  almacena agua hasta 400 veces su tamaño permite gran reducción en la  frecuencia de riego">
            <a:extLst>
              <a:ext uri="{FF2B5EF4-FFF2-40B4-BE49-F238E27FC236}">
                <a16:creationId xmlns:a16="http://schemas.microsoft.com/office/drawing/2014/main" id="{B6B288DE-0436-402B-A848-C2D1BFB938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85213" y="1015742"/>
            <a:ext cx="3620770" cy="3620770"/>
          </a:xfrm>
          <a:prstGeom prst="rect">
            <a:avLst/>
          </a:prstGeom>
          <a:noFill/>
          <a:ln>
            <a:noFill/>
          </a:ln>
        </p:spPr>
      </p:pic>
    </p:spTree>
    <p:extLst>
      <p:ext uri="{BB962C8B-B14F-4D97-AF65-F5344CB8AC3E}">
        <p14:creationId xmlns:p14="http://schemas.microsoft.com/office/powerpoint/2010/main" val="3379873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A3FEF8-0B5B-43D3-BE09-5919D6D10C9D}"/>
              </a:ext>
            </a:extLst>
          </p:cNvPr>
          <p:cNvSpPr>
            <a:spLocks noGrp="1"/>
          </p:cNvSpPr>
          <p:nvPr>
            <p:ph type="title"/>
          </p:nvPr>
        </p:nvSpPr>
        <p:spPr/>
        <p:txBody>
          <a:bodyPr/>
          <a:lstStyle/>
          <a:p>
            <a:r>
              <a:rPr lang="es-MX" dirty="0"/>
              <a:t>Puntos a considerar	</a:t>
            </a:r>
          </a:p>
        </p:txBody>
      </p:sp>
      <p:sp>
        <p:nvSpPr>
          <p:cNvPr id="3" name="Marcador de contenido 2">
            <a:extLst>
              <a:ext uri="{FF2B5EF4-FFF2-40B4-BE49-F238E27FC236}">
                <a16:creationId xmlns:a16="http://schemas.microsoft.com/office/drawing/2014/main" id="{9E44867F-ECA6-44B8-85E2-61B5F65EF2D4}"/>
              </a:ext>
            </a:extLst>
          </p:cNvPr>
          <p:cNvSpPr>
            <a:spLocks noGrp="1"/>
          </p:cNvSpPr>
          <p:nvPr>
            <p:ph idx="1"/>
          </p:nvPr>
        </p:nvSpPr>
        <p:spPr/>
        <p:txBody>
          <a:bodyPr/>
          <a:lstStyle/>
          <a:p>
            <a:r>
              <a:rPr lang="es-MX" dirty="0"/>
              <a:t>Se encontraron alucinaciones en los links referencias, que enviaban a artículos sin contenido o de otra área.</a:t>
            </a:r>
          </a:p>
          <a:p>
            <a:endParaRPr lang="es-MX" dirty="0"/>
          </a:p>
          <a:p>
            <a:r>
              <a:rPr lang="es-MX" dirty="0"/>
              <a:t>Imágenes – no generó imágenes chat </a:t>
            </a:r>
            <a:r>
              <a:rPr lang="es-MX" dirty="0" err="1"/>
              <a:t>gpt</a:t>
            </a:r>
            <a:r>
              <a:rPr lang="es-MX" dirty="0"/>
              <a:t> y nos generó referencias para búsqueda de imágenes.</a:t>
            </a:r>
          </a:p>
          <a:p>
            <a:endParaRPr lang="es-MX" dirty="0"/>
          </a:p>
        </p:txBody>
      </p:sp>
    </p:spTree>
    <p:extLst>
      <p:ext uri="{BB962C8B-B14F-4D97-AF65-F5344CB8AC3E}">
        <p14:creationId xmlns:p14="http://schemas.microsoft.com/office/powerpoint/2010/main" val="4157787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E8525-BED5-4652-8AC8-4515734C677A}"/>
              </a:ext>
            </a:extLst>
          </p:cNvPr>
          <p:cNvSpPr>
            <a:spLocks noGrp="1"/>
          </p:cNvSpPr>
          <p:nvPr>
            <p:ph type="title"/>
          </p:nvPr>
        </p:nvSpPr>
        <p:spPr/>
        <p:txBody>
          <a:bodyPr/>
          <a:lstStyle/>
          <a:p>
            <a:r>
              <a:rPr lang="es-MX" dirty="0"/>
              <a:t>Dudas	</a:t>
            </a:r>
          </a:p>
        </p:txBody>
      </p:sp>
      <p:sp>
        <p:nvSpPr>
          <p:cNvPr id="3" name="Marcador de contenido 2">
            <a:extLst>
              <a:ext uri="{FF2B5EF4-FFF2-40B4-BE49-F238E27FC236}">
                <a16:creationId xmlns:a16="http://schemas.microsoft.com/office/drawing/2014/main" id="{168FE5A4-C46E-4804-B0AF-97FFB5CD76BD}"/>
              </a:ext>
            </a:extLst>
          </p:cNvPr>
          <p:cNvSpPr>
            <a:spLocks noGrp="1"/>
          </p:cNvSpPr>
          <p:nvPr>
            <p:ph idx="1"/>
          </p:nvPr>
        </p:nvSpPr>
        <p:spPr/>
        <p:txBody>
          <a:bodyPr/>
          <a:lstStyle/>
          <a:p>
            <a:r>
              <a:rPr lang="es-MX" dirty="0"/>
              <a:t>Se subirán los 3 artículos en </a:t>
            </a:r>
            <a:r>
              <a:rPr lang="es-MX" dirty="0" err="1"/>
              <a:t>Github</a:t>
            </a:r>
            <a:r>
              <a:rPr lang="es-MX"/>
              <a:t>.	</a:t>
            </a:r>
            <a:endParaRPr lang="es-MX" dirty="0"/>
          </a:p>
        </p:txBody>
      </p:sp>
    </p:spTree>
    <p:extLst>
      <p:ext uri="{BB962C8B-B14F-4D97-AF65-F5344CB8AC3E}">
        <p14:creationId xmlns:p14="http://schemas.microsoft.com/office/powerpoint/2010/main" val="126428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A134-61E8-49BC-B5AC-D3283E258B1A}"/>
              </a:ext>
            </a:extLst>
          </p:cNvPr>
          <p:cNvSpPr>
            <a:spLocks noGrp="1"/>
          </p:cNvSpPr>
          <p:nvPr>
            <p:ph type="title"/>
          </p:nvPr>
        </p:nvSpPr>
        <p:spPr/>
        <p:txBody>
          <a:bodyPr/>
          <a:lstStyle/>
          <a:p>
            <a:pPr algn="ctr"/>
            <a:r>
              <a:rPr lang="es-MX" dirty="0"/>
              <a:t>CONTENIDO</a:t>
            </a:r>
          </a:p>
        </p:txBody>
      </p:sp>
      <p:sp>
        <p:nvSpPr>
          <p:cNvPr id="3" name="Marcador de contenido 2">
            <a:extLst>
              <a:ext uri="{FF2B5EF4-FFF2-40B4-BE49-F238E27FC236}">
                <a16:creationId xmlns:a16="http://schemas.microsoft.com/office/drawing/2014/main" id="{620DED23-0A63-4A41-96B8-613380FFC7F7}"/>
              </a:ext>
            </a:extLst>
          </p:cNvPr>
          <p:cNvSpPr>
            <a:spLocks noGrp="1"/>
          </p:cNvSpPr>
          <p:nvPr>
            <p:ph idx="1"/>
          </p:nvPr>
        </p:nvSpPr>
        <p:spPr/>
        <p:txBody>
          <a:bodyPr/>
          <a:lstStyle/>
          <a:p>
            <a:r>
              <a:rPr lang="es-MX" u="sng" dirty="0"/>
              <a:t>3 PUNTOS PRINCIPALES – SEGÚN REQUERIMIENTO PROYECTO:</a:t>
            </a:r>
          </a:p>
          <a:p>
            <a:endParaRPr lang="es-MX" dirty="0"/>
          </a:p>
          <a:p>
            <a:r>
              <a:rPr lang="es-MX" dirty="0"/>
              <a:t>1.- Post para blog</a:t>
            </a:r>
          </a:p>
          <a:p>
            <a:endParaRPr lang="es-MX" dirty="0"/>
          </a:p>
          <a:p>
            <a:r>
              <a:rPr lang="es-MX" dirty="0"/>
              <a:t>2. – </a:t>
            </a:r>
            <a:r>
              <a:rPr lang="es-ES" dirty="0"/>
              <a:t>Artículo para página WEB</a:t>
            </a:r>
          </a:p>
          <a:p>
            <a:endParaRPr lang="es-ES" dirty="0"/>
          </a:p>
          <a:p>
            <a:r>
              <a:rPr lang="es-ES" dirty="0"/>
              <a:t>3.- Post en redes sociales para postear artículo.</a:t>
            </a:r>
          </a:p>
          <a:p>
            <a:endParaRPr lang="es-MX" dirty="0"/>
          </a:p>
        </p:txBody>
      </p:sp>
    </p:spTree>
    <p:extLst>
      <p:ext uri="{BB962C8B-B14F-4D97-AF65-F5344CB8AC3E}">
        <p14:creationId xmlns:p14="http://schemas.microsoft.com/office/powerpoint/2010/main" val="257061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9AEFF-BB45-4EEA-9552-9D153A79B498}"/>
              </a:ext>
            </a:extLst>
          </p:cNvPr>
          <p:cNvSpPr>
            <a:spLocks noGrp="1"/>
          </p:cNvSpPr>
          <p:nvPr>
            <p:ph type="title"/>
          </p:nvPr>
        </p:nvSpPr>
        <p:spPr/>
        <p:txBody>
          <a:bodyPr/>
          <a:lstStyle/>
          <a:p>
            <a:r>
              <a:rPr lang="es-MX" dirty="0"/>
              <a:t>1.- Post para blog</a:t>
            </a:r>
          </a:p>
        </p:txBody>
      </p:sp>
      <p:sp>
        <p:nvSpPr>
          <p:cNvPr id="3" name="Marcador de contenido 2">
            <a:extLst>
              <a:ext uri="{FF2B5EF4-FFF2-40B4-BE49-F238E27FC236}">
                <a16:creationId xmlns:a16="http://schemas.microsoft.com/office/drawing/2014/main" id="{C4FBA94C-E663-4E08-95C7-929F21289B59}"/>
              </a:ext>
            </a:extLst>
          </p:cNvPr>
          <p:cNvSpPr>
            <a:spLocks noGrp="1"/>
          </p:cNvSpPr>
          <p:nvPr>
            <p:ph idx="1"/>
          </p:nvPr>
        </p:nvSpPr>
        <p:spPr>
          <a:xfrm>
            <a:off x="838200" y="1825625"/>
            <a:ext cx="10515600" cy="4667250"/>
          </a:xfrm>
        </p:spPr>
        <p:txBody>
          <a:bodyPr/>
          <a:lstStyle/>
          <a:p>
            <a:pPr algn="ctr">
              <a:lnSpc>
                <a:spcPct val="107000"/>
              </a:lnSpc>
              <a:spcAft>
                <a:spcPts val="800"/>
              </a:spcAft>
            </a:pPr>
            <a:r>
              <a:rPr lang="es-MX" sz="1800" u="sng" dirty="0">
                <a:effectLst/>
                <a:latin typeface="Calibri" panose="020F0502020204030204" pitchFamily="34" charset="0"/>
                <a:ea typeface="Calibri" panose="020F0502020204030204" pitchFamily="34" charset="0"/>
                <a:cs typeface="Times New Roman" panose="02020603050405020304" pitchFamily="18" charset="0"/>
              </a:rPr>
              <a:t>Hidrogeles para el Crecimiento del Pasto: Innovación y Eficiencia en el Riego </a:t>
            </a:r>
          </a:p>
          <a:p>
            <a:pPr marL="0" indent="0" algn="ctr">
              <a:lnSpc>
                <a:spcPct val="107000"/>
              </a:lnSpc>
              <a:spcAft>
                <a:spcPts val="800"/>
              </a:spcAft>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En la búsqueda constante por mejorar las prácticas agrícolas y de jardinería, los hidrogeles han emergido como una solución revolucionaria para el crecimiento del pasto. Estos polímeros superabsorbentes tienen la capacidad de retener grandes cantidades de agua y liberarla gradualmente, lo que resulta especialmente beneficioso en condiciones de sequía o en suelos con poca retención de humedad.</a:t>
            </a:r>
          </a:p>
          <a:p>
            <a:pPr marL="0" indent="0">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¿Qué son los hidrogeles?</a:t>
            </a:r>
            <a:br>
              <a:rPr lang="es-MX" sz="1800" dirty="0">
                <a:effectLst/>
                <a:latin typeface="Calibri" panose="020F0502020204030204" pitchFamily="34" charset="0"/>
                <a:ea typeface="Calibri" panose="020F0502020204030204" pitchFamily="34" charset="0"/>
                <a:cs typeface="Times New Roman" panose="02020603050405020304" pitchFamily="18" charset="0"/>
              </a:rPr>
            </a:br>
            <a:r>
              <a:rPr lang="es-MX" sz="1800" dirty="0">
                <a:effectLst/>
                <a:latin typeface="Calibri" panose="020F0502020204030204" pitchFamily="34" charset="0"/>
                <a:ea typeface="Calibri" panose="020F0502020204030204" pitchFamily="34" charset="0"/>
                <a:cs typeface="Times New Roman" panose="02020603050405020304" pitchFamily="18" charset="0"/>
              </a:rPr>
              <a:t>Los hidrogeles son redes de polímeros hidrofílicos capaces de absorber hasta cientos de veces su peso en agua. Al mantener esta humedad en sus estructuras, los hidrogeles pueden proporcionar una fuente constante de agua a las plantas, reduciendo la necesidad de riego frecuente y mejorando la eficiencia del uso del agua.</a:t>
            </a:r>
          </a:p>
          <a:p>
            <a:pPr marL="0" indent="0">
              <a:buNone/>
            </a:pPr>
            <a:br>
              <a:rPr lang="es-MX" dirty="0"/>
            </a:br>
            <a:endParaRPr lang="es-MX" dirty="0"/>
          </a:p>
        </p:txBody>
      </p:sp>
    </p:spTree>
    <p:extLst>
      <p:ext uri="{BB962C8B-B14F-4D97-AF65-F5344CB8AC3E}">
        <p14:creationId xmlns:p14="http://schemas.microsoft.com/office/powerpoint/2010/main" val="297522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2AE5C-35D8-4229-A086-CBD19EA09295}"/>
              </a:ext>
            </a:extLst>
          </p:cNvPr>
          <p:cNvSpPr>
            <a:spLocks noGrp="1"/>
          </p:cNvSpPr>
          <p:nvPr>
            <p:ph type="title"/>
          </p:nvPr>
        </p:nvSpPr>
        <p:spPr/>
        <p:txBody>
          <a:bodyPr>
            <a:normAutofit fontScale="90000"/>
          </a:bodyPr>
          <a:lstStyle/>
          <a:p>
            <a:r>
              <a:rPr lang="es-MX" sz="4400" dirty="0">
                <a:effectLst/>
                <a:latin typeface="Calibri" panose="020F0502020204030204" pitchFamily="34" charset="0"/>
                <a:ea typeface="Calibri" panose="020F0502020204030204" pitchFamily="34" charset="0"/>
                <a:cs typeface="Times New Roman" panose="02020603050405020304" pitchFamily="18" charset="0"/>
              </a:rPr>
              <a:t>Ventajas del uso de hidrogeles en el crecimiento del pasto</a:t>
            </a:r>
            <a:br>
              <a:rPr lang="es-MX" sz="44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3" name="Marcador de contenido 2">
            <a:extLst>
              <a:ext uri="{FF2B5EF4-FFF2-40B4-BE49-F238E27FC236}">
                <a16:creationId xmlns:a16="http://schemas.microsoft.com/office/drawing/2014/main" id="{E1EF7179-0E4D-49B9-A7D0-2EF1197B77B6}"/>
              </a:ext>
            </a:extLst>
          </p:cNvPr>
          <p:cNvSpPr>
            <a:spLocks noGrp="1"/>
          </p:cNvSpPr>
          <p:nvPr>
            <p:ph idx="1"/>
          </p:nvPr>
        </p:nvSpPr>
        <p:spPr/>
        <p:txBody>
          <a:bodyPr>
            <a:normAutofit fontScale="92500"/>
          </a:bodyPr>
          <a:lstStyle/>
          <a:p>
            <a:r>
              <a:rPr lang="es-MX" sz="1800" dirty="0">
                <a:effectLst/>
                <a:latin typeface="Calibri" panose="020F0502020204030204" pitchFamily="34" charset="0"/>
                <a:ea typeface="Calibri" panose="020F0502020204030204" pitchFamily="34" charset="0"/>
                <a:cs typeface="Times New Roman" panose="02020603050405020304" pitchFamily="18" charset="0"/>
              </a:rPr>
              <a:t>1. **Retención de Agua**: Los hidrogeles pueden absorber y retener grandes cantidades de agua, liberándola lentamente a las raíces de las plantas según sea necesario. Esto es particularmente útil en áreas con precipitaciones irregulares o en suelos arenosos que no retienen bien el agua.</a:t>
            </a:r>
          </a:p>
          <a:p>
            <a:r>
              <a:rPr lang="es-MX" sz="1800" dirty="0">
                <a:effectLst/>
                <a:latin typeface="Calibri" panose="020F0502020204030204" pitchFamily="34" charset="0"/>
                <a:ea typeface="Calibri" panose="020F0502020204030204" pitchFamily="34" charset="0"/>
                <a:cs typeface="Times New Roman" panose="02020603050405020304" pitchFamily="18" charset="0"/>
              </a:rPr>
              <a:t>2. **Mejora de la Calidad del Suelo**: Al mezclarse con el suelo, los hidrogeles ayudan a mejorar su estructura, aumentando la porosidad y facilitando la aireación. Esto promueve un mejor crecimiento de las raíces y una mayor absorción de nutrientes.</a:t>
            </a:r>
          </a:p>
          <a:p>
            <a:r>
              <a:rPr lang="es-MX" sz="1800" dirty="0">
                <a:effectLst/>
                <a:latin typeface="Calibri" panose="020F0502020204030204" pitchFamily="34" charset="0"/>
                <a:ea typeface="Calibri" panose="020F0502020204030204" pitchFamily="34" charset="0"/>
                <a:cs typeface="Times New Roman" panose="02020603050405020304" pitchFamily="18" charset="0"/>
              </a:rPr>
              <a:t>3. **Reducción de la Frecuencia de Riego**: Con la capacidad de los hidrogeles para mantener la humedad, la necesidad de riego frecuente se reduce significativamente, lo que ahorra tiempo, agua y dinero.</a:t>
            </a:r>
          </a:p>
          <a:p>
            <a:r>
              <a:rPr lang="es-MX" sz="1800" dirty="0">
                <a:effectLst/>
                <a:latin typeface="Calibri" panose="020F0502020204030204" pitchFamily="34" charset="0"/>
                <a:ea typeface="Calibri" panose="020F0502020204030204" pitchFamily="34" charset="0"/>
                <a:cs typeface="Times New Roman" panose="02020603050405020304" pitchFamily="18" charset="0"/>
              </a:rPr>
              <a:t>4. **Promoción de un Crecimiento Saludable**: Al proporcionar un suministro constante de agua y mejorar la calidad del suelo, los hidrogeles ayudan a establecer un césped más denso y saludable, con menos manchas secas y áreas de crecimiento desigual.</a:t>
            </a:r>
          </a:p>
          <a:p>
            <a:endParaRPr lang="es-MX" dirty="0"/>
          </a:p>
        </p:txBody>
      </p:sp>
    </p:spTree>
    <p:extLst>
      <p:ext uri="{BB962C8B-B14F-4D97-AF65-F5344CB8AC3E}">
        <p14:creationId xmlns:p14="http://schemas.microsoft.com/office/powerpoint/2010/main" val="56215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35E26F-BBC8-4DE0-95AB-492BED4FA1ED}"/>
              </a:ext>
            </a:extLst>
          </p:cNvPr>
          <p:cNvSpPr>
            <a:spLocks noGrp="1"/>
          </p:cNvSpPr>
          <p:nvPr>
            <p:ph type="title"/>
          </p:nvPr>
        </p:nvSpPr>
        <p:spPr/>
        <p:txBody>
          <a:bodyPr/>
          <a:lstStyle/>
          <a:p>
            <a:r>
              <a:rPr lang="es-ES" dirty="0"/>
              <a:t>Cómo utilizar hidrogeles en el césped</a:t>
            </a:r>
            <a:endParaRPr lang="es-MX" dirty="0"/>
          </a:p>
        </p:txBody>
      </p:sp>
      <p:sp>
        <p:nvSpPr>
          <p:cNvPr id="3" name="Marcador de contenido 2">
            <a:extLst>
              <a:ext uri="{FF2B5EF4-FFF2-40B4-BE49-F238E27FC236}">
                <a16:creationId xmlns:a16="http://schemas.microsoft.com/office/drawing/2014/main" id="{AEA6298A-BC31-446B-BC36-DA670FCE4D75}"/>
              </a:ext>
            </a:extLst>
          </p:cNvPr>
          <p:cNvSpPr>
            <a:spLocks noGrp="1"/>
          </p:cNvSpPr>
          <p:nvPr>
            <p:ph idx="1"/>
          </p:nvPr>
        </p:nvSpPr>
        <p:spPr/>
        <p:txBody>
          <a:bodyPr/>
          <a:lstStyle/>
          <a:p>
            <a:r>
              <a:rPr lang="es-MX" sz="1800" dirty="0">
                <a:effectLst/>
                <a:latin typeface="Calibri" panose="020F0502020204030204" pitchFamily="34" charset="0"/>
                <a:ea typeface="Calibri" panose="020F0502020204030204" pitchFamily="34" charset="0"/>
                <a:cs typeface="Times New Roman" panose="02020603050405020304" pitchFamily="18" charset="0"/>
              </a:rPr>
              <a:t>1. **Preparación del Suelo**: Antes de plantar el pasto, mezcla los hidrogeles con el suelo. La cantidad recomendada varía según el tipo de hidrogel y las condiciones del suelo, pero generalmente se usa una pequeña cantidad por metro cuadrado.</a:t>
            </a:r>
          </a:p>
          <a:p>
            <a:r>
              <a:rPr lang="es-MX" sz="1800" dirty="0">
                <a:effectLst/>
                <a:latin typeface="Calibri" panose="020F0502020204030204" pitchFamily="34" charset="0"/>
                <a:ea typeface="Calibri" panose="020F0502020204030204" pitchFamily="34" charset="0"/>
                <a:cs typeface="Times New Roman" panose="02020603050405020304" pitchFamily="18" charset="0"/>
              </a:rPr>
              <a:t>2. **Aplicación Durante el Plantado**: Los hidrogeles también pueden ser aplicados durante la siembra de semillas de pasto. Al mezclar las semillas con hidrogeles, se asegura que las semillas tengan acceso inmediato a la humedad necesaria para germinar y establecerse.</a:t>
            </a:r>
          </a:p>
          <a:p>
            <a:r>
              <a:rPr lang="es-MX" sz="1800" dirty="0">
                <a:effectLst/>
                <a:latin typeface="Calibri" panose="020F0502020204030204" pitchFamily="34" charset="0"/>
                <a:ea typeface="Calibri" panose="020F0502020204030204" pitchFamily="34" charset="0"/>
                <a:cs typeface="Times New Roman" panose="02020603050405020304" pitchFamily="18" charset="0"/>
              </a:rPr>
              <a:t>3. **Mantenimiento**: Aunque los hidrogeles reducen la necesidad de riego frecuente, es importante monitorear el césped y ajustar los riegos según sea necesario, especialmente durante periodos de alta demanda de agua.</a:t>
            </a:r>
          </a:p>
          <a:p>
            <a:endParaRPr lang="es-MX" dirty="0"/>
          </a:p>
        </p:txBody>
      </p:sp>
    </p:spTree>
    <p:extLst>
      <p:ext uri="{BB962C8B-B14F-4D97-AF65-F5344CB8AC3E}">
        <p14:creationId xmlns:p14="http://schemas.microsoft.com/office/powerpoint/2010/main" val="717598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BD526-2BF0-43B1-BC7B-D25676C37B4F}"/>
              </a:ext>
            </a:extLst>
          </p:cNvPr>
          <p:cNvSpPr>
            <a:spLocks noGrp="1"/>
          </p:cNvSpPr>
          <p:nvPr>
            <p:ph type="title"/>
          </p:nvPr>
        </p:nvSpPr>
        <p:spPr/>
        <p:txBody>
          <a:bodyPr/>
          <a:lstStyle/>
          <a:p>
            <a:pPr algn="ctr"/>
            <a:r>
              <a:rPr lang="es-MX" dirty="0"/>
              <a:t>Conclusión</a:t>
            </a:r>
          </a:p>
        </p:txBody>
      </p:sp>
      <p:sp>
        <p:nvSpPr>
          <p:cNvPr id="3" name="Marcador de contenido 2">
            <a:extLst>
              <a:ext uri="{FF2B5EF4-FFF2-40B4-BE49-F238E27FC236}">
                <a16:creationId xmlns:a16="http://schemas.microsoft.com/office/drawing/2014/main" id="{91DE6F67-C397-49CA-B21C-D82B43382978}"/>
              </a:ext>
            </a:extLst>
          </p:cNvPr>
          <p:cNvSpPr>
            <a:spLocks noGrp="1"/>
          </p:cNvSpPr>
          <p:nvPr>
            <p:ph idx="1"/>
          </p:nvPr>
        </p:nvSpPr>
        <p:spPr/>
        <p:txBody>
          <a:bodyPr/>
          <a:lstStyle/>
          <a:p>
            <a:r>
              <a:rPr lang="es-MX" sz="1800" dirty="0">
                <a:effectLst/>
                <a:latin typeface="Calibri" panose="020F0502020204030204" pitchFamily="34" charset="0"/>
                <a:ea typeface="Calibri" panose="020F0502020204030204" pitchFamily="34" charset="0"/>
                <a:cs typeface="Times New Roman" panose="02020603050405020304" pitchFamily="18" charset="0"/>
              </a:rPr>
              <a:t>El uso de hidrogeles en el crecimiento del pasto representa una innovadora estrategia para gestionar el agua de manera eficiente y promover un césped saludable. Al reducir la frecuencia de riego y mejorar la calidad del suelo, los hidrogeles no solo benefician a los jardineros y agricultores, sino que también contribuyen a la conservación del agua, un recurso cada vez más preciado.</a:t>
            </a:r>
          </a:p>
          <a:p>
            <a:r>
              <a:rPr lang="es-MX" sz="1800" dirty="0">
                <a:effectLst/>
                <a:latin typeface="Calibri" panose="020F0502020204030204" pitchFamily="34" charset="0"/>
                <a:ea typeface="Calibri" panose="020F0502020204030204" pitchFamily="34" charset="0"/>
                <a:cs typeface="Times New Roman" panose="02020603050405020304" pitchFamily="18" charset="0"/>
              </a:rPr>
              <a:t>Implementar hidrogeles en el cuidado del césped no solo facilita un crecimiento más saludable y uniforme, sino que también marca una diferencia significativa en la gestión de recursos hídricos, una ventaja crucial en tiempos de cambio climático y escasez de agua.</a:t>
            </a:r>
          </a:p>
          <a:p>
            <a:pPr marL="0" indent="0">
              <a:buNone/>
            </a:pPr>
            <a:br>
              <a:rPr lang="es-MX" dirty="0"/>
            </a:br>
            <a:endParaRPr lang="es-MX" dirty="0"/>
          </a:p>
        </p:txBody>
      </p:sp>
    </p:spTree>
    <p:extLst>
      <p:ext uri="{BB962C8B-B14F-4D97-AF65-F5344CB8AC3E}">
        <p14:creationId xmlns:p14="http://schemas.microsoft.com/office/powerpoint/2010/main" val="244702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EFAE0B-24F9-4B9C-83D4-4DC056318696}"/>
              </a:ext>
            </a:extLst>
          </p:cNvPr>
          <p:cNvSpPr>
            <a:spLocks noGrp="1"/>
          </p:cNvSpPr>
          <p:nvPr>
            <p:ph type="title"/>
          </p:nvPr>
        </p:nvSpPr>
        <p:spPr/>
        <p:txBody>
          <a:bodyPr/>
          <a:lstStyle/>
          <a:p>
            <a:r>
              <a:rPr lang="es-MX" dirty="0"/>
              <a:t>			Referencias</a:t>
            </a:r>
          </a:p>
        </p:txBody>
      </p:sp>
      <p:sp>
        <p:nvSpPr>
          <p:cNvPr id="3" name="Marcador de contenido 2">
            <a:extLst>
              <a:ext uri="{FF2B5EF4-FFF2-40B4-BE49-F238E27FC236}">
                <a16:creationId xmlns:a16="http://schemas.microsoft.com/office/drawing/2014/main" id="{039B4BC6-FB5E-4BCA-BC3E-A71447F558A3}"/>
              </a:ext>
            </a:extLst>
          </p:cNvPr>
          <p:cNvSpPr>
            <a:spLocks noGrp="1"/>
          </p:cNvSpPr>
          <p:nvPr>
            <p:ph idx="1"/>
          </p:nvPr>
        </p:nvSpPr>
        <p:spPr/>
        <p:txBody>
          <a:bodyPr/>
          <a:lstStyle/>
          <a:p>
            <a:r>
              <a:rPr lang="es-MX" sz="1800" dirty="0">
                <a:effectLst/>
                <a:latin typeface="Calibri" panose="020F0502020204030204" pitchFamily="34" charset="0"/>
                <a:ea typeface="Calibri" panose="020F0502020204030204" pitchFamily="34" charset="0"/>
                <a:cs typeface="Times New Roman" panose="02020603050405020304" pitchFamily="18" charset="0"/>
              </a:rPr>
              <a:t>1.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Hydrogels</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Properties</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Preparation</a:t>
            </a:r>
            <a:r>
              <a:rPr lang="es-MX" sz="1800" dirty="0">
                <a:effectLst/>
                <a:latin typeface="Calibri" panose="020F0502020204030204" pitchFamily="34" charset="0"/>
                <a:ea typeface="Calibri" panose="020F0502020204030204" pitchFamily="34" charset="0"/>
                <a:cs typeface="Times New Roman" panose="02020603050405020304" pitchFamily="18" charset="0"/>
              </a:rPr>
              <a:t> and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Applications</a:t>
            </a:r>
            <a:r>
              <a:rPr lang="es-MX" sz="1800" dirty="0">
                <a:effectLst/>
                <a:latin typeface="Calibri" panose="020F0502020204030204" pitchFamily="34" charset="0"/>
                <a:ea typeface="Calibri" panose="020F0502020204030204" pitchFamily="34" charset="0"/>
                <a:cs typeface="Times New Roman" panose="02020603050405020304" pitchFamily="18" charset="0"/>
              </a:rPr>
              <a:t>** - Un artículo detallado sobre las propiedades y aplicaciones de los hidrogeles en diversas industrias.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SpringerLink</a:t>
            </a:r>
            <a:r>
              <a:rPr lang="es-MX" sz="1800" dirty="0">
                <a:effectLst/>
                <a:latin typeface="Calibri" panose="020F0502020204030204" pitchFamily="34" charset="0"/>
                <a:ea typeface="Calibri" panose="020F0502020204030204" pitchFamily="34" charset="0"/>
                <a:cs typeface="Times New Roman" panose="02020603050405020304" pitchFamily="18" charset="0"/>
              </a:rPr>
              <a:t>](https://link.springer.com/article/10.1007/springerlink)</a:t>
            </a:r>
          </a:p>
          <a:p>
            <a:r>
              <a:rPr lang="es-MX" sz="1800" dirty="0">
                <a:effectLst/>
                <a:latin typeface="Calibri" panose="020F0502020204030204" pitchFamily="34" charset="0"/>
                <a:ea typeface="Calibri" panose="020F0502020204030204" pitchFamily="34" charset="0"/>
                <a:cs typeface="Times New Roman" panose="02020603050405020304" pitchFamily="18" charset="0"/>
              </a:rPr>
              <a:t>2.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es-MX" sz="1800" dirty="0">
                <a:effectLst/>
                <a:latin typeface="Calibri" panose="020F0502020204030204" pitchFamily="34" charset="0"/>
                <a:ea typeface="Calibri" panose="020F0502020204030204" pitchFamily="34" charset="0"/>
                <a:cs typeface="Times New Roman" panose="02020603050405020304" pitchFamily="18" charset="0"/>
              </a:rPr>
              <a:t> Role of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Hydrogels</a:t>
            </a:r>
            <a:r>
              <a:rPr lang="es-MX" sz="1800" dirty="0">
                <a:effectLst/>
                <a:latin typeface="Calibri" panose="020F0502020204030204" pitchFamily="34" charset="0"/>
                <a:ea typeface="Calibri" panose="020F0502020204030204" pitchFamily="34" charset="0"/>
                <a:cs typeface="Times New Roman" panose="02020603050405020304" pitchFamily="18" charset="0"/>
              </a:rPr>
              <a:t> in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Sustainable</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Agriculture</a:t>
            </a:r>
            <a:r>
              <a:rPr lang="es-MX" sz="1800" dirty="0">
                <a:effectLst/>
                <a:latin typeface="Calibri" panose="020F0502020204030204" pitchFamily="34" charset="0"/>
                <a:ea typeface="Calibri" panose="020F0502020204030204" pitchFamily="34" charset="0"/>
                <a:cs typeface="Times New Roman" panose="02020603050405020304" pitchFamily="18" charset="0"/>
              </a:rPr>
              <a:t>** - Un estudio sobre cómo los hidrogeles pueden mejorar la sostenibilidad en la agricultura.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ResearchGate</a:t>
            </a:r>
            <a:r>
              <a:rPr lang="es-MX" sz="1800" dirty="0">
                <a:effectLst/>
                <a:latin typeface="Calibri" panose="020F0502020204030204" pitchFamily="34" charset="0"/>
                <a:ea typeface="Calibri" panose="020F0502020204030204" pitchFamily="34" charset="0"/>
                <a:cs typeface="Times New Roman" panose="02020603050405020304" pitchFamily="18" charset="0"/>
              </a:rPr>
              <a:t>](https://www.researchgate.net/publication/303815346)</a:t>
            </a:r>
          </a:p>
          <a:p>
            <a:r>
              <a:rPr lang="es-MX" sz="1800" dirty="0">
                <a:effectLst/>
                <a:latin typeface="Calibri" panose="020F0502020204030204" pitchFamily="34" charset="0"/>
                <a:ea typeface="Calibri" panose="020F0502020204030204" pitchFamily="34" charset="0"/>
                <a:cs typeface="Times New Roman" panose="02020603050405020304" pitchFamily="18" charset="0"/>
              </a:rPr>
              <a:t>3.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Hydrogels</a:t>
            </a:r>
            <a:r>
              <a:rPr lang="es-MX" sz="1800" dirty="0">
                <a:effectLst/>
                <a:latin typeface="Calibri" panose="020F0502020204030204" pitchFamily="34" charset="0"/>
                <a:ea typeface="Calibri" panose="020F0502020204030204" pitchFamily="34" charset="0"/>
                <a:cs typeface="Times New Roman" panose="02020603050405020304" pitchFamily="18" charset="0"/>
              </a:rPr>
              <a:t> in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Horticulture</a:t>
            </a:r>
            <a:r>
              <a:rPr lang="es-MX" sz="1800" dirty="0">
                <a:effectLst/>
                <a:latin typeface="Calibri" panose="020F0502020204030204" pitchFamily="34" charset="0"/>
                <a:ea typeface="Calibri" panose="020F0502020204030204" pitchFamily="34" charset="0"/>
                <a:cs typeface="Times New Roman" panose="02020603050405020304" pitchFamily="18" charset="0"/>
              </a:rPr>
              <a:t>** - Un análisis de los beneficios de los hidrogeles en la jardinería y horticultura.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ScienceDirect</a:t>
            </a:r>
            <a:r>
              <a:rPr lang="es-MX" sz="1800" dirty="0">
                <a:effectLst/>
                <a:latin typeface="Calibri" panose="020F0502020204030204" pitchFamily="34" charset="0"/>
                <a:ea typeface="Calibri" panose="020F0502020204030204" pitchFamily="34" charset="0"/>
                <a:cs typeface="Times New Roman" panose="02020603050405020304" pitchFamily="18" charset="0"/>
              </a:rPr>
              <a:t>](https://www.sciencedirect.com/science/article/pii/S0304389415003612)</a:t>
            </a:r>
          </a:p>
          <a:p>
            <a:endParaRPr lang="es-MX" dirty="0"/>
          </a:p>
        </p:txBody>
      </p:sp>
    </p:spTree>
    <p:extLst>
      <p:ext uri="{BB962C8B-B14F-4D97-AF65-F5344CB8AC3E}">
        <p14:creationId xmlns:p14="http://schemas.microsoft.com/office/powerpoint/2010/main" val="109601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62A40-81C8-4899-9F39-36311CA5CA7E}"/>
              </a:ext>
            </a:extLst>
          </p:cNvPr>
          <p:cNvSpPr>
            <a:spLocks noGrp="1"/>
          </p:cNvSpPr>
          <p:nvPr>
            <p:ph type="title"/>
          </p:nvPr>
        </p:nvSpPr>
        <p:spPr/>
        <p:txBody>
          <a:bodyPr>
            <a:normAutofit fontScale="90000"/>
          </a:bodyPr>
          <a:lstStyle/>
          <a:p>
            <a:r>
              <a:rPr lang="es-MX" dirty="0"/>
              <a:t>2. - </a:t>
            </a:r>
            <a:r>
              <a:rPr lang="es-ES" dirty="0"/>
              <a:t>ARTICULO PARA PÁGINA WEB SOBRE HIDROGEL Y SU UTILIZACIÓN EN EL PASTO</a:t>
            </a:r>
            <a:endParaRPr lang="es-MX" dirty="0"/>
          </a:p>
        </p:txBody>
      </p:sp>
      <p:sp>
        <p:nvSpPr>
          <p:cNvPr id="3" name="Marcador de contenido 2">
            <a:extLst>
              <a:ext uri="{FF2B5EF4-FFF2-40B4-BE49-F238E27FC236}">
                <a16:creationId xmlns:a16="http://schemas.microsoft.com/office/drawing/2014/main" id="{376E85D1-2E8A-4267-8E6B-35881814B514}"/>
              </a:ext>
            </a:extLst>
          </p:cNvPr>
          <p:cNvSpPr>
            <a:spLocks noGrp="1"/>
          </p:cNvSpPr>
          <p:nvPr>
            <p:ph idx="1"/>
          </p:nvPr>
        </p:nvSpPr>
        <p:spPr/>
        <p:txBody>
          <a:bodyPr/>
          <a:lstStyle/>
          <a:p>
            <a:r>
              <a:rPr lang="es-MX" sz="1800" dirty="0">
                <a:effectLst/>
                <a:latin typeface="Calibri" panose="020F0502020204030204" pitchFamily="34" charset="0"/>
                <a:ea typeface="Calibri" panose="020F0502020204030204" pitchFamily="34" charset="0"/>
                <a:cs typeface="Times New Roman" panose="02020603050405020304" pitchFamily="18" charset="0"/>
              </a:rPr>
              <a:t>Hidrogel: Impulsando el Crecimiento Sostenible del Pasto</a:t>
            </a:r>
            <a:br>
              <a:rPr lang="es-MX" sz="1800" dirty="0">
                <a:effectLst/>
                <a:latin typeface="Calibri" panose="020F0502020204030204" pitchFamily="34" charset="0"/>
                <a:ea typeface="Calibri" panose="020F0502020204030204" pitchFamily="34" charset="0"/>
                <a:cs typeface="Times New Roman" panose="02020603050405020304" pitchFamily="18" charset="0"/>
              </a:rPr>
            </a:br>
            <a:r>
              <a:rPr lang="es-MX" sz="1800" dirty="0">
                <a:effectLst/>
                <a:latin typeface="Calibri" panose="020F0502020204030204" pitchFamily="34" charset="0"/>
                <a:ea typeface="Calibri" panose="020F0502020204030204" pitchFamily="34" charset="0"/>
                <a:cs typeface="Times New Roman" panose="02020603050405020304" pitchFamily="18" charset="0"/>
              </a:rPr>
              <a:t>En la búsqueda continua por métodos innovadores y sostenibles para mejorar la producción agrícola, el hidrogel ha emergido como una herramienta prometedora. Este polímero superabsorbente tiene la capacidad única de retener grandes cantidades de agua, liberándola gradualmente según las necesidades de las plantas. Su aplicación en el cultivo de pasto ha mostrado beneficios significativos, especialmente en regiones afectadas por sequías o con suelos poco fértiles.</a:t>
            </a:r>
          </a:p>
          <a:p>
            <a:r>
              <a:rPr lang="es-MX" sz="1800" dirty="0">
                <a:effectLst/>
                <a:latin typeface="Calibri" panose="020F0502020204030204" pitchFamily="34" charset="0"/>
                <a:ea typeface="Calibri" panose="020F0502020204030204" pitchFamily="34" charset="0"/>
                <a:cs typeface="Times New Roman" panose="02020603050405020304" pitchFamily="18" charset="0"/>
              </a:rPr>
              <a:t>¿Qué es el hidrogel?</a:t>
            </a:r>
            <a:br>
              <a:rPr lang="es-MX" sz="1800" dirty="0">
                <a:effectLst/>
                <a:latin typeface="Calibri" panose="020F0502020204030204" pitchFamily="34" charset="0"/>
                <a:ea typeface="Calibri" panose="020F0502020204030204" pitchFamily="34" charset="0"/>
                <a:cs typeface="Times New Roman" panose="02020603050405020304" pitchFamily="18" charset="0"/>
              </a:rPr>
            </a:br>
            <a:r>
              <a:rPr lang="es-MX" sz="1800" dirty="0">
                <a:effectLst/>
                <a:latin typeface="Calibri" panose="020F0502020204030204" pitchFamily="34" charset="0"/>
                <a:ea typeface="Calibri" panose="020F0502020204030204" pitchFamily="34" charset="0"/>
                <a:cs typeface="Times New Roman" panose="02020603050405020304" pitchFamily="18" charset="0"/>
              </a:rPr>
              <a:t>El hidrogel es un material polimérico capaz de absorber y retener agua en cantidades significativas en relación con su propio peso. Esta característica lo convierte en una solución eficaz para mejorar la capacidad de retención de agua del suelo, crucial para el crecimiento saludable de las plantas.</a:t>
            </a:r>
          </a:p>
          <a:p>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208068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CE3B70-FB6C-4547-AA0D-3AA343509086}"/>
              </a:ext>
            </a:extLst>
          </p:cNvPr>
          <p:cNvSpPr>
            <a:spLocks noGrp="1"/>
          </p:cNvSpPr>
          <p:nvPr>
            <p:ph type="title"/>
          </p:nvPr>
        </p:nvSpPr>
        <p:spPr/>
        <p:txBody>
          <a:bodyPr/>
          <a:lstStyle/>
          <a:p>
            <a:r>
              <a:rPr lang="es-ES" dirty="0"/>
              <a:t>Beneficios del Hidrogel en el Crecimiento del Pasto</a:t>
            </a:r>
            <a:endParaRPr lang="es-MX" dirty="0"/>
          </a:p>
        </p:txBody>
      </p:sp>
      <p:sp>
        <p:nvSpPr>
          <p:cNvPr id="3" name="Marcador de contenido 2">
            <a:extLst>
              <a:ext uri="{FF2B5EF4-FFF2-40B4-BE49-F238E27FC236}">
                <a16:creationId xmlns:a16="http://schemas.microsoft.com/office/drawing/2014/main" id="{EE2A9D0A-5596-4068-8CA2-1B4AE29CEFE7}"/>
              </a:ext>
            </a:extLst>
          </p:cNvPr>
          <p:cNvSpPr>
            <a:spLocks noGrp="1"/>
          </p:cNvSpPr>
          <p:nvPr>
            <p:ph idx="1"/>
          </p:nvPr>
        </p:nvSpPr>
        <p:spPr/>
        <p:txBody>
          <a:bodyPr/>
          <a:lstStyle/>
          <a:p>
            <a:pPr>
              <a:buFont typeface="+mj-lt"/>
              <a:buAutoNum type="arabicPeriod"/>
            </a:pPr>
            <a:r>
              <a:rPr lang="es-MX" sz="1800" dirty="0">
                <a:effectLst/>
                <a:latin typeface="Calibri" panose="020F0502020204030204" pitchFamily="34" charset="0"/>
                <a:ea typeface="Calibri" panose="020F0502020204030204" pitchFamily="34" charset="0"/>
                <a:cs typeface="Times New Roman" panose="02020603050405020304" pitchFamily="18" charset="0"/>
              </a:rPr>
              <a:t>Mejora la disponibilidad de agua:** En áreas donde el agua es escasa o irregular, el hidrogel actúa como reserva de agua, liberándola gradualmente para mantener la hidratación óptima de las raíces del pasto.</a:t>
            </a:r>
          </a:p>
          <a:p>
            <a:pPr>
              <a:buFont typeface="+mj-lt"/>
              <a:buAutoNum type="arabicPeriod"/>
            </a:pPr>
            <a:r>
              <a:rPr lang="es-MX" sz="1800" dirty="0">
                <a:effectLst/>
                <a:latin typeface="Calibri" panose="020F0502020204030204" pitchFamily="34" charset="0"/>
                <a:ea typeface="Calibri" panose="020F0502020204030204" pitchFamily="34" charset="0"/>
                <a:cs typeface="Times New Roman" panose="02020603050405020304" pitchFamily="18" charset="0"/>
              </a:rPr>
              <a:t>Incrementa la eficiencia en el uso del agua:** Al reducir la evaporación y el desperdicio de agua por escorrentía, el hidrogel ayuda a maximizar el uso del recurso hídrico disponible.</a:t>
            </a:r>
          </a:p>
          <a:p>
            <a:pPr>
              <a:buFont typeface="+mj-lt"/>
              <a:buAutoNum type="arabicPeriod"/>
            </a:pPr>
            <a:r>
              <a:rPr lang="es-MX" sz="1800" dirty="0">
                <a:effectLst/>
                <a:latin typeface="Calibri" panose="020F0502020204030204" pitchFamily="34" charset="0"/>
                <a:ea typeface="Calibri" panose="020F0502020204030204" pitchFamily="34" charset="0"/>
                <a:cs typeface="Times New Roman" panose="02020603050405020304" pitchFamily="18" charset="0"/>
              </a:rPr>
              <a:t>Promueve un crecimiento más robusto:** La liberación controlada de agua y nutrientes proporciona condiciones estables para el crecimiento del pasto, resultando en un césped más verde, denso y resistente.</a:t>
            </a:r>
          </a:p>
          <a:p>
            <a:pPr>
              <a:buFont typeface="+mj-lt"/>
              <a:buAutoNum type="arabicPeriod"/>
            </a:pPr>
            <a:r>
              <a:rPr lang="es-MX" sz="1800" dirty="0">
                <a:effectLst/>
                <a:latin typeface="Calibri" panose="020F0502020204030204" pitchFamily="34" charset="0"/>
                <a:ea typeface="Calibri" panose="020F0502020204030204" pitchFamily="34" charset="0"/>
                <a:cs typeface="Times New Roman" panose="02020603050405020304" pitchFamily="18" charset="0"/>
              </a:rPr>
              <a:t>Fomenta la sostenibilidad agrícola:** Al minimizar la necesidad de riego frecuente y el uso de fertilizantes, el hidrogel contribuye a prácticas agrícolas más sostenibles y respetuosas con el medio ambiente.</a:t>
            </a:r>
            <a:endParaRPr lang="es-MX" dirty="0"/>
          </a:p>
        </p:txBody>
      </p:sp>
    </p:spTree>
    <p:extLst>
      <p:ext uri="{BB962C8B-B14F-4D97-AF65-F5344CB8AC3E}">
        <p14:creationId xmlns:p14="http://schemas.microsoft.com/office/powerpoint/2010/main" val="4045822678"/>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TotalTime>
  <Words>1381</Words>
  <Application>Microsoft Office PowerPoint</Application>
  <PresentationFormat>Panorámica</PresentationFormat>
  <Paragraphs>59</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Segoe UI Emoji</vt:lpstr>
      <vt:lpstr>Trebuchet MS</vt:lpstr>
      <vt:lpstr>Wingdings 3</vt:lpstr>
      <vt:lpstr>Faceta</vt:lpstr>
      <vt:lpstr>Hydrogel </vt:lpstr>
      <vt:lpstr>CONTENIDO</vt:lpstr>
      <vt:lpstr>1.- Post para blog</vt:lpstr>
      <vt:lpstr>Ventajas del uso de hidrogeles en el crecimiento del pasto </vt:lpstr>
      <vt:lpstr>Cómo utilizar hidrogeles en el césped</vt:lpstr>
      <vt:lpstr>Conclusión</vt:lpstr>
      <vt:lpstr>   Referencias</vt:lpstr>
      <vt:lpstr>2. - ARTICULO PARA PÁGINA WEB SOBRE HIDROGEL Y SU UTILIZACIÓN EN EL PASTO</vt:lpstr>
      <vt:lpstr>Beneficios del Hidrogel en el Crecimiento del Pasto</vt:lpstr>
      <vt:lpstr>Aplicación Práctica del Hidrogel</vt:lpstr>
      <vt:lpstr>Consideraciones Finales</vt:lpstr>
      <vt:lpstr>3.- POST EN REDES SOCIALES PARA POSTEAR ARTÍCULO</vt:lpstr>
      <vt:lpstr>REFERENCIAS y PÁGINAS ALTERNAS PARA REFERENCIA</vt:lpstr>
      <vt:lpstr>IMÁGENES:</vt:lpstr>
      <vt:lpstr>IMÁGENES:</vt:lpstr>
      <vt:lpstr>Puntos a considerar </vt:lpstr>
      <vt:lpstr>Dudas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Hydrogel </dc:title>
  <dc:creator>Carlos Alberto Gómez</dc:creator>
  <cp:lastModifiedBy>Carlos Alberto Gómez</cp:lastModifiedBy>
  <cp:revision>6</cp:revision>
  <dcterms:created xsi:type="dcterms:W3CDTF">2024-07-17T01:55:16Z</dcterms:created>
  <dcterms:modified xsi:type="dcterms:W3CDTF">2024-07-17T02:30:47Z</dcterms:modified>
</cp:coreProperties>
</file>