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32e807303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32e807303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32e807303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32e807303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32d6c858f8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32d6c858f8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32e0d5745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32e0d5745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32e0d5745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32e0d5745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32e807303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32e807303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32e807303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32e807303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32e807303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32e807303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32d6c858f8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32d6c858f8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2d6c858f8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2d6c858f8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2e80730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2e80730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32d6c858f8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32d6c858f8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32d6c858f8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32d6c858f8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32d6c858f8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32d6c858f8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32e80730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32e80730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32e807303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32e807303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32e807303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32e807303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83625" y="226925"/>
            <a:ext cx="4483500" cy="3164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s-419"/>
              <a:t>Proyecto Módulo 2</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Precio Umbral</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Portafolio de inversiones</a:t>
            </a:r>
            <a:endParaRPr/>
          </a:p>
        </p:txBody>
      </p:sp>
      <p:sp>
        <p:nvSpPr>
          <p:cNvPr id="278" name="Google Shape;278;p13"/>
          <p:cNvSpPr txBox="1"/>
          <p:nvPr>
            <p:ph idx="1" type="subTitle"/>
          </p:nvPr>
        </p:nvSpPr>
        <p:spPr>
          <a:xfrm>
            <a:off x="634900" y="3470250"/>
            <a:ext cx="6021300" cy="803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sz="1500"/>
              <a:t>733982 - </a:t>
            </a:r>
            <a:r>
              <a:rPr lang="es-419" sz="1500"/>
              <a:t>Daniel Pastrana - daniel.pastrana@iteso.mx</a:t>
            </a:r>
            <a:endParaRPr sz="1500"/>
          </a:p>
          <a:p>
            <a:pPr indent="0" lvl="0" marL="0" rtl="0" algn="l">
              <a:spcBef>
                <a:spcPts val="0"/>
              </a:spcBef>
              <a:spcAft>
                <a:spcPts val="0"/>
              </a:spcAft>
              <a:buNone/>
            </a:pPr>
            <a:r>
              <a:rPr lang="es-419" sz="1500"/>
              <a:t>735075  -Rodolfo Magdaleno - rodolfo.magdaleno@iteso.mx</a:t>
            </a:r>
            <a:endParaRPr sz="1500"/>
          </a:p>
          <a:p>
            <a:pPr indent="0" lvl="0" marL="0" rtl="0" algn="l">
              <a:spcBef>
                <a:spcPts val="0"/>
              </a:spcBef>
              <a:spcAft>
                <a:spcPts val="0"/>
              </a:spcAft>
              <a:buNone/>
            </a:pPr>
            <a:r>
              <a:rPr lang="es-419" sz="1500"/>
              <a:t>735196 - Juan Pablo Dominguez Juan.dominguez@iteso.mx</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Simulación de rendimientos y precios para 2023 </a:t>
            </a:r>
            <a:endParaRPr/>
          </a:p>
        </p:txBody>
      </p:sp>
      <p:sp>
        <p:nvSpPr>
          <p:cNvPr id="350" name="Google Shape;350;p22"/>
          <p:cNvSpPr txBox="1"/>
          <p:nvPr>
            <p:ph idx="4294967295" type="body"/>
          </p:nvPr>
        </p:nvSpPr>
        <p:spPr>
          <a:xfrm>
            <a:off x="885750" y="1704225"/>
            <a:ext cx="7866600" cy="1384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419" sz="1800"/>
              <a:t>Utilizamos la media y la desviación estándar de cada empresa para simular los rendimientos y precios para el siguiente año de cada empresa. Hicimos 10000 simulaciones para cada una. Primero con los rendimientos simples y después con los logarítmicos.</a:t>
            </a:r>
            <a:endParaRPr sz="1800"/>
          </a:p>
        </p:txBody>
      </p:sp>
      <p:pic>
        <p:nvPicPr>
          <p:cNvPr id="351" name="Google Shape;351;p22"/>
          <p:cNvPicPr preferRelativeResize="0"/>
          <p:nvPr/>
        </p:nvPicPr>
        <p:blipFill rotWithShape="1">
          <a:blip r:embed="rId3">
            <a:alphaModFix/>
          </a:blip>
          <a:srcRect b="19782" l="0" r="0" t="20088"/>
          <a:stretch/>
        </p:blipFill>
        <p:spPr>
          <a:xfrm>
            <a:off x="3360350" y="3184725"/>
            <a:ext cx="2423300" cy="1946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Probabilidades de retorno del 20%</a:t>
            </a:r>
            <a:endParaRPr/>
          </a:p>
        </p:txBody>
      </p:sp>
      <p:sp>
        <p:nvSpPr>
          <p:cNvPr id="357" name="Google Shape;357;p23"/>
          <p:cNvSpPr txBox="1"/>
          <p:nvPr>
            <p:ph idx="4294967295" type="body"/>
          </p:nvPr>
        </p:nvSpPr>
        <p:spPr>
          <a:xfrm>
            <a:off x="885750" y="1812400"/>
            <a:ext cx="7866600" cy="112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800"/>
              <a:t>Comparamos los precios simulados de cada empresa con el último precio de los datos obtenidos del 2022. Después graficamos la probabilidad de que exista un retorno del 20% en caso de inversión</a:t>
            </a:r>
            <a:endParaRPr sz="1800"/>
          </a:p>
        </p:txBody>
      </p:sp>
      <p:pic>
        <p:nvPicPr>
          <p:cNvPr id="358" name="Google Shape;358;p23"/>
          <p:cNvPicPr preferRelativeResize="0"/>
          <p:nvPr/>
        </p:nvPicPr>
        <p:blipFill>
          <a:blip r:embed="rId3">
            <a:alphaModFix/>
          </a:blip>
          <a:stretch>
            <a:fillRect/>
          </a:stretch>
        </p:blipFill>
        <p:spPr>
          <a:xfrm>
            <a:off x="2837600" y="3148025"/>
            <a:ext cx="2727480" cy="18178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4"/>
          <p:cNvSpPr txBox="1"/>
          <p:nvPr>
            <p:ph idx="4294967295" type="title"/>
          </p:nvPr>
        </p:nvSpPr>
        <p:spPr>
          <a:xfrm>
            <a:off x="1201275" y="109825"/>
            <a:ext cx="7522500" cy="94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a:t>
            </a:r>
            <a:r>
              <a:rPr lang="es-419" sz="2244"/>
              <a:t>ráficas</a:t>
            </a:r>
            <a:r>
              <a:rPr lang="es-419" sz="2244"/>
              <a:t> </a:t>
            </a:r>
            <a:r>
              <a:rPr lang="es-419" sz="2244"/>
              <a:t>probabilidades de tener un retorno del 20% con rendimiento simple </a:t>
            </a:r>
            <a:endParaRPr sz="2244"/>
          </a:p>
        </p:txBody>
      </p:sp>
      <p:sp>
        <p:nvSpPr>
          <p:cNvPr id="364" name="Google Shape;364;p24"/>
          <p:cNvSpPr txBox="1"/>
          <p:nvPr/>
        </p:nvSpPr>
        <p:spPr>
          <a:xfrm>
            <a:off x="2973000" y="800900"/>
            <a:ext cx="3198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2100">
                <a:solidFill>
                  <a:schemeClr val="dk1"/>
                </a:solidFill>
                <a:latin typeface="Nunito"/>
                <a:ea typeface="Nunito"/>
                <a:cs typeface="Nunito"/>
                <a:sym typeface="Nunito"/>
              </a:rPr>
              <a:t>Cemex</a:t>
            </a:r>
            <a:endParaRPr b="1" sz="2100">
              <a:solidFill>
                <a:schemeClr val="dk1"/>
              </a:solidFill>
              <a:latin typeface="Nunito"/>
              <a:ea typeface="Nunito"/>
              <a:cs typeface="Nunito"/>
              <a:sym typeface="Nunito"/>
            </a:endParaRPr>
          </a:p>
        </p:txBody>
      </p:sp>
      <p:pic>
        <p:nvPicPr>
          <p:cNvPr id="365" name="Google Shape;365;p24"/>
          <p:cNvPicPr preferRelativeResize="0"/>
          <p:nvPr/>
        </p:nvPicPr>
        <p:blipFill>
          <a:blip r:embed="rId3">
            <a:alphaModFix/>
          </a:blip>
          <a:stretch>
            <a:fillRect/>
          </a:stretch>
        </p:blipFill>
        <p:spPr>
          <a:xfrm>
            <a:off x="1975037" y="1258350"/>
            <a:ext cx="5193925" cy="3803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5"/>
          <p:cNvSpPr txBox="1"/>
          <p:nvPr/>
        </p:nvSpPr>
        <p:spPr>
          <a:xfrm>
            <a:off x="3072000" y="251000"/>
            <a:ext cx="3000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2100">
                <a:solidFill>
                  <a:schemeClr val="dk1"/>
                </a:solidFill>
                <a:latin typeface="Nunito"/>
                <a:ea typeface="Nunito"/>
                <a:cs typeface="Nunito"/>
                <a:sym typeface="Nunito"/>
              </a:rPr>
              <a:t>Bimbo</a:t>
            </a:r>
            <a:endParaRPr/>
          </a:p>
        </p:txBody>
      </p:sp>
      <p:pic>
        <p:nvPicPr>
          <p:cNvPr id="371" name="Google Shape;371;p25"/>
          <p:cNvPicPr preferRelativeResize="0"/>
          <p:nvPr/>
        </p:nvPicPr>
        <p:blipFill>
          <a:blip r:embed="rId3">
            <a:alphaModFix/>
          </a:blip>
          <a:stretch>
            <a:fillRect/>
          </a:stretch>
        </p:blipFill>
        <p:spPr>
          <a:xfrm>
            <a:off x="1817450" y="823050"/>
            <a:ext cx="5509101" cy="4099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6"/>
          <p:cNvSpPr txBox="1"/>
          <p:nvPr/>
        </p:nvSpPr>
        <p:spPr>
          <a:xfrm>
            <a:off x="3072000" y="261000"/>
            <a:ext cx="3000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2100">
                <a:solidFill>
                  <a:schemeClr val="dk1"/>
                </a:solidFill>
                <a:latin typeface="Nunito"/>
                <a:ea typeface="Nunito"/>
                <a:cs typeface="Nunito"/>
                <a:sym typeface="Nunito"/>
              </a:rPr>
              <a:t>Walmart</a:t>
            </a:r>
            <a:endParaRPr/>
          </a:p>
        </p:txBody>
      </p:sp>
      <p:pic>
        <p:nvPicPr>
          <p:cNvPr id="377" name="Google Shape;377;p26"/>
          <p:cNvPicPr preferRelativeResize="0"/>
          <p:nvPr/>
        </p:nvPicPr>
        <p:blipFill>
          <a:blip r:embed="rId3">
            <a:alphaModFix/>
          </a:blip>
          <a:stretch>
            <a:fillRect/>
          </a:stretch>
        </p:blipFill>
        <p:spPr>
          <a:xfrm>
            <a:off x="1800963" y="845675"/>
            <a:ext cx="5542076" cy="405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7"/>
          <p:cNvSpPr txBox="1"/>
          <p:nvPr>
            <p:ph idx="4294967295" type="title"/>
          </p:nvPr>
        </p:nvSpPr>
        <p:spPr>
          <a:xfrm>
            <a:off x="1201275" y="109825"/>
            <a:ext cx="7522500" cy="94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a:t>
            </a:r>
            <a:r>
              <a:rPr lang="es-419" sz="2244"/>
              <a:t>ráficas probabilidades de tener un retorno del 20% con rendimiento logarítmico </a:t>
            </a:r>
            <a:endParaRPr sz="2244"/>
          </a:p>
        </p:txBody>
      </p:sp>
      <p:sp>
        <p:nvSpPr>
          <p:cNvPr id="383" name="Google Shape;383;p27"/>
          <p:cNvSpPr txBox="1"/>
          <p:nvPr/>
        </p:nvSpPr>
        <p:spPr>
          <a:xfrm>
            <a:off x="2973000" y="800900"/>
            <a:ext cx="3198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2100">
                <a:solidFill>
                  <a:schemeClr val="dk1"/>
                </a:solidFill>
                <a:latin typeface="Nunito"/>
                <a:ea typeface="Nunito"/>
                <a:cs typeface="Nunito"/>
                <a:sym typeface="Nunito"/>
              </a:rPr>
              <a:t>Cemex</a:t>
            </a:r>
            <a:endParaRPr b="1" sz="2100">
              <a:solidFill>
                <a:schemeClr val="dk1"/>
              </a:solidFill>
              <a:latin typeface="Nunito"/>
              <a:ea typeface="Nunito"/>
              <a:cs typeface="Nunito"/>
              <a:sym typeface="Nunito"/>
            </a:endParaRPr>
          </a:p>
        </p:txBody>
      </p:sp>
      <p:pic>
        <p:nvPicPr>
          <p:cNvPr id="384" name="Google Shape;384;p27"/>
          <p:cNvPicPr preferRelativeResize="0"/>
          <p:nvPr/>
        </p:nvPicPr>
        <p:blipFill>
          <a:blip r:embed="rId3">
            <a:alphaModFix/>
          </a:blip>
          <a:stretch>
            <a:fillRect/>
          </a:stretch>
        </p:blipFill>
        <p:spPr>
          <a:xfrm>
            <a:off x="2022187" y="1308800"/>
            <a:ext cx="5099625" cy="3734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8"/>
          <p:cNvSpPr txBox="1"/>
          <p:nvPr/>
        </p:nvSpPr>
        <p:spPr>
          <a:xfrm>
            <a:off x="3072000" y="251000"/>
            <a:ext cx="3000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2100">
                <a:solidFill>
                  <a:schemeClr val="dk1"/>
                </a:solidFill>
                <a:latin typeface="Nunito"/>
                <a:ea typeface="Nunito"/>
                <a:cs typeface="Nunito"/>
                <a:sym typeface="Nunito"/>
              </a:rPr>
              <a:t>Bimbo</a:t>
            </a:r>
            <a:endParaRPr/>
          </a:p>
        </p:txBody>
      </p:sp>
      <p:pic>
        <p:nvPicPr>
          <p:cNvPr id="390" name="Google Shape;390;p28"/>
          <p:cNvPicPr preferRelativeResize="0"/>
          <p:nvPr/>
        </p:nvPicPr>
        <p:blipFill>
          <a:blip r:embed="rId3">
            <a:alphaModFix/>
          </a:blip>
          <a:stretch>
            <a:fillRect/>
          </a:stretch>
        </p:blipFill>
        <p:spPr>
          <a:xfrm>
            <a:off x="1863862" y="835650"/>
            <a:ext cx="5416276" cy="4030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9"/>
          <p:cNvSpPr txBox="1"/>
          <p:nvPr/>
        </p:nvSpPr>
        <p:spPr>
          <a:xfrm>
            <a:off x="3072000" y="261000"/>
            <a:ext cx="3000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2100">
                <a:solidFill>
                  <a:schemeClr val="dk1"/>
                </a:solidFill>
                <a:latin typeface="Nunito"/>
                <a:ea typeface="Nunito"/>
                <a:cs typeface="Nunito"/>
                <a:sym typeface="Nunito"/>
              </a:rPr>
              <a:t>Walmart</a:t>
            </a:r>
            <a:endParaRPr/>
          </a:p>
        </p:txBody>
      </p:sp>
      <p:pic>
        <p:nvPicPr>
          <p:cNvPr id="396" name="Google Shape;396;p29"/>
          <p:cNvPicPr preferRelativeResize="0"/>
          <p:nvPr/>
        </p:nvPicPr>
        <p:blipFill>
          <a:blip r:embed="rId3">
            <a:alphaModFix/>
          </a:blip>
          <a:stretch>
            <a:fillRect/>
          </a:stretch>
        </p:blipFill>
        <p:spPr>
          <a:xfrm>
            <a:off x="1919362" y="932825"/>
            <a:ext cx="5305274" cy="3884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Conclusiones </a:t>
            </a:r>
            <a:endParaRPr/>
          </a:p>
        </p:txBody>
      </p:sp>
      <p:sp>
        <p:nvSpPr>
          <p:cNvPr id="402" name="Google Shape;402;p30"/>
          <p:cNvSpPr txBox="1"/>
          <p:nvPr>
            <p:ph idx="1" type="body"/>
          </p:nvPr>
        </p:nvSpPr>
        <p:spPr>
          <a:xfrm>
            <a:off x="1228150" y="1775725"/>
            <a:ext cx="7030500" cy="25416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s-419" sz="1600"/>
              <a:t>Las probabilidades en las 3 empresas son más altas con el rendimiento simple que con el rendimiento logarítmico.</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s-419" sz="1600"/>
              <a:t>En ambos tipos de rendimiento las tendencias de las gráficas de cada empresa son bastante similares.</a:t>
            </a:r>
            <a:endParaRPr sz="1600"/>
          </a:p>
          <a:p>
            <a:pPr indent="-330200" lvl="0" marL="457200" rtl="0" algn="l">
              <a:spcBef>
                <a:spcPts val="0"/>
              </a:spcBef>
              <a:spcAft>
                <a:spcPts val="0"/>
              </a:spcAft>
              <a:buSzPts val="1600"/>
              <a:buChar char="➔"/>
            </a:pPr>
            <a:r>
              <a:rPr lang="es-419" sz="1600"/>
              <a:t>Siempre es mejor diversificar tus inversiones.</a:t>
            </a:r>
            <a:endParaRPr sz="1600"/>
          </a:p>
          <a:p>
            <a:pPr indent="0" lvl="0" marL="0" rtl="0" algn="l">
              <a:spcBef>
                <a:spcPts val="1200"/>
              </a:spcBef>
              <a:spcAft>
                <a:spcPts val="12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¿Qué</a:t>
            </a:r>
            <a:r>
              <a:rPr lang="es-419"/>
              <a:t> es un portafolio de </a:t>
            </a:r>
            <a:r>
              <a:rPr lang="es-419"/>
              <a:t>inversión</a:t>
            </a:r>
            <a:r>
              <a:rPr lang="es-419"/>
              <a:t>?</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419" sz="1800">
                <a:latin typeface="Maven Pro"/>
                <a:ea typeface="Maven Pro"/>
                <a:cs typeface="Maven Pro"/>
                <a:sym typeface="Maven Pro"/>
              </a:rPr>
              <a:t>Un portafolio de inversión es una colección de activos financieros, como acciones, bonos, fondos mutuos, ETFs y otros instrumentos, que una persona o entidad posee con el objetivo de obtener beneficios a largo plazo. La idea detrás de la creación de un portafolio de inversión es diversificar los riesgos, es decir, repartir la inversión en diferentes activos para minimizar el impacto de posibles pérdidas.</a:t>
            </a:r>
            <a:endParaRPr sz="1800">
              <a:solidFill>
                <a:srgbClr val="D1D5DB"/>
              </a:solidFill>
              <a:highlight>
                <a:srgbClr val="444654"/>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D1D5DB"/>
              </a:solidFill>
              <a:highlight>
                <a:srgbClr val="444654"/>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Descripción del problema</a:t>
            </a:r>
            <a:endParaRPr/>
          </a:p>
        </p:txBody>
      </p:sp>
      <p:sp>
        <p:nvSpPr>
          <p:cNvPr id="290" name="Google Shape;290;p15"/>
          <p:cNvSpPr txBox="1"/>
          <p:nvPr>
            <p:ph idx="1" type="body"/>
          </p:nvPr>
        </p:nvSpPr>
        <p:spPr>
          <a:xfrm>
            <a:off x="1303800" y="1446600"/>
            <a:ext cx="7030500" cy="183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sz="1600"/>
              <a:t>Un inversionista acude a nosotros para ayudarle a planificar un portafolio de inversiones. En este, busca que haya solamente acciones de tres empresas diferentes, y que estas empresas tengan un objeto diferente entre sí. </a:t>
            </a:r>
            <a:endParaRPr sz="1600"/>
          </a:p>
          <a:p>
            <a:pPr indent="0" lvl="0" marL="0" rtl="0" algn="l">
              <a:spcBef>
                <a:spcPts val="1200"/>
              </a:spcBef>
              <a:spcAft>
                <a:spcPts val="1200"/>
              </a:spcAft>
              <a:buNone/>
            </a:pPr>
            <a:r>
              <a:rPr lang="es-419" sz="1600"/>
              <a:t>También quiere saber en cuál de estas tres empresas es más conveniente invertir, buscando tener un retorno del 20% del dinero que invierta.</a:t>
            </a:r>
            <a:endParaRPr sz="1600"/>
          </a:p>
        </p:txBody>
      </p:sp>
      <p:pic>
        <p:nvPicPr>
          <p:cNvPr id="291" name="Google Shape;291;p15"/>
          <p:cNvPicPr preferRelativeResize="0"/>
          <p:nvPr/>
        </p:nvPicPr>
        <p:blipFill>
          <a:blip r:embed="rId3">
            <a:alphaModFix/>
          </a:blip>
          <a:stretch>
            <a:fillRect/>
          </a:stretch>
        </p:blipFill>
        <p:spPr>
          <a:xfrm>
            <a:off x="1008550" y="3330463"/>
            <a:ext cx="2857349" cy="1428675"/>
          </a:xfrm>
          <a:prstGeom prst="rect">
            <a:avLst/>
          </a:prstGeom>
          <a:noFill/>
          <a:ln>
            <a:noFill/>
          </a:ln>
        </p:spPr>
      </p:pic>
      <p:pic>
        <p:nvPicPr>
          <p:cNvPr id="292" name="Google Shape;292;p15"/>
          <p:cNvPicPr preferRelativeResize="0"/>
          <p:nvPr/>
        </p:nvPicPr>
        <p:blipFill>
          <a:blip r:embed="rId4">
            <a:alphaModFix/>
          </a:blip>
          <a:stretch>
            <a:fillRect/>
          </a:stretch>
        </p:blipFill>
        <p:spPr>
          <a:xfrm>
            <a:off x="5042375" y="3277800"/>
            <a:ext cx="2382925" cy="153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Objetivo general</a:t>
            </a:r>
            <a:endParaRPr/>
          </a:p>
        </p:txBody>
      </p:sp>
      <p:sp>
        <p:nvSpPr>
          <p:cNvPr id="298" name="Google Shape;298;p16"/>
          <p:cNvSpPr txBox="1"/>
          <p:nvPr>
            <p:ph idx="1" type="body"/>
          </p:nvPr>
        </p:nvSpPr>
        <p:spPr>
          <a:xfrm>
            <a:off x="1303800" y="17505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800"/>
              <a:t>Crear un portafolio de inversiones que satisfaga los requerimientos del inversionista y ayudarle a decidir en cuál empresa invertir más dinero.</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Objetivos </a:t>
            </a:r>
            <a:r>
              <a:rPr lang="es-419"/>
              <a:t>Específicos</a:t>
            </a:r>
            <a:endParaRPr/>
          </a:p>
        </p:txBody>
      </p:sp>
      <p:sp>
        <p:nvSpPr>
          <p:cNvPr id="304" name="Google Shape;304;p17"/>
          <p:cNvSpPr txBox="1"/>
          <p:nvPr>
            <p:ph idx="1" type="body"/>
          </p:nvPr>
        </p:nvSpPr>
        <p:spPr>
          <a:xfrm>
            <a:off x="1228150" y="1775725"/>
            <a:ext cx="7030500" cy="2541600"/>
          </a:xfrm>
          <a:prstGeom prst="rect">
            <a:avLst/>
          </a:prstGeom>
        </p:spPr>
        <p:txBody>
          <a:bodyPr anchorCtr="0" anchor="t" bIns="91425" lIns="91425" spcFirstLastPara="1" rIns="91425" wrap="square" tIns="91425">
            <a:normAutofit fontScale="92500" lnSpcReduction="10000"/>
          </a:bodyPr>
          <a:lstStyle/>
          <a:p>
            <a:pPr indent="-322580" lvl="0" marL="457200" rtl="0" algn="l">
              <a:spcBef>
                <a:spcPts val="0"/>
              </a:spcBef>
              <a:spcAft>
                <a:spcPts val="0"/>
              </a:spcAft>
              <a:buSzPct val="100000"/>
              <a:buChar char="➔"/>
            </a:pPr>
            <a:r>
              <a:rPr lang="es-419" sz="1600"/>
              <a:t>Escoger tres empresas con giros diferentes que coticen en la BMV mexicana.</a:t>
            </a:r>
            <a:endParaRPr sz="1600"/>
          </a:p>
          <a:p>
            <a:pPr indent="0" lvl="0" marL="457200" rtl="0" algn="l">
              <a:spcBef>
                <a:spcPts val="1200"/>
              </a:spcBef>
              <a:spcAft>
                <a:spcPts val="0"/>
              </a:spcAft>
              <a:buNone/>
            </a:pPr>
            <a:r>
              <a:t/>
            </a:r>
            <a:endParaRPr sz="1600"/>
          </a:p>
          <a:p>
            <a:pPr indent="-322580" lvl="0" marL="457200" rtl="0" algn="l">
              <a:spcBef>
                <a:spcPts val="1200"/>
              </a:spcBef>
              <a:spcAft>
                <a:spcPts val="0"/>
              </a:spcAft>
              <a:buSzPct val="100000"/>
              <a:buChar char="➔"/>
            </a:pPr>
            <a:r>
              <a:rPr lang="es-419" sz="1600"/>
              <a:t>Utilizar los aprendizajes adquiridos en el tema de Probabilidad - Precio Umbral.</a:t>
            </a:r>
            <a:endParaRPr sz="1600"/>
          </a:p>
          <a:p>
            <a:pPr indent="0" lvl="0" marL="457200" rtl="0" algn="l">
              <a:spcBef>
                <a:spcPts val="1200"/>
              </a:spcBef>
              <a:spcAft>
                <a:spcPts val="0"/>
              </a:spcAft>
              <a:buNone/>
            </a:pPr>
            <a:r>
              <a:t/>
            </a:r>
            <a:endParaRPr sz="1600"/>
          </a:p>
          <a:p>
            <a:pPr indent="-322580" lvl="0" marL="457200" rtl="0" algn="l">
              <a:spcBef>
                <a:spcPts val="1200"/>
              </a:spcBef>
              <a:spcAft>
                <a:spcPts val="0"/>
              </a:spcAft>
              <a:buSzPct val="100000"/>
              <a:buChar char="➔"/>
            </a:pPr>
            <a:r>
              <a:rPr lang="es-419" sz="1600"/>
              <a:t>Analizar los datos y las gráficas resultantes para poder dar una respuesta.</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Acciones de empresas a invertir</a:t>
            </a:r>
            <a:endParaRPr/>
          </a:p>
        </p:txBody>
      </p:sp>
      <p:sp>
        <p:nvSpPr>
          <p:cNvPr id="310" name="Google Shape;310;p18"/>
          <p:cNvSpPr txBox="1"/>
          <p:nvPr>
            <p:ph idx="1" type="body"/>
          </p:nvPr>
        </p:nvSpPr>
        <p:spPr>
          <a:xfrm>
            <a:off x="1240775" y="1976500"/>
            <a:ext cx="7030500" cy="2820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s-419" sz="1600"/>
              <a:t>Bimbo (BIMBOA.MX)</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s-419" sz="1600"/>
              <a:t>Cemex (CEMEXCPO.MX)</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s-419" sz="1600"/>
              <a:t>Walmart (WALMEX.MX)</a:t>
            </a:r>
            <a:endParaRPr sz="1600"/>
          </a:p>
        </p:txBody>
      </p:sp>
      <p:pic>
        <p:nvPicPr>
          <p:cNvPr id="311" name="Google Shape;311;p18"/>
          <p:cNvPicPr preferRelativeResize="0"/>
          <p:nvPr/>
        </p:nvPicPr>
        <p:blipFill>
          <a:blip r:embed="rId3">
            <a:alphaModFix/>
          </a:blip>
          <a:stretch>
            <a:fillRect/>
          </a:stretch>
        </p:blipFill>
        <p:spPr>
          <a:xfrm>
            <a:off x="5504050" y="1459200"/>
            <a:ext cx="1912837" cy="1112550"/>
          </a:xfrm>
          <a:prstGeom prst="rect">
            <a:avLst/>
          </a:prstGeom>
          <a:noFill/>
          <a:ln>
            <a:noFill/>
          </a:ln>
        </p:spPr>
      </p:pic>
      <p:pic>
        <p:nvPicPr>
          <p:cNvPr id="312" name="Google Shape;312;p18"/>
          <p:cNvPicPr preferRelativeResize="0"/>
          <p:nvPr/>
        </p:nvPicPr>
        <p:blipFill>
          <a:blip r:embed="rId4">
            <a:alphaModFix/>
          </a:blip>
          <a:stretch>
            <a:fillRect/>
          </a:stretch>
        </p:blipFill>
        <p:spPr>
          <a:xfrm>
            <a:off x="5322450" y="2905600"/>
            <a:ext cx="2491277" cy="681213"/>
          </a:xfrm>
          <a:prstGeom prst="rect">
            <a:avLst/>
          </a:prstGeom>
          <a:noFill/>
          <a:ln>
            <a:noFill/>
          </a:ln>
        </p:spPr>
      </p:pic>
      <p:pic>
        <p:nvPicPr>
          <p:cNvPr id="313" name="Google Shape;313;p18"/>
          <p:cNvPicPr preferRelativeResize="0"/>
          <p:nvPr/>
        </p:nvPicPr>
        <p:blipFill rotWithShape="1">
          <a:blip r:embed="rId5">
            <a:alphaModFix/>
          </a:blip>
          <a:srcRect b="32410" l="0" r="0" t="28704"/>
          <a:stretch/>
        </p:blipFill>
        <p:spPr>
          <a:xfrm>
            <a:off x="5283138" y="3920675"/>
            <a:ext cx="2569892" cy="999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idx="4294967295" type="title"/>
          </p:nvPr>
        </p:nvSpPr>
        <p:spPr>
          <a:xfrm>
            <a:off x="560625" y="258200"/>
            <a:ext cx="4494600" cy="59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Histograma de datos (2022)</a:t>
            </a:r>
            <a:endParaRPr/>
          </a:p>
        </p:txBody>
      </p:sp>
      <p:sp>
        <p:nvSpPr>
          <p:cNvPr id="319" name="Google Shape;319;p19"/>
          <p:cNvSpPr txBox="1"/>
          <p:nvPr>
            <p:ph idx="4294967295" type="body"/>
          </p:nvPr>
        </p:nvSpPr>
        <p:spPr>
          <a:xfrm>
            <a:off x="861850" y="1289900"/>
            <a:ext cx="1343700" cy="481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sz="1900"/>
              <a:t>Cemex</a:t>
            </a:r>
            <a:endParaRPr sz="1900"/>
          </a:p>
        </p:txBody>
      </p:sp>
      <p:sp>
        <p:nvSpPr>
          <p:cNvPr id="320" name="Google Shape;320;p19"/>
          <p:cNvSpPr txBox="1"/>
          <p:nvPr>
            <p:ph idx="4294967295" type="body"/>
          </p:nvPr>
        </p:nvSpPr>
        <p:spPr>
          <a:xfrm>
            <a:off x="3900150" y="1233200"/>
            <a:ext cx="1343700" cy="595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sz="1900"/>
              <a:t>Bimbo</a:t>
            </a:r>
            <a:endParaRPr sz="1900"/>
          </a:p>
        </p:txBody>
      </p:sp>
      <p:sp>
        <p:nvSpPr>
          <p:cNvPr id="321" name="Google Shape;321;p19"/>
          <p:cNvSpPr txBox="1"/>
          <p:nvPr>
            <p:ph idx="4294967295" type="body"/>
          </p:nvPr>
        </p:nvSpPr>
        <p:spPr>
          <a:xfrm>
            <a:off x="6871413" y="1233200"/>
            <a:ext cx="1343700" cy="595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sz="1900"/>
              <a:t>Walmart</a:t>
            </a:r>
            <a:endParaRPr sz="1900"/>
          </a:p>
        </p:txBody>
      </p:sp>
      <p:pic>
        <p:nvPicPr>
          <p:cNvPr id="322" name="Google Shape;322;p19"/>
          <p:cNvPicPr preferRelativeResize="0"/>
          <p:nvPr/>
        </p:nvPicPr>
        <p:blipFill>
          <a:blip r:embed="rId3">
            <a:alphaModFix/>
          </a:blip>
          <a:stretch>
            <a:fillRect/>
          </a:stretch>
        </p:blipFill>
        <p:spPr>
          <a:xfrm>
            <a:off x="66825" y="1811275"/>
            <a:ext cx="2933766" cy="2131725"/>
          </a:xfrm>
          <a:prstGeom prst="rect">
            <a:avLst/>
          </a:prstGeom>
          <a:noFill/>
          <a:ln>
            <a:noFill/>
          </a:ln>
        </p:spPr>
      </p:pic>
      <p:pic>
        <p:nvPicPr>
          <p:cNvPr id="323" name="Google Shape;323;p19"/>
          <p:cNvPicPr preferRelativeResize="0"/>
          <p:nvPr/>
        </p:nvPicPr>
        <p:blipFill>
          <a:blip r:embed="rId4">
            <a:alphaModFix/>
          </a:blip>
          <a:stretch>
            <a:fillRect/>
          </a:stretch>
        </p:blipFill>
        <p:spPr>
          <a:xfrm>
            <a:off x="3041325" y="1771700"/>
            <a:ext cx="2933774" cy="2135559"/>
          </a:xfrm>
          <a:prstGeom prst="rect">
            <a:avLst/>
          </a:prstGeom>
          <a:noFill/>
          <a:ln>
            <a:noFill/>
          </a:ln>
        </p:spPr>
      </p:pic>
      <p:pic>
        <p:nvPicPr>
          <p:cNvPr id="324" name="Google Shape;324;p19"/>
          <p:cNvPicPr preferRelativeResize="0"/>
          <p:nvPr/>
        </p:nvPicPr>
        <p:blipFill>
          <a:blip r:embed="rId5">
            <a:alphaModFix/>
          </a:blip>
          <a:stretch>
            <a:fillRect/>
          </a:stretch>
        </p:blipFill>
        <p:spPr>
          <a:xfrm>
            <a:off x="6076375" y="1748785"/>
            <a:ext cx="2933776" cy="2160315"/>
          </a:xfrm>
          <a:prstGeom prst="rect">
            <a:avLst/>
          </a:prstGeom>
          <a:noFill/>
          <a:ln>
            <a:noFill/>
          </a:ln>
        </p:spPr>
      </p:pic>
      <p:sp>
        <p:nvSpPr>
          <p:cNvPr id="325" name="Google Shape;325;p19"/>
          <p:cNvSpPr txBox="1"/>
          <p:nvPr>
            <p:ph idx="4294967295" type="body"/>
          </p:nvPr>
        </p:nvSpPr>
        <p:spPr>
          <a:xfrm>
            <a:off x="1606163" y="4278850"/>
            <a:ext cx="5804100" cy="48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900"/>
              <a:t>Mucha varianza en los datos de las tres empresas</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R</a:t>
            </a:r>
            <a:r>
              <a:rPr lang="es-419"/>
              <a:t>endimientos</a:t>
            </a:r>
            <a:endParaRPr/>
          </a:p>
        </p:txBody>
      </p:sp>
      <p:sp>
        <p:nvSpPr>
          <p:cNvPr id="331" name="Google Shape;331;p20"/>
          <p:cNvSpPr txBox="1"/>
          <p:nvPr>
            <p:ph idx="4294967295" type="body"/>
          </p:nvPr>
        </p:nvSpPr>
        <p:spPr>
          <a:xfrm>
            <a:off x="907675" y="1660225"/>
            <a:ext cx="7866600" cy="112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800"/>
              <a:t>Sacamos el rendimiento simple y el rendimiento logarítmico con la sucesión de precios obtenidos de cada empresa. Utilizamos estás fórmulas:</a:t>
            </a:r>
            <a:endParaRPr sz="1800"/>
          </a:p>
        </p:txBody>
      </p:sp>
      <p:pic>
        <p:nvPicPr>
          <p:cNvPr id="332" name="Google Shape;332;p20"/>
          <p:cNvPicPr preferRelativeResize="0"/>
          <p:nvPr/>
        </p:nvPicPr>
        <p:blipFill>
          <a:blip r:embed="rId3">
            <a:alphaModFix/>
          </a:blip>
          <a:stretch>
            <a:fillRect/>
          </a:stretch>
        </p:blipFill>
        <p:spPr>
          <a:xfrm>
            <a:off x="2207275" y="3089625"/>
            <a:ext cx="5073875" cy="11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1"/>
          <p:cNvSpPr txBox="1"/>
          <p:nvPr>
            <p:ph idx="4294967295" type="title"/>
          </p:nvPr>
        </p:nvSpPr>
        <p:spPr>
          <a:xfrm>
            <a:off x="560625" y="258200"/>
            <a:ext cx="4822500" cy="59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Histograma de rendimientos</a:t>
            </a:r>
            <a:endParaRPr/>
          </a:p>
        </p:txBody>
      </p:sp>
      <p:sp>
        <p:nvSpPr>
          <p:cNvPr id="338" name="Google Shape;338;p21"/>
          <p:cNvSpPr txBox="1"/>
          <p:nvPr>
            <p:ph idx="4294967295" type="body"/>
          </p:nvPr>
        </p:nvSpPr>
        <p:spPr>
          <a:xfrm>
            <a:off x="1078125" y="1176500"/>
            <a:ext cx="1343700" cy="481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sz="1900"/>
              <a:t>Cemex</a:t>
            </a:r>
            <a:endParaRPr sz="1900"/>
          </a:p>
        </p:txBody>
      </p:sp>
      <p:sp>
        <p:nvSpPr>
          <p:cNvPr id="339" name="Google Shape;339;p21"/>
          <p:cNvSpPr txBox="1"/>
          <p:nvPr>
            <p:ph idx="4294967295" type="body"/>
          </p:nvPr>
        </p:nvSpPr>
        <p:spPr>
          <a:xfrm>
            <a:off x="3861788" y="1119800"/>
            <a:ext cx="1343700" cy="595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sz="1900"/>
              <a:t>Bimbo</a:t>
            </a:r>
            <a:endParaRPr sz="1900"/>
          </a:p>
        </p:txBody>
      </p:sp>
      <p:sp>
        <p:nvSpPr>
          <p:cNvPr id="340" name="Google Shape;340;p21"/>
          <p:cNvSpPr txBox="1"/>
          <p:nvPr>
            <p:ph idx="4294967295" type="body"/>
          </p:nvPr>
        </p:nvSpPr>
        <p:spPr>
          <a:xfrm>
            <a:off x="6734800" y="1119800"/>
            <a:ext cx="1343700" cy="595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sz="1900"/>
              <a:t>Walmart</a:t>
            </a:r>
            <a:endParaRPr sz="1900"/>
          </a:p>
        </p:txBody>
      </p:sp>
      <p:sp>
        <p:nvSpPr>
          <p:cNvPr id="341" name="Google Shape;341;p21"/>
          <p:cNvSpPr txBox="1"/>
          <p:nvPr>
            <p:ph idx="4294967295" type="body"/>
          </p:nvPr>
        </p:nvSpPr>
        <p:spPr>
          <a:xfrm>
            <a:off x="693375" y="4253625"/>
            <a:ext cx="7866600" cy="4818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1200"/>
              </a:spcAft>
              <a:buNone/>
            </a:pPr>
            <a:r>
              <a:rPr lang="es-419" sz="2471"/>
              <a:t>Suponemos una distribución normal, sin mucha diferencia entre rendimientos</a:t>
            </a:r>
            <a:endParaRPr sz="2471"/>
          </a:p>
        </p:txBody>
      </p:sp>
      <p:pic>
        <p:nvPicPr>
          <p:cNvPr id="342" name="Google Shape;342;p21"/>
          <p:cNvPicPr preferRelativeResize="0"/>
          <p:nvPr/>
        </p:nvPicPr>
        <p:blipFill>
          <a:blip r:embed="rId3">
            <a:alphaModFix/>
          </a:blip>
          <a:stretch>
            <a:fillRect/>
          </a:stretch>
        </p:blipFill>
        <p:spPr>
          <a:xfrm>
            <a:off x="101950" y="1779863"/>
            <a:ext cx="2888925" cy="2119221"/>
          </a:xfrm>
          <a:prstGeom prst="rect">
            <a:avLst/>
          </a:prstGeom>
          <a:noFill/>
          <a:ln>
            <a:noFill/>
          </a:ln>
        </p:spPr>
      </p:pic>
      <p:pic>
        <p:nvPicPr>
          <p:cNvPr id="343" name="Google Shape;343;p21"/>
          <p:cNvPicPr preferRelativeResize="0"/>
          <p:nvPr/>
        </p:nvPicPr>
        <p:blipFill rotWithShape="1">
          <a:blip r:embed="rId4">
            <a:alphaModFix/>
          </a:blip>
          <a:srcRect b="0" l="0" r="0" t="0"/>
          <a:stretch/>
        </p:blipFill>
        <p:spPr>
          <a:xfrm>
            <a:off x="3039025" y="1801975"/>
            <a:ext cx="2987200" cy="2145575"/>
          </a:xfrm>
          <a:prstGeom prst="rect">
            <a:avLst/>
          </a:prstGeom>
          <a:noFill/>
          <a:ln>
            <a:noFill/>
          </a:ln>
        </p:spPr>
      </p:pic>
      <p:pic>
        <p:nvPicPr>
          <p:cNvPr id="344" name="Google Shape;344;p21"/>
          <p:cNvPicPr preferRelativeResize="0"/>
          <p:nvPr/>
        </p:nvPicPr>
        <p:blipFill>
          <a:blip r:embed="rId5">
            <a:alphaModFix/>
          </a:blip>
          <a:stretch>
            <a:fillRect/>
          </a:stretch>
        </p:blipFill>
        <p:spPr>
          <a:xfrm>
            <a:off x="6074375" y="1815138"/>
            <a:ext cx="2888925" cy="21192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