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0" r:id="rId4"/>
    <p:sldId id="259"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139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alba martinez" userId="b51a4a58fd935419" providerId="LiveId" clId="{5D97E5F6-3A9D-4BC7-81A1-FA927D288E1C}"/>
    <pc:docChg chg="undo custSel addSld modSld sldOrd">
      <pc:chgData name="juan pablo alba martinez" userId="b51a4a58fd935419" providerId="LiveId" clId="{5D97E5F6-3A9D-4BC7-81A1-FA927D288E1C}" dt="2024-05-08T15:13:36.250" v="488" actId="27636"/>
      <pc:docMkLst>
        <pc:docMk/>
      </pc:docMkLst>
      <pc:sldChg chg="modSp mod">
        <pc:chgData name="juan pablo alba martinez" userId="b51a4a58fd935419" providerId="LiveId" clId="{5D97E5F6-3A9D-4BC7-81A1-FA927D288E1C}" dt="2024-05-08T15:13:36.250" v="488" actId="27636"/>
        <pc:sldMkLst>
          <pc:docMk/>
          <pc:sldMk cId="2881248135" sldId="256"/>
        </pc:sldMkLst>
        <pc:spChg chg="mod">
          <ac:chgData name="juan pablo alba martinez" userId="b51a4a58fd935419" providerId="LiveId" clId="{5D97E5F6-3A9D-4BC7-81A1-FA927D288E1C}" dt="2024-05-08T15:11:03.680" v="445"/>
          <ac:spMkLst>
            <pc:docMk/>
            <pc:sldMk cId="2881248135" sldId="256"/>
            <ac:spMk id="2" creationId="{ACBE4379-2A37-42DB-85BA-ED983CD74E90}"/>
          </ac:spMkLst>
        </pc:spChg>
        <pc:spChg chg="mod">
          <ac:chgData name="juan pablo alba martinez" userId="b51a4a58fd935419" providerId="LiveId" clId="{5D97E5F6-3A9D-4BC7-81A1-FA927D288E1C}" dt="2024-05-08T15:13:36.250" v="488" actId="27636"/>
          <ac:spMkLst>
            <pc:docMk/>
            <pc:sldMk cId="2881248135" sldId="256"/>
            <ac:spMk id="3" creationId="{62125F69-77A0-4A10-888E-3422DB6C962D}"/>
          </ac:spMkLst>
        </pc:spChg>
      </pc:sldChg>
      <pc:sldChg chg="modSp mod">
        <pc:chgData name="juan pablo alba martinez" userId="b51a4a58fd935419" providerId="LiveId" clId="{5D97E5F6-3A9D-4BC7-81A1-FA927D288E1C}" dt="2024-05-08T15:11:03.680" v="445"/>
        <pc:sldMkLst>
          <pc:docMk/>
          <pc:sldMk cId="950102540" sldId="257"/>
        </pc:sldMkLst>
        <pc:spChg chg="mod">
          <ac:chgData name="juan pablo alba martinez" userId="b51a4a58fd935419" providerId="LiveId" clId="{5D97E5F6-3A9D-4BC7-81A1-FA927D288E1C}" dt="2024-05-08T15:11:03.680" v="445"/>
          <ac:spMkLst>
            <pc:docMk/>
            <pc:sldMk cId="950102540" sldId="257"/>
            <ac:spMk id="2" creationId="{B2A347E9-EF73-4233-8AD9-ACE47C5AD4CB}"/>
          </ac:spMkLst>
        </pc:spChg>
        <pc:spChg chg="mod">
          <ac:chgData name="juan pablo alba martinez" userId="b51a4a58fd935419" providerId="LiveId" clId="{5D97E5F6-3A9D-4BC7-81A1-FA927D288E1C}" dt="2024-05-08T14:38:03.712" v="110" actId="123"/>
          <ac:spMkLst>
            <pc:docMk/>
            <pc:sldMk cId="950102540" sldId="257"/>
            <ac:spMk id="3" creationId="{C1A2E9E7-A907-4E8C-BB3F-5AE4223B80EC}"/>
          </ac:spMkLst>
        </pc:spChg>
      </pc:sldChg>
      <pc:sldChg chg="modSp mod">
        <pc:chgData name="juan pablo alba martinez" userId="b51a4a58fd935419" providerId="LiveId" clId="{5D97E5F6-3A9D-4BC7-81A1-FA927D288E1C}" dt="2024-05-08T15:11:03.680" v="445"/>
        <pc:sldMkLst>
          <pc:docMk/>
          <pc:sldMk cId="2945901321" sldId="258"/>
        </pc:sldMkLst>
        <pc:spChg chg="mod">
          <ac:chgData name="juan pablo alba martinez" userId="b51a4a58fd935419" providerId="LiveId" clId="{5D97E5F6-3A9D-4BC7-81A1-FA927D288E1C}" dt="2024-05-08T15:11:03.680" v="445"/>
          <ac:spMkLst>
            <pc:docMk/>
            <pc:sldMk cId="2945901321" sldId="258"/>
            <ac:spMk id="2" creationId="{F77AC6B5-66AC-43C1-804B-6EF309751805}"/>
          </ac:spMkLst>
        </pc:spChg>
        <pc:spChg chg="mod">
          <ac:chgData name="juan pablo alba martinez" userId="b51a4a58fd935419" providerId="LiveId" clId="{5D97E5F6-3A9D-4BC7-81A1-FA927D288E1C}" dt="2024-05-08T15:11:03.680" v="445"/>
          <ac:spMkLst>
            <pc:docMk/>
            <pc:sldMk cId="2945901321" sldId="258"/>
            <ac:spMk id="3" creationId="{8026E745-A714-4C12-B0D3-245E63195AD5}"/>
          </ac:spMkLst>
        </pc:spChg>
      </pc:sldChg>
      <pc:sldChg chg="modSp mod">
        <pc:chgData name="juan pablo alba martinez" userId="b51a4a58fd935419" providerId="LiveId" clId="{5D97E5F6-3A9D-4BC7-81A1-FA927D288E1C}" dt="2024-05-08T15:11:03.680" v="445"/>
        <pc:sldMkLst>
          <pc:docMk/>
          <pc:sldMk cId="667794621" sldId="259"/>
        </pc:sldMkLst>
        <pc:spChg chg="mod">
          <ac:chgData name="juan pablo alba martinez" userId="b51a4a58fd935419" providerId="LiveId" clId="{5D97E5F6-3A9D-4BC7-81A1-FA927D288E1C}" dt="2024-05-08T15:11:03.680" v="445"/>
          <ac:spMkLst>
            <pc:docMk/>
            <pc:sldMk cId="667794621" sldId="259"/>
            <ac:spMk id="2" creationId="{B2A347E9-EF73-4233-8AD9-ACE47C5AD4CB}"/>
          </ac:spMkLst>
        </pc:spChg>
        <pc:spChg chg="mod">
          <ac:chgData name="juan pablo alba martinez" userId="b51a4a58fd935419" providerId="LiveId" clId="{5D97E5F6-3A9D-4BC7-81A1-FA927D288E1C}" dt="2024-05-08T15:10:30.676" v="438"/>
          <ac:spMkLst>
            <pc:docMk/>
            <pc:sldMk cId="667794621" sldId="259"/>
            <ac:spMk id="3" creationId="{C1A2E9E7-A907-4E8C-BB3F-5AE4223B80EC}"/>
          </ac:spMkLst>
        </pc:spChg>
      </pc:sldChg>
      <pc:sldChg chg="modSp mod">
        <pc:chgData name="juan pablo alba martinez" userId="b51a4a58fd935419" providerId="LiveId" clId="{5D97E5F6-3A9D-4BC7-81A1-FA927D288E1C}" dt="2024-05-08T15:11:03.680" v="445"/>
        <pc:sldMkLst>
          <pc:docMk/>
          <pc:sldMk cId="262408561" sldId="260"/>
        </pc:sldMkLst>
        <pc:spChg chg="mod">
          <ac:chgData name="juan pablo alba martinez" userId="b51a4a58fd935419" providerId="LiveId" clId="{5D97E5F6-3A9D-4BC7-81A1-FA927D288E1C}" dt="2024-05-08T15:11:03.680" v="445"/>
          <ac:spMkLst>
            <pc:docMk/>
            <pc:sldMk cId="262408561" sldId="260"/>
            <ac:spMk id="2" creationId="{B2A347E9-EF73-4233-8AD9-ACE47C5AD4CB}"/>
          </ac:spMkLst>
        </pc:spChg>
        <pc:spChg chg="mod">
          <ac:chgData name="juan pablo alba martinez" userId="b51a4a58fd935419" providerId="LiveId" clId="{5D97E5F6-3A9D-4BC7-81A1-FA927D288E1C}" dt="2024-05-08T15:10:30.676" v="438"/>
          <ac:spMkLst>
            <pc:docMk/>
            <pc:sldMk cId="262408561" sldId="260"/>
            <ac:spMk id="3" creationId="{C1A2E9E7-A907-4E8C-BB3F-5AE4223B80EC}"/>
          </ac:spMkLst>
        </pc:spChg>
      </pc:sldChg>
      <pc:sldChg chg="modSp mod">
        <pc:chgData name="juan pablo alba martinez" userId="b51a4a58fd935419" providerId="LiveId" clId="{5D97E5F6-3A9D-4BC7-81A1-FA927D288E1C}" dt="2024-05-08T15:11:03.680" v="445"/>
        <pc:sldMkLst>
          <pc:docMk/>
          <pc:sldMk cId="530545498" sldId="261"/>
        </pc:sldMkLst>
        <pc:spChg chg="mod">
          <ac:chgData name="juan pablo alba martinez" userId="b51a4a58fd935419" providerId="LiveId" clId="{5D97E5F6-3A9D-4BC7-81A1-FA927D288E1C}" dt="2024-05-08T15:11:03.680" v="445"/>
          <ac:spMkLst>
            <pc:docMk/>
            <pc:sldMk cId="530545498" sldId="261"/>
            <ac:spMk id="2" creationId="{B2A347E9-EF73-4233-8AD9-ACE47C5AD4CB}"/>
          </ac:spMkLst>
        </pc:spChg>
        <pc:spChg chg="mod">
          <ac:chgData name="juan pablo alba martinez" userId="b51a4a58fd935419" providerId="LiveId" clId="{5D97E5F6-3A9D-4BC7-81A1-FA927D288E1C}" dt="2024-05-08T15:10:30.676" v="438"/>
          <ac:spMkLst>
            <pc:docMk/>
            <pc:sldMk cId="530545498" sldId="261"/>
            <ac:spMk id="3" creationId="{C1A2E9E7-A907-4E8C-BB3F-5AE4223B80EC}"/>
          </ac:spMkLst>
        </pc:spChg>
      </pc:sldChg>
      <pc:sldChg chg="modSp mod">
        <pc:chgData name="juan pablo alba martinez" userId="b51a4a58fd935419" providerId="LiveId" clId="{5D97E5F6-3A9D-4BC7-81A1-FA927D288E1C}" dt="2024-05-08T15:11:03.680" v="445"/>
        <pc:sldMkLst>
          <pc:docMk/>
          <pc:sldMk cId="638007736" sldId="262"/>
        </pc:sldMkLst>
        <pc:spChg chg="mod">
          <ac:chgData name="juan pablo alba martinez" userId="b51a4a58fd935419" providerId="LiveId" clId="{5D97E5F6-3A9D-4BC7-81A1-FA927D288E1C}" dt="2024-05-08T15:11:03.680" v="445"/>
          <ac:spMkLst>
            <pc:docMk/>
            <pc:sldMk cId="638007736" sldId="262"/>
            <ac:spMk id="2" creationId="{B2A347E9-EF73-4233-8AD9-ACE47C5AD4CB}"/>
          </ac:spMkLst>
        </pc:spChg>
        <pc:spChg chg="mod">
          <ac:chgData name="juan pablo alba martinez" userId="b51a4a58fd935419" providerId="LiveId" clId="{5D97E5F6-3A9D-4BC7-81A1-FA927D288E1C}" dt="2024-05-08T15:10:30.676" v="438"/>
          <ac:spMkLst>
            <pc:docMk/>
            <pc:sldMk cId="638007736" sldId="262"/>
            <ac:spMk id="3" creationId="{C1A2E9E7-A907-4E8C-BB3F-5AE4223B80EC}"/>
          </ac:spMkLst>
        </pc:spChg>
      </pc:sldChg>
      <pc:sldChg chg="addSp delSp modSp mod">
        <pc:chgData name="juan pablo alba martinez" userId="b51a4a58fd935419" providerId="LiveId" clId="{5D97E5F6-3A9D-4BC7-81A1-FA927D288E1C}" dt="2024-05-08T15:11:03.680" v="445"/>
        <pc:sldMkLst>
          <pc:docMk/>
          <pc:sldMk cId="78777832" sldId="263"/>
        </pc:sldMkLst>
        <pc:spChg chg="mod">
          <ac:chgData name="juan pablo alba martinez" userId="b51a4a58fd935419" providerId="LiveId" clId="{5D97E5F6-3A9D-4BC7-81A1-FA927D288E1C}" dt="2024-05-08T15:11:03.680" v="445"/>
          <ac:spMkLst>
            <pc:docMk/>
            <pc:sldMk cId="78777832" sldId="263"/>
            <ac:spMk id="2" creationId="{B2A347E9-EF73-4233-8AD9-ACE47C5AD4CB}"/>
          </ac:spMkLst>
        </pc:spChg>
        <pc:spChg chg="mod">
          <ac:chgData name="juan pablo alba martinez" userId="b51a4a58fd935419" providerId="LiveId" clId="{5D97E5F6-3A9D-4BC7-81A1-FA927D288E1C}" dt="2024-05-08T15:10:30.676" v="438"/>
          <ac:spMkLst>
            <pc:docMk/>
            <pc:sldMk cId="78777832" sldId="263"/>
            <ac:spMk id="3" creationId="{C1A2E9E7-A907-4E8C-BB3F-5AE4223B80EC}"/>
          </ac:spMkLst>
        </pc:spChg>
        <pc:spChg chg="add mod">
          <ac:chgData name="juan pablo alba martinez" userId="b51a4a58fd935419" providerId="LiveId" clId="{5D97E5F6-3A9D-4BC7-81A1-FA927D288E1C}" dt="2024-05-08T15:06:01.577" v="415" actId="1076"/>
          <ac:spMkLst>
            <pc:docMk/>
            <pc:sldMk cId="78777832" sldId="263"/>
            <ac:spMk id="11" creationId="{58182688-9327-739E-EA30-141863E86C24}"/>
          </ac:spMkLst>
        </pc:spChg>
        <pc:spChg chg="add mod">
          <ac:chgData name="juan pablo alba martinez" userId="b51a4a58fd935419" providerId="LiveId" clId="{5D97E5F6-3A9D-4BC7-81A1-FA927D288E1C}" dt="2024-05-08T15:06:01.577" v="415" actId="1076"/>
          <ac:spMkLst>
            <pc:docMk/>
            <pc:sldMk cId="78777832" sldId="263"/>
            <ac:spMk id="14" creationId="{41B8E63B-CEA1-B68C-0C31-0050B69B3D17}"/>
          </ac:spMkLst>
        </pc:spChg>
        <pc:spChg chg="add mod">
          <ac:chgData name="juan pablo alba martinez" userId="b51a4a58fd935419" providerId="LiveId" clId="{5D97E5F6-3A9D-4BC7-81A1-FA927D288E1C}" dt="2024-05-08T15:06:01.577" v="415" actId="1076"/>
          <ac:spMkLst>
            <pc:docMk/>
            <pc:sldMk cId="78777832" sldId="263"/>
            <ac:spMk id="17" creationId="{F661E8E7-5102-09AF-E563-536A8E085D7B}"/>
          </ac:spMkLst>
        </pc:spChg>
        <pc:picChg chg="del mod">
          <ac:chgData name="juan pablo alba martinez" userId="b51a4a58fd935419" providerId="LiveId" clId="{5D97E5F6-3A9D-4BC7-81A1-FA927D288E1C}" dt="2024-05-08T14:49:58.431" v="213" actId="478"/>
          <ac:picMkLst>
            <pc:docMk/>
            <pc:sldMk cId="78777832" sldId="263"/>
            <ac:picMk id="6" creationId="{F461B6A0-CF6B-EDB3-6E98-849700DD6582}"/>
          </ac:picMkLst>
        </pc:picChg>
        <pc:picChg chg="add del mod">
          <ac:chgData name="juan pablo alba martinez" userId="b51a4a58fd935419" providerId="LiveId" clId="{5D97E5F6-3A9D-4BC7-81A1-FA927D288E1C}" dt="2024-05-08T14:51:08.268" v="229" actId="478"/>
          <ac:picMkLst>
            <pc:docMk/>
            <pc:sldMk cId="78777832" sldId="263"/>
            <ac:picMk id="7" creationId="{AC4D8D14-74DE-B9D0-D7EE-B13712B65466}"/>
          </ac:picMkLst>
        </pc:picChg>
        <pc:picChg chg="add del mod">
          <ac:chgData name="juan pablo alba martinez" userId="b51a4a58fd935419" providerId="LiveId" clId="{5D97E5F6-3A9D-4BC7-81A1-FA927D288E1C}" dt="2024-05-08T14:52:15.748" v="239" actId="478"/>
          <ac:picMkLst>
            <pc:docMk/>
            <pc:sldMk cId="78777832" sldId="263"/>
            <ac:picMk id="8" creationId="{38687D20-D01F-F56A-A37D-F96403295486}"/>
          </ac:picMkLst>
        </pc:picChg>
        <pc:picChg chg="add mod">
          <ac:chgData name="juan pablo alba martinez" userId="b51a4a58fd935419" providerId="LiveId" clId="{5D97E5F6-3A9D-4BC7-81A1-FA927D288E1C}" dt="2024-05-08T15:06:01.577" v="415" actId="1076"/>
          <ac:picMkLst>
            <pc:docMk/>
            <pc:sldMk cId="78777832" sldId="263"/>
            <ac:picMk id="10" creationId="{39B6105C-B6FB-5633-515E-C0A4B80FD5CC}"/>
          </ac:picMkLst>
        </pc:picChg>
        <pc:picChg chg="add mod modCrop">
          <ac:chgData name="juan pablo alba martinez" userId="b51a4a58fd935419" providerId="LiveId" clId="{5D97E5F6-3A9D-4BC7-81A1-FA927D288E1C}" dt="2024-05-08T15:06:01.577" v="415" actId="1076"/>
          <ac:picMkLst>
            <pc:docMk/>
            <pc:sldMk cId="78777832" sldId="263"/>
            <ac:picMk id="13" creationId="{563AFE6E-B3A8-04C4-B895-DFB96425B140}"/>
          </ac:picMkLst>
        </pc:picChg>
        <pc:picChg chg="add mod">
          <ac:chgData name="juan pablo alba martinez" userId="b51a4a58fd935419" providerId="LiveId" clId="{5D97E5F6-3A9D-4BC7-81A1-FA927D288E1C}" dt="2024-05-08T15:06:01.577" v="415" actId="1076"/>
          <ac:picMkLst>
            <pc:docMk/>
            <pc:sldMk cId="78777832" sldId="263"/>
            <ac:picMk id="16" creationId="{70FA4965-7C43-668C-B1C8-DD6C89E26D38}"/>
          </ac:picMkLst>
        </pc:picChg>
      </pc:sldChg>
      <pc:sldChg chg="modSp add mod">
        <pc:chgData name="juan pablo alba martinez" userId="b51a4a58fd935419" providerId="LiveId" clId="{5D97E5F6-3A9D-4BC7-81A1-FA927D288E1C}" dt="2024-05-08T15:11:03.680" v="445"/>
        <pc:sldMkLst>
          <pc:docMk/>
          <pc:sldMk cId="3958974626" sldId="264"/>
        </pc:sldMkLst>
        <pc:spChg chg="mod">
          <ac:chgData name="juan pablo alba martinez" userId="b51a4a58fd935419" providerId="LiveId" clId="{5D97E5F6-3A9D-4BC7-81A1-FA927D288E1C}" dt="2024-05-08T15:11:03.680" v="445"/>
          <ac:spMkLst>
            <pc:docMk/>
            <pc:sldMk cId="3958974626" sldId="264"/>
            <ac:spMk id="2" creationId="{B2A347E9-EF73-4233-8AD9-ACE47C5AD4CB}"/>
          </ac:spMkLst>
        </pc:spChg>
        <pc:spChg chg="mod">
          <ac:chgData name="juan pablo alba martinez" userId="b51a4a58fd935419" providerId="LiveId" clId="{5D97E5F6-3A9D-4BC7-81A1-FA927D288E1C}" dt="2024-05-08T15:10:30.676" v="438"/>
          <ac:spMkLst>
            <pc:docMk/>
            <pc:sldMk cId="3958974626" sldId="264"/>
            <ac:spMk id="3" creationId="{C1A2E9E7-A907-4E8C-BB3F-5AE4223B80EC}"/>
          </ac:spMkLst>
        </pc:spChg>
        <pc:picChg chg="mod">
          <ac:chgData name="juan pablo alba martinez" userId="b51a4a58fd935419" providerId="LiveId" clId="{5D97E5F6-3A9D-4BC7-81A1-FA927D288E1C}" dt="2024-05-08T15:06:58.677" v="419" actId="1076"/>
          <ac:picMkLst>
            <pc:docMk/>
            <pc:sldMk cId="3958974626" sldId="264"/>
            <ac:picMk id="6" creationId="{F461B6A0-CF6B-EDB3-6E98-849700DD6582}"/>
          </ac:picMkLst>
        </pc:picChg>
      </pc:sldChg>
      <pc:sldChg chg="modSp add mod ord">
        <pc:chgData name="juan pablo alba martinez" userId="b51a4a58fd935419" providerId="LiveId" clId="{5D97E5F6-3A9D-4BC7-81A1-FA927D288E1C}" dt="2024-05-08T15:13:24.064" v="484" actId="1076"/>
        <pc:sldMkLst>
          <pc:docMk/>
          <pc:sldMk cId="100543078" sldId="265"/>
        </pc:sldMkLst>
        <pc:spChg chg="mod">
          <ac:chgData name="juan pablo alba martinez" userId="b51a4a58fd935419" providerId="LiveId" clId="{5D97E5F6-3A9D-4BC7-81A1-FA927D288E1C}" dt="2024-05-08T15:12:30" v="475" actId="1076"/>
          <ac:spMkLst>
            <pc:docMk/>
            <pc:sldMk cId="100543078" sldId="265"/>
            <ac:spMk id="2" creationId="{ACBE4379-2A37-42DB-85BA-ED983CD74E90}"/>
          </ac:spMkLst>
        </pc:spChg>
        <pc:spChg chg="mod">
          <ac:chgData name="juan pablo alba martinez" userId="b51a4a58fd935419" providerId="LiveId" clId="{5D97E5F6-3A9D-4BC7-81A1-FA927D288E1C}" dt="2024-05-08T15:13:24.064" v="484" actId="1076"/>
          <ac:spMkLst>
            <pc:docMk/>
            <pc:sldMk cId="100543078" sldId="265"/>
            <ac:spMk id="3" creationId="{62125F69-77A0-4A10-888E-3422DB6C96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4CCAA0-0D9C-4758-925F-C90F7C8FAC99}" type="datetimeFigureOut">
              <a:rPr lang="es-CO" smtClean="0"/>
              <a:t>8/05/2024</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81D99B9-A7EA-4FE0-9AD8-0C343167FF36}" type="slidenum">
              <a:rPr lang="es-CO" smtClean="0"/>
              <a:t>‹Nº›</a:t>
            </a:fld>
            <a:endParaRPr lang="es-CO"/>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712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8/05/2024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57177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8/05/2024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31213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8/05/2024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59470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4CCAA0-0D9C-4758-925F-C90F7C8FAC99}" type="datetimeFigureOut">
              <a:rPr lang="es-CO" smtClean="0"/>
              <a:t>8/05/2024</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9494896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4CCAA0-0D9C-4758-925F-C90F7C8FAC99}" type="datetimeFigureOut">
              <a:rPr lang="es-CO" smtClean="0"/>
              <a:t>8/05/2024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80247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4CCAA0-0D9C-4758-925F-C90F7C8FAC99}" type="datetimeFigureOut">
              <a:rPr lang="es-CO" smtClean="0"/>
              <a:t>8/05/2024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170505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4CCAA0-0D9C-4758-925F-C90F7C8FAC99}" type="datetimeFigureOut">
              <a:rPr lang="es-CO" smtClean="0"/>
              <a:t>8/05/2024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76931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CCAA0-0D9C-4758-925F-C90F7C8FAC99}" type="datetimeFigureOut">
              <a:rPr lang="es-CO" smtClean="0"/>
              <a:t>8/05/2024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62068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4CCAA0-0D9C-4758-925F-C90F7C8FAC99}" type="datetimeFigureOut">
              <a:rPr lang="es-CO" smtClean="0"/>
              <a:t>8/05/2024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24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4CCAA0-0D9C-4758-925F-C90F7C8FAC99}" type="datetimeFigureOut">
              <a:rPr lang="es-CO" smtClean="0"/>
              <a:t>8/05/2024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33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4CCAA0-0D9C-4758-925F-C90F7C8FAC99}" type="datetimeFigureOut">
              <a:rPr lang="es-CO" smtClean="0"/>
              <a:t>8/05/2024</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81D99B9-A7EA-4FE0-9AD8-0C343167FF36}"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3560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6.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semrush.com/blog/usabilidad-web-principios-jakob-nielsen/" TargetMode="External"/><Relationship Id="rId2" Type="http://schemas.openxmlformats.org/officeDocument/2006/relationships/hyperlink" Target="https://www.gluo.mx/blog/las-10-heuristicas-de-usabilidad-en-diseno-de-interfaz" TargetMode="External"/><Relationship Id="rId1" Type="http://schemas.openxmlformats.org/officeDocument/2006/relationships/slideLayout" Target="../slideLayouts/slideLayout2.xml"/><Relationship Id="rId5" Type="http://schemas.openxmlformats.org/officeDocument/2006/relationships/hyperlink" Target="https://es.slideshare.net/visualwebsiteoptimizer/mtricas-de-usabilidad-entiende-la-experiencia-de-usuario-en-tu-sitio-web-y-mejora-las-tasas-de-conversin" TargetMode="External"/><Relationship Id="rId4" Type="http://schemas.openxmlformats.org/officeDocument/2006/relationships/hyperlink" Target="https://www.tesseractspace.com/blog/sobre-metricas-de-usabilid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E4379-2A37-42DB-85BA-ED983CD74E90}"/>
              </a:ext>
            </a:extLst>
          </p:cNvPr>
          <p:cNvSpPr>
            <a:spLocks noGrp="1"/>
          </p:cNvSpPr>
          <p:nvPr>
            <p:ph type="ctrTitle"/>
          </p:nvPr>
        </p:nvSpPr>
        <p:spPr/>
        <p:txBody>
          <a:bodyPr/>
          <a:lstStyle/>
          <a:p>
            <a:r>
              <a:rPr lang="es-MX" dirty="0"/>
              <a:t>Consistencia y estándares</a:t>
            </a:r>
            <a:endParaRPr lang="es-CO" dirty="0"/>
          </a:p>
        </p:txBody>
      </p:sp>
      <p:sp>
        <p:nvSpPr>
          <p:cNvPr id="3" name="Subtítulo 2">
            <a:extLst>
              <a:ext uri="{FF2B5EF4-FFF2-40B4-BE49-F238E27FC236}">
                <a16:creationId xmlns:a16="http://schemas.microsoft.com/office/drawing/2014/main" id="{62125F69-77A0-4A10-888E-3422DB6C962D}"/>
              </a:ext>
            </a:extLst>
          </p:cNvPr>
          <p:cNvSpPr>
            <a:spLocks noGrp="1"/>
          </p:cNvSpPr>
          <p:nvPr>
            <p:ph type="subTitle" idx="1"/>
          </p:nvPr>
        </p:nvSpPr>
        <p:spPr/>
        <p:txBody>
          <a:bodyPr>
            <a:normAutofit fontScale="92500" lnSpcReduction="10000"/>
          </a:bodyPr>
          <a:lstStyle/>
          <a:p>
            <a:endParaRPr lang="es-MX" dirty="0"/>
          </a:p>
          <a:p>
            <a:r>
              <a:rPr lang="es-MX" dirty="0"/>
              <a:t>Juan Pablo Alba. Codigo:55822022</a:t>
            </a:r>
          </a:p>
          <a:p>
            <a:r>
              <a:rPr lang="es-MX" dirty="0"/>
              <a:t>Andrés Camilo Tibocha. Codigo:55221012</a:t>
            </a:r>
          </a:p>
        </p:txBody>
      </p:sp>
    </p:spTree>
    <p:extLst>
      <p:ext uri="{BB962C8B-B14F-4D97-AF65-F5344CB8AC3E}">
        <p14:creationId xmlns:p14="http://schemas.microsoft.com/office/powerpoint/2010/main" val="288124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E4379-2A37-42DB-85BA-ED983CD74E90}"/>
              </a:ext>
            </a:extLst>
          </p:cNvPr>
          <p:cNvSpPr>
            <a:spLocks noGrp="1"/>
          </p:cNvSpPr>
          <p:nvPr>
            <p:ph type="ctrTitle"/>
          </p:nvPr>
        </p:nvSpPr>
        <p:spPr>
          <a:xfrm>
            <a:off x="3328882" y="2668771"/>
            <a:ext cx="5534236" cy="1345499"/>
          </a:xfrm>
        </p:spPr>
        <p:txBody>
          <a:bodyPr/>
          <a:lstStyle/>
          <a:p>
            <a:r>
              <a:rPr lang="es-ES" sz="10000" dirty="0"/>
              <a:t>GRACIAS</a:t>
            </a:r>
            <a:endParaRPr lang="es-CO" sz="10000" dirty="0"/>
          </a:p>
        </p:txBody>
      </p:sp>
      <p:sp>
        <p:nvSpPr>
          <p:cNvPr id="3" name="Subtítulo 2">
            <a:extLst>
              <a:ext uri="{FF2B5EF4-FFF2-40B4-BE49-F238E27FC236}">
                <a16:creationId xmlns:a16="http://schemas.microsoft.com/office/drawing/2014/main" id="{62125F69-77A0-4A10-888E-3422DB6C962D}"/>
              </a:ext>
            </a:extLst>
          </p:cNvPr>
          <p:cNvSpPr>
            <a:spLocks noGrp="1"/>
          </p:cNvSpPr>
          <p:nvPr>
            <p:ph type="subTitle" idx="1"/>
          </p:nvPr>
        </p:nvSpPr>
        <p:spPr>
          <a:xfrm>
            <a:off x="6453963" y="4838780"/>
            <a:ext cx="4624661" cy="881536"/>
          </a:xfrm>
        </p:spPr>
        <p:txBody>
          <a:bodyPr>
            <a:normAutofit/>
          </a:bodyPr>
          <a:lstStyle/>
          <a:p>
            <a:r>
              <a:rPr lang="es-MX" dirty="0"/>
              <a:t>Juan Pablo Alba - 55822022</a:t>
            </a:r>
          </a:p>
          <a:p>
            <a:r>
              <a:rPr lang="es-MX" dirty="0"/>
              <a:t>Andrés Camilo </a:t>
            </a:r>
            <a:r>
              <a:rPr lang="es-MX" dirty="0" err="1"/>
              <a:t>Tibocha</a:t>
            </a:r>
            <a:r>
              <a:rPr lang="es-MX" dirty="0"/>
              <a:t> - 55221012</a:t>
            </a:r>
          </a:p>
        </p:txBody>
      </p:sp>
    </p:spTree>
    <p:extLst>
      <p:ext uri="{BB962C8B-B14F-4D97-AF65-F5344CB8AC3E}">
        <p14:creationId xmlns:p14="http://schemas.microsoft.com/office/powerpoint/2010/main" val="10054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pPr algn="ctr"/>
            <a:r>
              <a:rPr lang="es-MX" b="1" dirty="0"/>
              <a:t>¿Qué son las Heurísticas de Nielsen?</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Las heurísticas son reglas generales que puedes seguir para crear productos digitales más accesibles y fáciles de usar. Cuando te sientas perdido y no sientas la certeza de estar tomando una buena decisión de diseño para tu producto o servicio, siempre puede regresar a estas bases.</a:t>
            </a:r>
          </a:p>
          <a:p>
            <a:endParaRPr lang="es-MX" dirty="0"/>
          </a:p>
        </p:txBody>
      </p:sp>
      <p:pic>
        <p:nvPicPr>
          <p:cNvPr id="4" name="Imagen 3">
            <a:extLst>
              <a:ext uri="{FF2B5EF4-FFF2-40B4-BE49-F238E27FC236}">
                <a16:creationId xmlns:a16="http://schemas.microsoft.com/office/drawing/2014/main" id="{4BD487EC-7C45-40EA-85A8-71BC0872AC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238" b="89864" l="4952" r="92271">
                        <a14:foregroundMark x1="11957" y1="15400" x2="13043" y2="26706"/>
                        <a14:foregroundMark x1="7005" y1="24756" x2="8092" y2="37817"/>
                        <a14:foregroundMark x1="6763" y1="31969" x2="16425" y2="33333"/>
                        <a14:foregroundMark x1="16425" y1="33333" x2="12319" y2="12865"/>
                        <a14:foregroundMark x1="12319" y1="12865" x2="4952" y2="32164"/>
                        <a14:foregroundMark x1="4952" y1="32164" x2="5314" y2="33138"/>
                        <a14:foregroundMark x1="13164" y1="8577" x2="10266" y2="9552"/>
                        <a14:foregroundMark x1="29589" y1="8577" x2="33333" y2="27875"/>
                        <a14:foregroundMark x1="33333" y1="27875" x2="23671" y2="21832"/>
                        <a14:foregroundMark x1="23671" y1="21832" x2="24275" y2="20858"/>
                        <a14:foregroundMark x1="30314" y1="6823" x2="31159" y2="9357"/>
                        <a14:foregroundMark x1="49034" y1="6238" x2="49879" y2="9942"/>
                        <a14:foregroundMark x1="46981" y1="21442" x2="49275" y2="21832"/>
                        <a14:foregroundMark x1="68237" y1="8577" x2="69203" y2="11306"/>
                        <a14:foregroundMark x1="46981" y1="21442" x2="44444" y2="21248"/>
                        <a14:foregroundMark x1="84662" y1="25731" x2="84783" y2="32554"/>
                        <a14:foregroundMark x1="87319" y1="8577" x2="85990" y2="12086"/>
                        <a14:foregroundMark x1="90580" y1="15984" x2="91787" y2="31774"/>
                        <a14:foregroundMark x1="80676" y1="40741" x2="90338" y2="39571"/>
                        <a14:foregroundMark x1="90338" y1="39571" x2="92271" y2="14425"/>
                        <a14:foregroundMark x1="64734" y1="26121" x2="67633" y2="26121"/>
                        <a14:foregroundMark x1="70894" y1="18713" x2="71498" y2="21248"/>
                        <a14:foregroundMark x1="65821" y1="16764" x2="65942" y2="18713"/>
                        <a14:foregroundMark x1="70652" y1="24756" x2="70652" y2="27290"/>
                        <a14:foregroundMark x1="65459" y1="24172" x2="67150" y2="29825"/>
                        <a14:foregroundMark x1="13043" y1="55361" x2="12560" y2="59259"/>
                        <a14:foregroundMark x1="31280" y1="56335" x2="31763" y2="60624"/>
                        <a14:foregroundMark x1="49879" y1="54776" x2="48913" y2="59454"/>
                        <a14:foregroundMark x1="67874" y1="54581" x2="67633" y2="58674"/>
                        <a14:foregroundMark x1="87198" y1="53801" x2="86473" y2="60429"/>
                        <a14:foregroundMark x1="36715" y1="66082" x2="36111" y2="70370"/>
                      </a14:backgroundRemoval>
                    </a14:imgEffect>
                  </a14:imgLayer>
                </a14:imgProps>
              </a:ext>
            </a:extLst>
          </a:blip>
          <a:stretch>
            <a:fillRect/>
          </a:stretch>
        </p:blipFill>
        <p:spPr>
          <a:xfrm>
            <a:off x="6652591" y="2286216"/>
            <a:ext cx="4956313" cy="3070759"/>
          </a:xfrm>
          <a:prstGeom prst="rect">
            <a:avLst/>
          </a:prstGeom>
        </p:spPr>
      </p:pic>
    </p:spTree>
    <p:extLst>
      <p:ext uri="{BB962C8B-B14F-4D97-AF65-F5344CB8AC3E}">
        <p14:creationId xmlns:p14="http://schemas.microsoft.com/office/powerpoint/2010/main" val="95010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pPr algn="ctr"/>
            <a:r>
              <a:rPr lang="es-MX" b="1" dirty="0"/>
              <a:t>Consistencia y estándares</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599" y="1643269"/>
            <a:ext cx="10263810" cy="4528931"/>
          </a:xfrm>
        </p:spPr>
        <p:txBody>
          <a:bodyPr>
            <a:normAutofit lnSpcReduction="10000"/>
          </a:bodyPr>
          <a:lstStyle/>
          <a:p>
            <a:pPr marL="0" indent="0" algn="just">
              <a:buNone/>
            </a:pPr>
            <a:r>
              <a:rPr lang="es-MX" dirty="0"/>
              <a:t>Las heurísticas de Nielsen establecen que la mayor parte del tiempo las personas usan productos digitales distintos al tuyo, por lo tanto sus expectativas están basadas en dichos productos. Los usuarios no deben preguntarse si diferentes situaciones o acciones significan lo mismo.</a:t>
            </a:r>
          </a:p>
          <a:p>
            <a:pPr algn="just"/>
            <a:r>
              <a:rPr lang="es-MX" dirty="0"/>
              <a:t>Tener en cuenta los convenios establecidos para ciertos iconos.</a:t>
            </a:r>
          </a:p>
          <a:p>
            <a:pPr algn="just"/>
            <a:r>
              <a:rPr lang="es-MX" dirty="0"/>
              <a:t>Seguir las convenciones establecidas por la industria dentro del sector puede ayudar al aprendizaje del usuario o cliente. </a:t>
            </a:r>
          </a:p>
          <a:p>
            <a:pPr algn="just"/>
            <a:r>
              <a:rPr lang="es-MX" dirty="0"/>
              <a:t>No mantener la consistencia puede aumentar la carga cognitiva de los usuarios al obligarlos a aprender algo nuevo.</a:t>
            </a:r>
          </a:p>
          <a:p>
            <a:pPr marL="0" indent="0" algn="just">
              <a:buNone/>
            </a:pPr>
            <a:r>
              <a:rPr lang="es-MX" dirty="0"/>
              <a:t>Lo que quiero decir es que debes seguir patrones de diseño y convenciones comunes para que el usuario se sienta cómodo y familiarizado con la interfaz. Evita cambios bruscos o inesperados en la navegación o diseño.</a:t>
            </a:r>
          </a:p>
          <a:p>
            <a:pPr marL="0" indent="0" algn="just">
              <a:buNone/>
            </a:pPr>
            <a:r>
              <a:rPr lang="es-MX" dirty="0"/>
              <a:t>Seguir las convenciones establecidas por la industria dentro del sector puede ayudar al aprendizaje del usuario o cliente.</a:t>
            </a:r>
          </a:p>
          <a:p>
            <a:pPr marL="0" indent="0" algn="just">
              <a:buNone/>
            </a:pPr>
            <a:endParaRPr lang="es-MX" dirty="0"/>
          </a:p>
        </p:txBody>
      </p:sp>
    </p:spTree>
    <p:extLst>
      <p:ext uri="{BB962C8B-B14F-4D97-AF65-F5344CB8AC3E}">
        <p14:creationId xmlns:p14="http://schemas.microsoft.com/office/powerpoint/2010/main" val="26240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Uso de la heurística en paginas web</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Los sitios web tienen un proceso muy similar para iniciar sesión, ya sea por correo y contraseña, o a través de alguna red social.</a:t>
            </a:r>
          </a:p>
          <a:p>
            <a:pPr algn="just"/>
            <a:r>
              <a:rPr lang="es-MX" dirty="0"/>
              <a:t>Los botones verdes los asociamos a aceptar una cosa, y los botones rojos a cancelar, ¿o no? Nunca se nos ocurriría poner los colores al revés, porque el número de errores que comete la gente sería enorme. Tenemos que facilitar el camino todo lo posible.</a:t>
            </a:r>
          </a:p>
          <a:p>
            <a:pPr algn="just"/>
            <a:endParaRPr lang="es-MX" dirty="0"/>
          </a:p>
          <a:p>
            <a:pPr algn="just"/>
            <a:endParaRPr lang="es-MX" dirty="0"/>
          </a:p>
        </p:txBody>
      </p:sp>
      <p:pic>
        <p:nvPicPr>
          <p:cNvPr id="4" name="Imagen 3">
            <a:extLst>
              <a:ext uri="{FF2B5EF4-FFF2-40B4-BE49-F238E27FC236}">
                <a16:creationId xmlns:a16="http://schemas.microsoft.com/office/drawing/2014/main" id="{926C1335-6FC3-4C28-B163-51DF9A0FC0C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1989" b="77247" l="15100" r="86300">
                        <a14:foregroundMark x1="68000" y1="41683" x2="80800" y2="36711"/>
                        <a14:foregroundMark x1="69800" y1="33843" x2="65500" y2="42447"/>
                        <a14:foregroundMark x1="68900" y1="50287" x2="66700" y2="34608"/>
                        <a14:foregroundMark x1="66700" y1="34608" x2="69500" y2="34034"/>
                        <a14:foregroundMark x1="84800" y1="32505" x2="84200" y2="48375"/>
                        <a14:foregroundMark x1="68100" y1="30210" x2="60900" y2="46463"/>
                        <a14:foregroundMark x1="60900" y1="46463" x2="62300" y2="53346"/>
                        <a14:foregroundMark x1="64100" y1="30593" x2="59900" y2="59847"/>
                        <a14:foregroundMark x1="59900" y1="59847" x2="68000" y2="71511"/>
                        <a14:foregroundMark x1="68000" y1="71511" x2="76600" y2="70554"/>
                        <a14:foregroundMark x1="76600" y1="70554" x2="82900" y2="61377"/>
                        <a14:foregroundMark x1="82900" y1="61377" x2="83400" y2="59656"/>
                        <a14:foregroundMark x1="86200" y1="42639" x2="86300" y2="59273"/>
                        <a14:foregroundMark x1="83100" y1="60421" x2="70000" y2="61568"/>
                        <a14:foregroundMark x1="74600" y1="61185" x2="65200" y2="61185"/>
                        <a14:foregroundMark x1="68300" y1="61185" x2="64800" y2="60803"/>
                        <a14:foregroundMark x1="66000" y1="61759" x2="66000" y2="61185"/>
                        <a14:foregroundMark x1="66200" y1="57935" x2="65200" y2="65392"/>
                        <a14:foregroundMark x1="66100" y1="76864" x2="68800" y2="77247"/>
                        <a14:foregroundMark x1="76200" y1="41491" x2="74800" y2="43403"/>
                        <a14:foregroundMark x1="81300" y1="61185" x2="80500" y2="53920"/>
                        <a14:foregroundMark x1="64700" y1="57553" x2="65100" y2="66730"/>
                        <a14:foregroundMark x1="36200" y1="33270" x2="17500" y2="44551"/>
                        <a14:foregroundMark x1="17500" y1="44551" x2="19300" y2="68260"/>
                        <a14:foregroundMark x1="19300" y1="68260" x2="27900" y2="74952"/>
                        <a14:foregroundMark x1="27900" y1="74952" x2="36700" y2="71319"/>
                        <a14:foregroundMark x1="36700" y1="71319" x2="40500" y2="38432"/>
                        <a14:foregroundMark x1="40500" y1="38432" x2="33700" y2="31549"/>
                        <a14:foregroundMark x1="23600" y1="32887" x2="18400" y2="45124"/>
                        <a14:foregroundMark x1="18400" y1="45124" x2="18600" y2="45698"/>
                        <a14:foregroundMark x1="18400" y1="30784" x2="16500" y2="58317"/>
                        <a14:foregroundMark x1="16500" y1="58317" x2="21900" y2="71893"/>
                        <a14:foregroundMark x1="21900" y1="71893" x2="37200" y2="68834"/>
                        <a14:foregroundMark x1="37200" y1="68834" x2="40500" y2="46463"/>
                        <a14:foregroundMark x1="40500" y1="46463" x2="32400" y2="32122"/>
                        <a14:foregroundMark x1="32400" y1="32122" x2="25000" y2="35755"/>
                        <a14:foregroundMark x1="25000" y1="35755" x2="32400" y2="51243"/>
                        <a14:foregroundMark x1="32400" y1="51243" x2="26400" y2="58509"/>
                        <a14:foregroundMark x1="26400" y1="58509" x2="34500" y2="61185"/>
                        <a14:foregroundMark x1="34500" y1="61185" x2="32600" y2="62333"/>
                        <a14:foregroundMark x1="19200" y1="30210" x2="15100" y2="53346"/>
                        <a14:foregroundMark x1="15100" y1="53346" x2="15100" y2="53537"/>
                        <a14:foregroundMark x1="21600" y1="53346" x2="28100" y2="50860"/>
                        <a14:foregroundMark x1="25700" y1="57744" x2="25100" y2="61377"/>
                        <a14:foregroundMark x1="21800" y1="57935" x2="20900" y2="61185"/>
                        <a14:foregroundMark x1="21100" y1="61568" x2="25500" y2="63098"/>
                        <a14:foregroundMark x1="42600" y1="71511" x2="40800" y2="30210"/>
                        <a14:foregroundMark x1="40800" y1="30210" x2="27400" y2="26769"/>
                        <a14:foregroundMark x1="27400" y1="26769" x2="16500" y2="30784"/>
                        <a14:foregroundMark x1="16500" y1="30784" x2="16400" y2="67113"/>
                        <a14:foregroundMark x1="16400" y1="67113" x2="18300" y2="73231"/>
                        <a14:foregroundMark x1="29300" y1="40535" x2="31800" y2="39771"/>
                        <a14:foregroundMark x1="34200" y1="38432" x2="32600" y2="47801"/>
                        <a14:foregroundMark x1="35000" y1="60803" x2="38000" y2="62141"/>
                        <a14:foregroundMark x1="37600" y1="61377" x2="34300" y2="58891"/>
                        <a14:foregroundMark x1="30700" y1="62141" x2="28300" y2="61759"/>
                        <a14:foregroundMark x1="31100" y1="65010" x2="29200" y2="65201"/>
                        <a14:foregroundMark x1="66000" y1="42256" x2="68300" y2="48948"/>
                        <a14:foregroundMark x1="68800" y1="58891" x2="68600" y2="59273"/>
                        <a14:foregroundMark x1="70200" y1="60612" x2="67400" y2="66348"/>
                        <a14:foregroundMark x1="69900" y1="63480" x2="69900" y2="63480"/>
                        <a14:foregroundMark x1="72600" y1="60803" x2="75000" y2="63098"/>
                        <a14:foregroundMark x1="43500" y1="51243" x2="38800" y2="24665"/>
                      </a14:backgroundRemoval>
                    </a14:imgEffect>
                  </a14:imgLayer>
                </a14:imgProps>
              </a:ext>
            </a:extLst>
          </a:blip>
          <a:srcRect l="9506" t="15248" r="9685" b="17220"/>
          <a:stretch/>
        </p:blipFill>
        <p:spPr>
          <a:xfrm>
            <a:off x="6500189" y="2331887"/>
            <a:ext cx="5406887" cy="2363192"/>
          </a:xfrm>
          <a:prstGeom prst="rect">
            <a:avLst/>
          </a:prstGeom>
        </p:spPr>
      </p:pic>
    </p:spTree>
    <p:extLst>
      <p:ext uri="{BB962C8B-B14F-4D97-AF65-F5344CB8AC3E}">
        <p14:creationId xmlns:p14="http://schemas.microsoft.com/office/powerpoint/2010/main" val="66779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Uso de la heurística en otros productos</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Su uso fuera de las páginas y la web en general lo podemos ver en objetos como por ejemplo un interruptor para prender la luz, su funcionamiento está tan grabado en la memoria de las personas que las personas ya mueven el interruptor para prender una luz sin siquiera tener en cuenta que este es el proceso para encenderlo, de tal manera que si se cambiara la manera de encender la luz en una habitación como por ejemplo girar una perilla esto no lograría nada aparte de entorpecer este proceso que se espera hacer de la manera tradicional</a:t>
            </a:r>
          </a:p>
          <a:p>
            <a:pPr algn="just"/>
            <a:endParaRPr lang="es-MX" dirty="0"/>
          </a:p>
        </p:txBody>
      </p:sp>
      <p:pic>
        <p:nvPicPr>
          <p:cNvPr id="4" name="Imagen 3">
            <a:extLst>
              <a:ext uri="{FF2B5EF4-FFF2-40B4-BE49-F238E27FC236}">
                <a16:creationId xmlns:a16="http://schemas.microsoft.com/office/drawing/2014/main" id="{CD42EB62-B57D-4C3B-85FC-6C8A3DE1F1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4920" b="74601" l="25240" r="74601">
                        <a14:foregroundMark x1="39457" y1="36262" x2="39457" y2="36262"/>
                        <a14:foregroundMark x1="37220" y1="35463" x2="42013" y2="45687"/>
                        <a14:foregroundMark x1="45048" y1="46805" x2="47764" y2="53035"/>
                        <a14:foregroundMark x1="26038" y1="31310" x2="29553" y2="46006"/>
                        <a14:foregroundMark x1="30831" y1="25719" x2="34505" y2="25080"/>
                        <a14:foregroundMark x1="29073" y1="74920" x2="34824" y2="72364"/>
                        <a14:foregroundMark x1="26038" y1="50639" x2="26038" y2="55751"/>
                        <a14:foregroundMark x1="25559" y1="58147" x2="25399" y2="73962"/>
                        <a14:foregroundMark x1="32428" y1="74441" x2="53994" y2="73962"/>
                        <a14:foregroundMark x1="53994" y1="73962" x2="62300" y2="74281"/>
                        <a14:foregroundMark x1="62300" y1="74281" x2="69649" y2="73962"/>
                        <a14:foregroundMark x1="70607" y1="74760" x2="74760" y2="67412"/>
                        <a14:foregroundMark x1="74760" y1="67412" x2="73323" y2="25879"/>
                        <a14:foregroundMark x1="34505" y1="25399" x2="43930" y2="24601"/>
                        <a14:foregroundMark x1="43930" y1="24601" x2="63898" y2="25080"/>
                        <a14:foregroundMark x1="63898" y1="25080" x2="72204" y2="24920"/>
                        <a14:foregroundMark x1="25719" y1="33706" x2="25719" y2="51917"/>
                        <a14:foregroundMark x1="37380" y1="32268" x2="38498" y2="53514"/>
                        <a14:foregroundMark x1="52396" y1="35144" x2="47604" y2="42492"/>
                        <a14:foregroundMark x1="47604" y1="42492" x2="44249" y2="39617"/>
                        <a14:foregroundMark x1="43770" y1="40415" x2="35463" y2="50000"/>
                        <a14:foregroundMark x1="35463" y1="50000" x2="34345" y2="52875"/>
                        <a14:foregroundMark x1="30990" y1="28115" x2="31310" y2="51118"/>
                        <a14:foregroundMark x1="31310" y1="51118" x2="33546" y2="58946"/>
                        <a14:foregroundMark x1="33546" y1="58946" x2="43291" y2="68690"/>
                        <a14:foregroundMark x1="43291" y1="68690" x2="51597" y2="68850"/>
                        <a14:foregroundMark x1="51597" y1="68850" x2="60703" y2="58466"/>
                        <a14:foregroundMark x1="60703" y1="58466" x2="63898" y2="49201"/>
                        <a14:foregroundMark x1="63898" y1="49201" x2="57987" y2="35304"/>
                        <a14:foregroundMark x1="57987" y1="35304" x2="45208" y2="28914"/>
                        <a14:foregroundMark x1="45208" y1="28914" x2="32268" y2="28275"/>
                        <a14:foregroundMark x1="43131" y1="30511" x2="56070" y2="29233"/>
                        <a14:foregroundMark x1="56070" y1="29233" x2="65815" y2="29553"/>
                        <a14:foregroundMark x1="65815" y1="29553" x2="70927" y2="35783"/>
                        <a14:foregroundMark x1="70927" y1="35783" x2="70128" y2="65815"/>
                        <a14:foregroundMark x1="70128" y1="65815" x2="57827" y2="70607"/>
                        <a14:foregroundMark x1="57827" y1="70607" x2="47444" y2="69649"/>
                        <a14:foregroundMark x1="47444" y1="69649" x2="39776" y2="64058"/>
                        <a14:foregroundMark x1="39776" y1="64058" x2="38179" y2="51597"/>
                        <a14:foregroundMark x1="38179" y1="51597" x2="40096" y2="38978"/>
                        <a14:foregroundMark x1="40096" y1="38978" x2="43930" y2="30671"/>
                        <a14:foregroundMark x1="43930" y1="30671" x2="43930" y2="30192"/>
                        <a14:foregroundMark x1="49201" y1="36741" x2="41374" y2="38498"/>
                        <a14:foregroundMark x1="42013" y1="46006" x2="42652" y2="59265"/>
                        <a14:foregroundMark x1="50319" y1="45847" x2="50000" y2="55751"/>
                        <a14:foregroundMark x1="50000" y1="55751" x2="49521" y2="56070"/>
                        <a14:foregroundMark x1="52396" y1="42971" x2="49521" y2="50639"/>
                        <a14:foregroundMark x1="49521" y1="50639" x2="49042" y2="49681"/>
                        <a14:foregroundMark x1="49042" y1="43610" x2="56390" y2="46965"/>
                        <a14:foregroundMark x1="55751" y1="48562" x2="50479" y2="54952"/>
                        <a14:foregroundMark x1="52236" y1="54633" x2="48562" y2="56230"/>
                        <a14:foregroundMark x1="44569" y1="60383" x2="58466" y2="58147"/>
                        <a14:foregroundMark x1="44728" y1="62939" x2="56869" y2="60064"/>
                        <a14:foregroundMark x1="73003" y1="55431" x2="73163" y2="62141"/>
                        <a14:foregroundMark x1="72843" y1="45847" x2="73003" y2="36422"/>
                        <a14:foregroundMark x1="44569" y1="27636" x2="34665" y2="27316"/>
                      </a14:backgroundRemoval>
                    </a14:imgEffect>
                  </a14:imgLayer>
                </a14:imgProps>
              </a:ext>
            </a:extLst>
          </a:blip>
          <a:srcRect l="19329" t="20718" r="19996" b="20607"/>
          <a:stretch/>
        </p:blipFill>
        <p:spPr>
          <a:xfrm>
            <a:off x="7003773" y="2171700"/>
            <a:ext cx="3617844" cy="3498575"/>
          </a:xfrm>
          <a:prstGeom prst="rect">
            <a:avLst/>
          </a:prstGeom>
        </p:spPr>
      </p:pic>
    </p:spTree>
    <p:extLst>
      <p:ext uri="{BB962C8B-B14F-4D97-AF65-F5344CB8AC3E}">
        <p14:creationId xmlns:p14="http://schemas.microsoft.com/office/powerpoint/2010/main" val="53054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349316"/>
            <a:ext cx="5545667" cy="4144617"/>
          </a:xfrm>
        </p:spPr>
        <p:txBody>
          <a:bodyPr>
            <a:normAutofit/>
          </a:bodyPr>
          <a:lstStyle/>
          <a:p>
            <a:pPr algn="just"/>
            <a:r>
              <a:rPr lang="es-ES" b="1" dirty="0"/>
              <a:t>Introducción a las Métricas-Definición de métrica: </a:t>
            </a:r>
            <a:r>
              <a:rPr lang="es-ES" dirty="0"/>
              <a:t>Una manera cuantitativa de medir o evaluar un fenómeno, su importancia  es que estas permiten comparaciones, identificar áreas de mejora y evaluar el desempeño.</a:t>
            </a:r>
          </a:p>
          <a:p>
            <a:pPr algn="just"/>
            <a:r>
              <a:rPr lang="es-ES" b="1" dirty="0"/>
              <a:t>Métricas de Usabilidad-Función de las métricas de usabilidad: </a:t>
            </a:r>
            <a:r>
              <a:rPr lang="es-ES" dirty="0"/>
              <a:t>Comparar con competencia y expectativas de usuarios, mejorar áreas problemáticas. Los principios de métricas (SMART) tienen como finalidad que las métricas sean: Específicas, Medibles, Alcanzables, Relevantes, Temporales.</a:t>
            </a:r>
            <a:endParaRPr lang="es-MX" dirty="0"/>
          </a:p>
        </p:txBody>
      </p:sp>
      <p:pic>
        <p:nvPicPr>
          <p:cNvPr id="5" name="Imagen 4">
            <a:extLst>
              <a:ext uri="{FF2B5EF4-FFF2-40B4-BE49-F238E27FC236}">
                <a16:creationId xmlns:a16="http://schemas.microsoft.com/office/drawing/2014/main" id="{6482300F-1D5A-403B-AC17-6E208DE2C25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327" b="72857" l="20918" r="79184">
                        <a14:foregroundMark x1="24796" y1="64388" x2="30714" y2="70612"/>
                        <a14:foregroundMark x1="30714" y1="70612" x2="31224" y2="70510"/>
                        <a14:foregroundMark x1="23673" y1="64694" x2="25816" y2="73265"/>
                        <a14:foregroundMark x1="25816" y1="73265" x2="29592" y2="72755"/>
                        <a14:foregroundMark x1="21633" y1="67653" x2="21224" y2="66327"/>
                        <a14:foregroundMark x1="64796" y1="29592" x2="73878" y2="34184"/>
                        <a14:foregroundMark x1="73878" y1="34184" x2="76633" y2="41837"/>
                        <a14:foregroundMark x1="76327" y1="30714" x2="79184" y2="40000"/>
                        <a14:foregroundMark x1="79184" y1="40000" x2="77449" y2="42041"/>
                        <a14:foregroundMark x1="70408" y1="28776" x2="62449" y2="27653"/>
                        <a14:foregroundMark x1="62857" y1="26327" x2="68980" y2="26429"/>
                      </a14:backgroundRemoval>
                    </a14:imgEffect>
                  </a14:imgLayer>
                </a14:imgProps>
              </a:ext>
            </a:extLst>
          </a:blip>
          <a:srcRect l="18889" t="22802" r="18889" b="22705"/>
          <a:stretch/>
        </p:blipFill>
        <p:spPr>
          <a:xfrm>
            <a:off x="7421217" y="2171700"/>
            <a:ext cx="3551583" cy="3110393"/>
          </a:xfrm>
          <a:prstGeom prst="rect">
            <a:avLst/>
          </a:prstGeom>
        </p:spPr>
      </p:pic>
    </p:spTree>
    <p:extLst>
      <p:ext uri="{BB962C8B-B14F-4D97-AF65-F5344CB8AC3E}">
        <p14:creationId xmlns:p14="http://schemas.microsoft.com/office/powerpoint/2010/main" val="63800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4029740" y="2112433"/>
            <a:ext cx="7005162" cy="4466167"/>
          </a:xfrm>
        </p:spPr>
        <p:txBody>
          <a:bodyPr>
            <a:normAutofit/>
          </a:bodyPr>
          <a:lstStyle/>
          <a:p>
            <a:pPr algn="just"/>
            <a:r>
              <a:rPr lang="es-ES" b="1" dirty="0"/>
              <a:t>Características de las Métricas de Usabilidad-Diferencia con otros tipos de métricas: </a:t>
            </a:r>
            <a:r>
              <a:rPr lang="es-ES" dirty="0"/>
              <a:t>Revelan experiencia personal del usuario y su interacción con el sistema por medio de elementos medibles como: Eficacia, eficiencia y satisfacción.</a:t>
            </a:r>
          </a:p>
          <a:p>
            <a:pPr algn="just"/>
            <a:r>
              <a:rPr lang="es-ES" b="1" dirty="0"/>
              <a:t>Ejemplos de Métricas de Usabilidad:</a:t>
            </a:r>
          </a:p>
          <a:p>
            <a:pPr lvl="1" algn="just">
              <a:lnSpc>
                <a:spcPct val="120000"/>
              </a:lnSpc>
              <a:spcBef>
                <a:spcPts val="0"/>
              </a:spcBef>
              <a:spcAft>
                <a:spcPts val="0"/>
              </a:spcAft>
              <a:buFont typeface="Arial" panose="020B0604020202020204" pitchFamily="34" charset="0"/>
              <a:buChar char="•"/>
            </a:pPr>
            <a:r>
              <a:rPr lang="es-ES" i="0" dirty="0"/>
              <a:t>Tasa</a:t>
            </a:r>
            <a:r>
              <a:rPr lang="es-ES" b="1" i="0" dirty="0"/>
              <a:t> </a:t>
            </a:r>
            <a:r>
              <a:rPr lang="es-ES" i="0" dirty="0"/>
              <a:t>de éxito de ejecución de una tarea.</a:t>
            </a:r>
          </a:p>
          <a:p>
            <a:pPr lvl="1" algn="just">
              <a:lnSpc>
                <a:spcPct val="120000"/>
              </a:lnSpc>
              <a:spcBef>
                <a:spcPts val="0"/>
              </a:spcBef>
              <a:spcAft>
                <a:spcPts val="0"/>
              </a:spcAft>
              <a:buFont typeface="Arial" panose="020B0604020202020204" pitchFamily="34" charset="0"/>
              <a:buChar char="•"/>
            </a:pPr>
            <a:r>
              <a:rPr lang="es-ES" i="0" dirty="0"/>
              <a:t>Tiempo de realización de una tarea.</a:t>
            </a:r>
          </a:p>
          <a:p>
            <a:pPr lvl="1" algn="just">
              <a:lnSpc>
                <a:spcPct val="120000"/>
              </a:lnSpc>
              <a:spcBef>
                <a:spcPts val="0"/>
              </a:spcBef>
              <a:spcAft>
                <a:spcPts val="0"/>
              </a:spcAft>
              <a:buFont typeface="Arial" panose="020B0604020202020204" pitchFamily="34" charset="0"/>
              <a:buChar char="•"/>
            </a:pPr>
            <a:r>
              <a:rPr lang="es-ES" i="0" dirty="0"/>
              <a:t>Número de clics, </a:t>
            </a:r>
            <a:r>
              <a:rPr lang="es-ES" i="0" dirty="0" err="1"/>
              <a:t>teclazos</a:t>
            </a:r>
            <a:r>
              <a:rPr lang="es-ES" i="0" dirty="0"/>
              <a:t> o </a:t>
            </a:r>
            <a:r>
              <a:rPr lang="es-ES" i="0" dirty="0" err="1"/>
              <a:t>tabs</a:t>
            </a:r>
            <a:r>
              <a:rPr lang="es-ES" i="0" dirty="0"/>
              <a:t> durante una tarea.</a:t>
            </a:r>
          </a:p>
          <a:p>
            <a:pPr lvl="1" algn="just">
              <a:lnSpc>
                <a:spcPct val="120000"/>
              </a:lnSpc>
              <a:spcBef>
                <a:spcPts val="0"/>
              </a:spcBef>
              <a:spcAft>
                <a:spcPts val="0"/>
              </a:spcAft>
              <a:buFont typeface="Arial" panose="020B0604020202020204" pitchFamily="34" charset="0"/>
              <a:buChar char="•"/>
            </a:pPr>
            <a:r>
              <a:rPr lang="es-ES" i="0" dirty="0"/>
              <a:t>Calificaciones de satisfacción o frustración.</a:t>
            </a:r>
          </a:p>
          <a:p>
            <a:pPr lvl="1" algn="just">
              <a:lnSpc>
                <a:spcPct val="120000"/>
              </a:lnSpc>
              <a:spcBef>
                <a:spcPts val="0"/>
              </a:spcBef>
              <a:spcAft>
                <a:spcPts val="0"/>
              </a:spcAft>
              <a:buFont typeface="Arial" panose="020B0604020202020204" pitchFamily="34" charset="0"/>
              <a:buChar char="•"/>
            </a:pPr>
            <a:r>
              <a:rPr lang="es-ES" i="0" dirty="0"/>
              <a:t>Sentimiento de comentarios de usuarios.</a:t>
            </a:r>
          </a:p>
          <a:p>
            <a:pPr lvl="1" algn="just">
              <a:lnSpc>
                <a:spcPct val="120000"/>
              </a:lnSpc>
              <a:spcBef>
                <a:spcPts val="0"/>
              </a:spcBef>
              <a:spcAft>
                <a:spcPts val="0"/>
              </a:spcAft>
              <a:buFont typeface="Arial" panose="020B0604020202020204" pitchFamily="34" charset="0"/>
              <a:buChar char="•"/>
            </a:pPr>
            <a:r>
              <a:rPr lang="es-ES" i="0" dirty="0"/>
              <a:t>Número de veces que un hipervínculo es observado.</a:t>
            </a:r>
            <a:endParaRPr lang="es-MX" i="0" dirty="0"/>
          </a:p>
        </p:txBody>
      </p:sp>
      <p:pic>
        <p:nvPicPr>
          <p:cNvPr id="10" name="Imagen 9">
            <a:extLst>
              <a:ext uri="{FF2B5EF4-FFF2-40B4-BE49-F238E27FC236}">
                <a16:creationId xmlns:a16="http://schemas.microsoft.com/office/drawing/2014/main" id="{39B6105C-B6FB-5633-515E-C0A4B80FD5C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34121" y1="88356" x2="34328" y2="89068"/>
                        <a14:backgroundMark x1="33449" y1="86036" x2="33548" y2="86379"/>
                        <a14:backgroundMark x1="29848" y1="84887" x2="27985" y2="84887"/>
                        <a14:backgroundMark x1="67164" y1="86817" x2="27239" y2="85209"/>
                        <a14:backgroundMark x1="27239" y1="85209" x2="39552" y2="84887"/>
                        <a14:backgroundMark x1="67164" y1="85531" x2="58582" y2="83280"/>
                        <a14:backgroundMark x1="69776" y1="83923" x2="43657" y2="87138"/>
                        <a14:backgroundMark x1="61567" y1="83601" x2="74627" y2="90997"/>
                        <a14:backgroundMark x1="40299" y1="35048" x2="40299" y2="35048"/>
                        <a14:backgroundMark x1="41791" y1="34084" x2="44030" y2="34084"/>
                        <a14:backgroundMark x1="40672" y1="33441" x2="44403" y2="36013"/>
                        <a14:backgroundMark x1="41791" y1="32154" x2="38433" y2="36656"/>
                        <a14:backgroundMark x1="43657" y1="33119" x2="39925" y2="35691"/>
                        <a14:backgroundMark x1="43284" y1="32154" x2="47388" y2="33762"/>
                        <a14:backgroundMark x1="47015" y1="31833" x2="47761" y2="40836"/>
                      </a14:backgroundRemoval>
                    </a14:imgEffect>
                  </a14:imgLayer>
                </a14:imgProps>
              </a:ext>
            </a:extLst>
          </a:blip>
          <a:stretch>
            <a:fillRect/>
          </a:stretch>
        </p:blipFill>
        <p:spPr>
          <a:xfrm>
            <a:off x="1171743" y="1654428"/>
            <a:ext cx="2501875" cy="2495868"/>
          </a:xfrm>
          <a:prstGeom prst="rect">
            <a:avLst/>
          </a:prstGeom>
        </p:spPr>
      </p:pic>
      <p:sp>
        <p:nvSpPr>
          <p:cNvPr id="11" name="CuadroTexto 10">
            <a:extLst>
              <a:ext uri="{FF2B5EF4-FFF2-40B4-BE49-F238E27FC236}">
                <a16:creationId xmlns:a16="http://schemas.microsoft.com/office/drawing/2014/main" id="{58182688-9327-739E-EA30-141863E86C24}"/>
              </a:ext>
            </a:extLst>
          </p:cNvPr>
          <p:cNvSpPr txBox="1"/>
          <p:nvPr/>
        </p:nvSpPr>
        <p:spPr>
          <a:xfrm>
            <a:off x="1301298" y="2955662"/>
            <a:ext cx="945836" cy="369332"/>
          </a:xfrm>
          <a:prstGeom prst="rect">
            <a:avLst/>
          </a:prstGeom>
          <a:noFill/>
        </p:spPr>
        <p:txBody>
          <a:bodyPr wrap="none" rtlCol="0">
            <a:spAutoFit/>
          </a:bodyPr>
          <a:lstStyle/>
          <a:p>
            <a:r>
              <a:rPr lang="es-ES" dirty="0"/>
              <a:t>Eficacia</a:t>
            </a:r>
            <a:endParaRPr lang="es-CO" dirty="0"/>
          </a:p>
        </p:txBody>
      </p:sp>
      <p:pic>
        <p:nvPicPr>
          <p:cNvPr id="13" name="Imagen 12">
            <a:extLst>
              <a:ext uri="{FF2B5EF4-FFF2-40B4-BE49-F238E27FC236}">
                <a16:creationId xmlns:a16="http://schemas.microsoft.com/office/drawing/2014/main" id="{563AFE6E-B3A8-04C4-B895-DFB96425B14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2835" b="85827" l="22074" r="69900">
                        <a14:foregroundMark x1="45819" y1="26772" x2="45485" y2="24803"/>
                        <a14:foregroundMark x1="43144" y1="23622" x2="48495" y2="24409"/>
                        <a14:foregroundMark x1="45819" y1="24803" x2="46154" y2="28346"/>
                        <a14:foregroundMark x1="45819" y1="27165" x2="45819" y2="29134"/>
                        <a14:foregroundMark x1="28094" y1="33465" x2="23746" y2="37402"/>
                        <a14:foregroundMark x1="23077" y1="36220" x2="22742" y2="37402"/>
                        <a14:foregroundMark x1="22074" y1="61417" x2="22074" y2="55906"/>
                        <a14:foregroundMark x1="42475" y1="85827" x2="50836" y2="85827"/>
                        <a14:foregroundMark x1="69565" y1="55118" x2="69565" y2="58661"/>
                        <a14:foregroundMark x1="26756" y1="54724" x2="26756" y2="54724"/>
                        <a14:foregroundMark x1="26477" y1="55512" x2="26087" y2="58268"/>
                        <a14:foregroundMark x1="26589" y1="54724" x2="26477" y2="55512"/>
                        <a14:foregroundMark x1="26700" y1="53937" x2="26589" y2="54724"/>
                        <a14:foregroundMark x1="26756" y1="53543" x2="26700" y2="53937"/>
                        <a14:foregroundMark x1="26421" y1="53543" x2="26421" y2="55118"/>
                        <a14:backgroundMark x1="36789" y1="48031" x2="36455" y2="52362"/>
                        <a14:backgroundMark x1="36789" y1="48425" x2="40468" y2="62598"/>
                        <a14:backgroundMark x1="35452" y1="69291" x2="36789" y2="49606"/>
                        <a14:backgroundMark x1="27425" y1="55512" x2="27425" y2="55512"/>
                      </a14:backgroundRemoval>
                    </a14:imgEffect>
                  </a14:imgLayer>
                </a14:imgProps>
              </a:ext>
            </a:extLst>
          </a:blip>
          <a:srcRect l="17456" t="18596" r="23822" b="7400"/>
          <a:stretch/>
        </p:blipFill>
        <p:spPr>
          <a:xfrm>
            <a:off x="1545257" y="3575593"/>
            <a:ext cx="1435836" cy="1321492"/>
          </a:xfrm>
          <a:prstGeom prst="rect">
            <a:avLst/>
          </a:prstGeom>
        </p:spPr>
      </p:pic>
      <p:sp>
        <p:nvSpPr>
          <p:cNvPr id="14" name="CuadroTexto 13">
            <a:extLst>
              <a:ext uri="{FF2B5EF4-FFF2-40B4-BE49-F238E27FC236}">
                <a16:creationId xmlns:a16="http://schemas.microsoft.com/office/drawing/2014/main" id="{41B8E63B-CEA1-B68C-0C31-0050B69B3D17}"/>
              </a:ext>
            </a:extLst>
          </p:cNvPr>
          <p:cNvSpPr txBox="1"/>
          <p:nvPr/>
        </p:nvSpPr>
        <p:spPr>
          <a:xfrm>
            <a:off x="1273659" y="4712419"/>
            <a:ext cx="1122167" cy="369332"/>
          </a:xfrm>
          <a:prstGeom prst="rect">
            <a:avLst/>
          </a:prstGeom>
          <a:noFill/>
        </p:spPr>
        <p:txBody>
          <a:bodyPr wrap="none" rtlCol="0">
            <a:spAutoFit/>
          </a:bodyPr>
          <a:lstStyle/>
          <a:p>
            <a:r>
              <a:rPr lang="es-ES" dirty="0"/>
              <a:t>Eficiencia</a:t>
            </a:r>
            <a:endParaRPr lang="es-CO" dirty="0"/>
          </a:p>
        </p:txBody>
      </p:sp>
      <p:pic>
        <p:nvPicPr>
          <p:cNvPr id="16" name="Imagen 15">
            <a:extLst>
              <a:ext uri="{FF2B5EF4-FFF2-40B4-BE49-F238E27FC236}">
                <a16:creationId xmlns:a16="http://schemas.microsoft.com/office/drawing/2014/main" id="{70FA4965-7C43-668C-B1C8-DD6C89E26D3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692" b="89904" l="8612" r="89474">
                        <a14:foregroundMark x1="70335" y1="8173" x2="70335" y2="8173"/>
                        <a14:foregroundMark x1="89474" y1="23077" x2="89474" y2="23077"/>
                        <a14:foregroundMark x1="8612" y1="72115" x2="8612" y2="72115"/>
                      </a14:backgroundRemoval>
                    </a14:imgEffect>
                  </a14:imgLayer>
                </a14:imgProps>
              </a:ext>
            </a:extLst>
          </a:blip>
          <a:stretch>
            <a:fillRect/>
          </a:stretch>
        </p:blipFill>
        <p:spPr>
          <a:xfrm>
            <a:off x="1449733" y="4897085"/>
            <a:ext cx="1790392" cy="1531777"/>
          </a:xfrm>
          <a:prstGeom prst="rect">
            <a:avLst/>
          </a:prstGeom>
        </p:spPr>
      </p:pic>
      <p:sp>
        <p:nvSpPr>
          <p:cNvPr id="17" name="CuadroTexto 16">
            <a:extLst>
              <a:ext uri="{FF2B5EF4-FFF2-40B4-BE49-F238E27FC236}">
                <a16:creationId xmlns:a16="http://schemas.microsoft.com/office/drawing/2014/main" id="{F661E8E7-5102-09AF-E563-536A8E085D7B}"/>
              </a:ext>
            </a:extLst>
          </p:cNvPr>
          <p:cNvSpPr txBox="1"/>
          <p:nvPr/>
        </p:nvSpPr>
        <p:spPr>
          <a:xfrm>
            <a:off x="1273467" y="6209268"/>
            <a:ext cx="1370440" cy="369332"/>
          </a:xfrm>
          <a:prstGeom prst="rect">
            <a:avLst/>
          </a:prstGeom>
          <a:noFill/>
        </p:spPr>
        <p:txBody>
          <a:bodyPr wrap="none" rtlCol="0">
            <a:spAutoFit/>
          </a:bodyPr>
          <a:lstStyle/>
          <a:p>
            <a:r>
              <a:rPr lang="es-ES" dirty="0"/>
              <a:t>Satisfacción</a:t>
            </a:r>
            <a:endParaRPr lang="es-CO" dirty="0"/>
          </a:p>
        </p:txBody>
      </p:sp>
    </p:spTree>
    <p:extLst>
      <p:ext uri="{BB962C8B-B14F-4D97-AF65-F5344CB8AC3E}">
        <p14:creationId xmlns:p14="http://schemas.microsoft.com/office/powerpoint/2010/main" val="787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6340692" y="2392327"/>
            <a:ext cx="5103540" cy="3934046"/>
          </a:xfrm>
        </p:spPr>
        <p:txBody>
          <a:bodyPr>
            <a:normAutofit/>
          </a:bodyPr>
          <a:lstStyle/>
          <a:p>
            <a:pPr algn="just"/>
            <a:r>
              <a:rPr lang="es-ES" b="1" i="0" dirty="0"/>
              <a:t>Consideraciones y Limitaciones-Métricas de usabilidad vs. otras métricas: </a:t>
            </a:r>
            <a:r>
              <a:rPr lang="es-ES" i="0" dirty="0"/>
              <a:t>Enfoque en interacción usuario-sistema, ¿Qué no son métricas de usabilidad?: Preferencias no relacionadas con la experiencia de uso.</a:t>
            </a:r>
          </a:p>
          <a:p>
            <a:pPr algn="just"/>
            <a:r>
              <a:rPr lang="es-ES" b="1" i="0" dirty="0"/>
              <a:t>Importancia de las Métricas de Usabilidad-Resolución de preguntas importantes: </a:t>
            </a:r>
            <a:r>
              <a:rPr lang="es-ES" i="0" dirty="0"/>
              <a:t>Preferencia por una versión del producto, eficiencia comparativa con la competencia.</a:t>
            </a:r>
            <a:endParaRPr lang="es-MX" i="0" dirty="0"/>
          </a:p>
        </p:txBody>
      </p:sp>
      <p:pic>
        <p:nvPicPr>
          <p:cNvPr id="6" name="Imagen 5">
            <a:extLst>
              <a:ext uri="{FF2B5EF4-FFF2-40B4-BE49-F238E27FC236}">
                <a16:creationId xmlns:a16="http://schemas.microsoft.com/office/drawing/2014/main" id="{F461B6A0-CF6B-EDB3-6E98-849700DD6582}"/>
              </a:ext>
            </a:extLst>
          </p:cNvPr>
          <p:cNvPicPr>
            <a:picLocks noChangeAspect="1"/>
          </p:cNvPicPr>
          <p:nvPr/>
        </p:nvPicPr>
        <p:blipFill>
          <a:blip r:embed="rId2"/>
          <a:stretch>
            <a:fillRect/>
          </a:stretch>
        </p:blipFill>
        <p:spPr>
          <a:xfrm>
            <a:off x="917888" y="2518790"/>
            <a:ext cx="5103540" cy="3183467"/>
          </a:xfrm>
          <a:prstGeom prst="rect">
            <a:avLst/>
          </a:prstGeom>
        </p:spPr>
      </p:pic>
    </p:spTree>
    <p:extLst>
      <p:ext uri="{BB962C8B-B14F-4D97-AF65-F5344CB8AC3E}">
        <p14:creationId xmlns:p14="http://schemas.microsoft.com/office/powerpoint/2010/main" val="395897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AC6B5-66AC-43C1-804B-6EF309751805}"/>
              </a:ext>
            </a:extLst>
          </p:cNvPr>
          <p:cNvSpPr>
            <a:spLocks noGrp="1"/>
          </p:cNvSpPr>
          <p:nvPr>
            <p:ph type="title"/>
          </p:nvPr>
        </p:nvSpPr>
        <p:spPr/>
        <p:txBody>
          <a:bodyPr/>
          <a:lstStyle/>
          <a:p>
            <a:r>
              <a:rPr lang="es-MX" b="1" dirty="0"/>
              <a:t>Referencias bibliográficas:</a:t>
            </a:r>
            <a:endParaRPr lang="es-CO" b="1" dirty="0"/>
          </a:p>
        </p:txBody>
      </p:sp>
      <p:sp>
        <p:nvSpPr>
          <p:cNvPr id="3" name="Marcador de contenido 2">
            <a:extLst>
              <a:ext uri="{FF2B5EF4-FFF2-40B4-BE49-F238E27FC236}">
                <a16:creationId xmlns:a16="http://schemas.microsoft.com/office/drawing/2014/main" id="{8026E745-A714-4C12-B0D3-245E63195AD5}"/>
              </a:ext>
            </a:extLst>
          </p:cNvPr>
          <p:cNvSpPr>
            <a:spLocks noGrp="1"/>
          </p:cNvSpPr>
          <p:nvPr>
            <p:ph idx="1"/>
          </p:nvPr>
        </p:nvSpPr>
        <p:spPr/>
        <p:txBody>
          <a:bodyPr/>
          <a:lstStyle/>
          <a:p>
            <a:r>
              <a:rPr lang="es-CO" dirty="0">
                <a:hlinkClick r:id="rId2"/>
              </a:rPr>
              <a:t>https://www.gluo.mx/blog/las-10-heuristicas-de-usabilidad-en-diseno-de-interfaz</a:t>
            </a:r>
            <a:endParaRPr lang="es-CO" dirty="0"/>
          </a:p>
          <a:p>
            <a:r>
              <a:rPr lang="es-CO" dirty="0">
                <a:hlinkClick r:id="rId3"/>
              </a:rPr>
              <a:t>https://es.semrush.com/blog/usabilidad-web-principios-jakob-nielsen/</a:t>
            </a:r>
            <a:endParaRPr lang="es-CO" dirty="0"/>
          </a:p>
          <a:p>
            <a:r>
              <a:rPr lang="es-CO" dirty="0">
                <a:hlinkClick r:id="rId4"/>
              </a:rPr>
              <a:t>https://www.tesseractspace.com/blog/sobre-metricas-de-usabilidad/</a:t>
            </a:r>
            <a:endParaRPr lang="es-CO" dirty="0"/>
          </a:p>
          <a:p>
            <a:r>
              <a:rPr lang="es-CO" dirty="0">
                <a:hlinkClick r:id="rId5"/>
              </a:rPr>
              <a:t>https://es.slideshare.net/visualwebsiteoptimizer/mtricas-de-usabilidad-entiende-la-experiencia-de-usuario-en-tu-sitio-web-y-mejora-las-tasas-de-conversin</a:t>
            </a:r>
            <a:endParaRPr lang="es-CO" dirty="0"/>
          </a:p>
        </p:txBody>
      </p:sp>
    </p:spTree>
    <p:extLst>
      <p:ext uri="{BB962C8B-B14F-4D97-AF65-F5344CB8AC3E}">
        <p14:creationId xmlns:p14="http://schemas.microsoft.com/office/powerpoint/2010/main" val="2945901321"/>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TM10001105[[fn=Recorte]]</Template>
  <TotalTime>196</TotalTime>
  <Words>738</Words>
  <Application>Microsoft Office PowerPoint</Application>
  <PresentationFormat>Panorámica</PresentationFormat>
  <Paragraphs>44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Franklin Gothic Book</vt:lpstr>
      <vt:lpstr>Recorte</vt:lpstr>
      <vt:lpstr>Consistencia y estándares</vt:lpstr>
      <vt:lpstr>¿Qué son las Heurísticas de Nielsen?</vt:lpstr>
      <vt:lpstr>Consistencia y estándares</vt:lpstr>
      <vt:lpstr>Uso de la heurística en paginas web</vt:lpstr>
      <vt:lpstr>Uso de la heurística en otros productos</vt:lpstr>
      <vt:lpstr>¿Cómo se mide la heurística de consistencia y estándares  </vt:lpstr>
      <vt:lpstr>¿Cómo se mide la heurística de consistencia y estándares  </vt:lpstr>
      <vt:lpstr>¿Cómo se mide la heurística de consistencia y estándares  </vt:lpstr>
      <vt:lpstr>Referencias bibliográficas: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Heurísticas de Nielsen</dc:title>
  <dc:creator>pc</dc:creator>
  <cp:lastModifiedBy>juan pablo alba martinez</cp:lastModifiedBy>
  <cp:revision>12</cp:revision>
  <dcterms:created xsi:type="dcterms:W3CDTF">2024-05-08T02:05:58Z</dcterms:created>
  <dcterms:modified xsi:type="dcterms:W3CDTF">2024-05-08T15:13:46Z</dcterms:modified>
</cp:coreProperties>
</file>