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0" r:id="rId4"/>
    <p:sldId id="259" r:id="rId5"/>
    <p:sldId id="261" r:id="rId6"/>
    <p:sldId id="262" r:id="rId7"/>
    <p:sldId id="263" r:id="rId8"/>
    <p:sldId id="264" r:id="rId9"/>
    <p:sldId id="25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alba martinez" userId="b51a4a58fd935419" providerId="LiveId" clId="{5D97E5F6-3A9D-4BC7-81A1-FA927D288E1C}"/>
    <pc:docChg chg="undo custSel addSld modSld sldOrd">
      <pc:chgData name="juan pablo alba martinez" userId="b51a4a58fd935419" providerId="LiveId" clId="{5D97E5F6-3A9D-4BC7-81A1-FA927D288E1C}" dt="2024-05-08T15:13:36.250" v="488" actId="27636"/>
      <pc:docMkLst>
        <pc:docMk/>
      </pc:docMkLst>
      <pc:sldChg chg="modSp mod">
        <pc:chgData name="juan pablo alba martinez" userId="b51a4a58fd935419" providerId="LiveId" clId="{5D97E5F6-3A9D-4BC7-81A1-FA927D288E1C}" dt="2024-05-08T15:13:36.250" v="488" actId="27636"/>
        <pc:sldMkLst>
          <pc:docMk/>
          <pc:sldMk cId="2881248135" sldId="256"/>
        </pc:sldMkLst>
        <pc:spChg chg="mod">
          <ac:chgData name="juan pablo alba martinez" userId="b51a4a58fd935419" providerId="LiveId" clId="{5D97E5F6-3A9D-4BC7-81A1-FA927D288E1C}" dt="2024-05-08T15:11:03.680" v="445"/>
          <ac:spMkLst>
            <pc:docMk/>
            <pc:sldMk cId="2881248135" sldId="256"/>
            <ac:spMk id="2" creationId="{ACBE4379-2A37-42DB-85BA-ED983CD74E90}"/>
          </ac:spMkLst>
        </pc:spChg>
        <pc:spChg chg="mod">
          <ac:chgData name="juan pablo alba martinez" userId="b51a4a58fd935419" providerId="LiveId" clId="{5D97E5F6-3A9D-4BC7-81A1-FA927D288E1C}" dt="2024-05-08T15:13:36.250" v="488" actId="27636"/>
          <ac:spMkLst>
            <pc:docMk/>
            <pc:sldMk cId="2881248135" sldId="256"/>
            <ac:spMk id="3" creationId="{62125F69-77A0-4A10-888E-3422DB6C962D}"/>
          </ac:spMkLst>
        </pc:spChg>
      </pc:sldChg>
      <pc:sldChg chg="modSp mod">
        <pc:chgData name="juan pablo alba martinez" userId="b51a4a58fd935419" providerId="LiveId" clId="{5D97E5F6-3A9D-4BC7-81A1-FA927D288E1C}" dt="2024-05-08T15:11:03.680" v="445"/>
        <pc:sldMkLst>
          <pc:docMk/>
          <pc:sldMk cId="950102540" sldId="257"/>
        </pc:sldMkLst>
        <pc:spChg chg="mod">
          <ac:chgData name="juan pablo alba martinez" userId="b51a4a58fd935419" providerId="LiveId" clId="{5D97E5F6-3A9D-4BC7-81A1-FA927D288E1C}" dt="2024-05-08T15:11:03.680" v="445"/>
          <ac:spMkLst>
            <pc:docMk/>
            <pc:sldMk cId="950102540" sldId="257"/>
            <ac:spMk id="2" creationId="{B2A347E9-EF73-4233-8AD9-ACE47C5AD4CB}"/>
          </ac:spMkLst>
        </pc:spChg>
        <pc:spChg chg="mod">
          <ac:chgData name="juan pablo alba martinez" userId="b51a4a58fd935419" providerId="LiveId" clId="{5D97E5F6-3A9D-4BC7-81A1-FA927D288E1C}" dt="2024-05-08T14:38:03.712" v="110" actId="123"/>
          <ac:spMkLst>
            <pc:docMk/>
            <pc:sldMk cId="950102540" sldId="257"/>
            <ac:spMk id="3" creationId="{C1A2E9E7-A907-4E8C-BB3F-5AE4223B80EC}"/>
          </ac:spMkLst>
        </pc:spChg>
      </pc:sldChg>
      <pc:sldChg chg="modSp mod">
        <pc:chgData name="juan pablo alba martinez" userId="b51a4a58fd935419" providerId="LiveId" clId="{5D97E5F6-3A9D-4BC7-81A1-FA927D288E1C}" dt="2024-05-08T15:11:03.680" v="445"/>
        <pc:sldMkLst>
          <pc:docMk/>
          <pc:sldMk cId="2945901321" sldId="258"/>
        </pc:sldMkLst>
        <pc:spChg chg="mod">
          <ac:chgData name="juan pablo alba martinez" userId="b51a4a58fd935419" providerId="LiveId" clId="{5D97E5F6-3A9D-4BC7-81A1-FA927D288E1C}" dt="2024-05-08T15:11:03.680" v="445"/>
          <ac:spMkLst>
            <pc:docMk/>
            <pc:sldMk cId="2945901321" sldId="258"/>
            <ac:spMk id="2" creationId="{F77AC6B5-66AC-43C1-804B-6EF309751805}"/>
          </ac:spMkLst>
        </pc:spChg>
        <pc:spChg chg="mod">
          <ac:chgData name="juan pablo alba martinez" userId="b51a4a58fd935419" providerId="LiveId" clId="{5D97E5F6-3A9D-4BC7-81A1-FA927D288E1C}" dt="2024-05-08T15:11:03.680" v="445"/>
          <ac:spMkLst>
            <pc:docMk/>
            <pc:sldMk cId="2945901321" sldId="258"/>
            <ac:spMk id="3" creationId="{8026E745-A714-4C12-B0D3-245E63195AD5}"/>
          </ac:spMkLst>
        </pc:spChg>
      </pc:sldChg>
      <pc:sldChg chg="modSp mod">
        <pc:chgData name="juan pablo alba martinez" userId="b51a4a58fd935419" providerId="LiveId" clId="{5D97E5F6-3A9D-4BC7-81A1-FA927D288E1C}" dt="2024-05-08T15:11:03.680" v="445"/>
        <pc:sldMkLst>
          <pc:docMk/>
          <pc:sldMk cId="667794621" sldId="259"/>
        </pc:sldMkLst>
        <pc:spChg chg="mod">
          <ac:chgData name="juan pablo alba martinez" userId="b51a4a58fd935419" providerId="LiveId" clId="{5D97E5F6-3A9D-4BC7-81A1-FA927D288E1C}" dt="2024-05-08T15:11:03.680" v="445"/>
          <ac:spMkLst>
            <pc:docMk/>
            <pc:sldMk cId="667794621" sldId="259"/>
            <ac:spMk id="2" creationId="{B2A347E9-EF73-4233-8AD9-ACE47C5AD4CB}"/>
          </ac:spMkLst>
        </pc:spChg>
        <pc:spChg chg="mod">
          <ac:chgData name="juan pablo alba martinez" userId="b51a4a58fd935419" providerId="LiveId" clId="{5D97E5F6-3A9D-4BC7-81A1-FA927D288E1C}" dt="2024-05-08T15:10:30.676" v="438"/>
          <ac:spMkLst>
            <pc:docMk/>
            <pc:sldMk cId="667794621" sldId="259"/>
            <ac:spMk id="3" creationId="{C1A2E9E7-A907-4E8C-BB3F-5AE4223B80EC}"/>
          </ac:spMkLst>
        </pc:spChg>
      </pc:sldChg>
      <pc:sldChg chg="modSp mod">
        <pc:chgData name="juan pablo alba martinez" userId="b51a4a58fd935419" providerId="LiveId" clId="{5D97E5F6-3A9D-4BC7-81A1-FA927D288E1C}" dt="2024-05-08T15:11:03.680" v="445"/>
        <pc:sldMkLst>
          <pc:docMk/>
          <pc:sldMk cId="262408561" sldId="260"/>
        </pc:sldMkLst>
        <pc:spChg chg="mod">
          <ac:chgData name="juan pablo alba martinez" userId="b51a4a58fd935419" providerId="LiveId" clId="{5D97E5F6-3A9D-4BC7-81A1-FA927D288E1C}" dt="2024-05-08T15:11:03.680" v="445"/>
          <ac:spMkLst>
            <pc:docMk/>
            <pc:sldMk cId="262408561" sldId="260"/>
            <ac:spMk id="2" creationId="{B2A347E9-EF73-4233-8AD9-ACE47C5AD4CB}"/>
          </ac:spMkLst>
        </pc:spChg>
        <pc:spChg chg="mod">
          <ac:chgData name="juan pablo alba martinez" userId="b51a4a58fd935419" providerId="LiveId" clId="{5D97E5F6-3A9D-4BC7-81A1-FA927D288E1C}" dt="2024-05-08T15:10:30.676" v="438"/>
          <ac:spMkLst>
            <pc:docMk/>
            <pc:sldMk cId="262408561" sldId="260"/>
            <ac:spMk id="3" creationId="{C1A2E9E7-A907-4E8C-BB3F-5AE4223B80EC}"/>
          </ac:spMkLst>
        </pc:spChg>
      </pc:sldChg>
      <pc:sldChg chg="modSp mod">
        <pc:chgData name="juan pablo alba martinez" userId="b51a4a58fd935419" providerId="LiveId" clId="{5D97E5F6-3A9D-4BC7-81A1-FA927D288E1C}" dt="2024-05-08T15:11:03.680" v="445"/>
        <pc:sldMkLst>
          <pc:docMk/>
          <pc:sldMk cId="530545498" sldId="261"/>
        </pc:sldMkLst>
        <pc:spChg chg="mod">
          <ac:chgData name="juan pablo alba martinez" userId="b51a4a58fd935419" providerId="LiveId" clId="{5D97E5F6-3A9D-4BC7-81A1-FA927D288E1C}" dt="2024-05-08T15:11:03.680" v="445"/>
          <ac:spMkLst>
            <pc:docMk/>
            <pc:sldMk cId="530545498" sldId="261"/>
            <ac:spMk id="2" creationId="{B2A347E9-EF73-4233-8AD9-ACE47C5AD4CB}"/>
          </ac:spMkLst>
        </pc:spChg>
        <pc:spChg chg="mod">
          <ac:chgData name="juan pablo alba martinez" userId="b51a4a58fd935419" providerId="LiveId" clId="{5D97E5F6-3A9D-4BC7-81A1-FA927D288E1C}" dt="2024-05-08T15:10:30.676" v="438"/>
          <ac:spMkLst>
            <pc:docMk/>
            <pc:sldMk cId="530545498" sldId="261"/>
            <ac:spMk id="3" creationId="{C1A2E9E7-A907-4E8C-BB3F-5AE4223B80EC}"/>
          </ac:spMkLst>
        </pc:spChg>
      </pc:sldChg>
      <pc:sldChg chg="modSp mod">
        <pc:chgData name="juan pablo alba martinez" userId="b51a4a58fd935419" providerId="LiveId" clId="{5D97E5F6-3A9D-4BC7-81A1-FA927D288E1C}" dt="2024-05-08T15:11:03.680" v="445"/>
        <pc:sldMkLst>
          <pc:docMk/>
          <pc:sldMk cId="638007736" sldId="262"/>
        </pc:sldMkLst>
        <pc:spChg chg="mod">
          <ac:chgData name="juan pablo alba martinez" userId="b51a4a58fd935419" providerId="LiveId" clId="{5D97E5F6-3A9D-4BC7-81A1-FA927D288E1C}" dt="2024-05-08T15:11:03.680" v="445"/>
          <ac:spMkLst>
            <pc:docMk/>
            <pc:sldMk cId="638007736" sldId="262"/>
            <ac:spMk id="2" creationId="{B2A347E9-EF73-4233-8AD9-ACE47C5AD4CB}"/>
          </ac:spMkLst>
        </pc:spChg>
        <pc:spChg chg="mod">
          <ac:chgData name="juan pablo alba martinez" userId="b51a4a58fd935419" providerId="LiveId" clId="{5D97E5F6-3A9D-4BC7-81A1-FA927D288E1C}" dt="2024-05-08T15:10:30.676" v="438"/>
          <ac:spMkLst>
            <pc:docMk/>
            <pc:sldMk cId="638007736" sldId="262"/>
            <ac:spMk id="3" creationId="{C1A2E9E7-A907-4E8C-BB3F-5AE4223B80EC}"/>
          </ac:spMkLst>
        </pc:spChg>
      </pc:sldChg>
      <pc:sldChg chg="addSp delSp modSp mod">
        <pc:chgData name="juan pablo alba martinez" userId="b51a4a58fd935419" providerId="LiveId" clId="{5D97E5F6-3A9D-4BC7-81A1-FA927D288E1C}" dt="2024-05-08T15:11:03.680" v="445"/>
        <pc:sldMkLst>
          <pc:docMk/>
          <pc:sldMk cId="78777832" sldId="263"/>
        </pc:sldMkLst>
        <pc:spChg chg="mod">
          <ac:chgData name="juan pablo alba martinez" userId="b51a4a58fd935419" providerId="LiveId" clId="{5D97E5F6-3A9D-4BC7-81A1-FA927D288E1C}" dt="2024-05-08T15:11:03.680" v="445"/>
          <ac:spMkLst>
            <pc:docMk/>
            <pc:sldMk cId="78777832" sldId="263"/>
            <ac:spMk id="2" creationId="{B2A347E9-EF73-4233-8AD9-ACE47C5AD4CB}"/>
          </ac:spMkLst>
        </pc:spChg>
        <pc:spChg chg="mod">
          <ac:chgData name="juan pablo alba martinez" userId="b51a4a58fd935419" providerId="LiveId" clId="{5D97E5F6-3A9D-4BC7-81A1-FA927D288E1C}" dt="2024-05-08T15:10:30.676" v="438"/>
          <ac:spMkLst>
            <pc:docMk/>
            <pc:sldMk cId="78777832" sldId="263"/>
            <ac:spMk id="3" creationId="{C1A2E9E7-A907-4E8C-BB3F-5AE4223B80EC}"/>
          </ac:spMkLst>
        </pc:spChg>
        <pc:spChg chg="add mod">
          <ac:chgData name="juan pablo alba martinez" userId="b51a4a58fd935419" providerId="LiveId" clId="{5D97E5F6-3A9D-4BC7-81A1-FA927D288E1C}" dt="2024-05-08T15:06:01.577" v="415" actId="1076"/>
          <ac:spMkLst>
            <pc:docMk/>
            <pc:sldMk cId="78777832" sldId="263"/>
            <ac:spMk id="11" creationId="{58182688-9327-739E-EA30-141863E86C24}"/>
          </ac:spMkLst>
        </pc:spChg>
        <pc:spChg chg="add mod">
          <ac:chgData name="juan pablo alba martinez" userId="b51a4a58fd935419" providerId="LiveId" clId="{5D97E5F6-3A9D-4BC7-81A1-FA927D288E1C}" dt="2024-05-08T15:06:01.577" v="415" actId="1076"/>
          <ac:spMkLst>
            <pc:docMk/>
            <pc:sldMk cId="78777832" sldId="263"/>
            <ac:spMk id="14" creationId="{41B8E63B-CEA1-B68C-0C31-0050B69B3D17}"/>
          </ac:spMkLst>
        </pc:spChg>
        <pc:spChg chg="add mod">
          <ac:chgData name="juan pablo alba martinez" userId="b51a4a58fd935419" providerId="LiveId" clId="{5D97E5F6-3A9D-4BC7-81A1-FA927D288E1C}" dt="2024-05-08T15:06:01.577" v="415" actId="1076"/>
          <ac:spMkLst>
            <pc:docMk/>
            <pc:sldMk cId="78777832" sldId="263"/>
            <ac:spMk id="17" creationId="{F661E8E7-5102-09AF-E563-536A8E085D7B}"/>
          </ac:spMkLst>
        </pc:spChg>
        <pc:picChg chg="del mod">
          <ac:chgData name="juan pablo alba martinez" userId="b51a4a58fd935419" providerId="LiveId" clId="{5D97E5F6-3A9D-4BC7-81A1-FA927D288E1C}" dt="2024-05-08T14:49:58.431" v="213" actId="478"/>
          <ac:picMkLst>
            <pc:docMk/>
            <pc:sldMk cId="78777832" sldId="263"/>
            <ac:picMk id="6" creationId="{F461B6A0-CF6B-EDB3-6E98-849700DD6582}"/>
          </ac:picMkLst>
        </pc:picChg>
        <pc:picChg chg="add del mod">
          <ac:chgData name="juan pablo alba martinez" userId="b51a4a58fd935419" providerId="LiveId" clId="{5D97E5F6-3A9D-4BC7-81A1-FA927D288E1C}" dt="2024-05-08T14:51:08.268" v="229" actId="478"/>
          <ac:picMkLst>
            <pc:docMk/>
            <pc:sldMk cId="78777832" sldId="263"/>
            <ac:picMk id="7" creationId="{AC4D8D14-74DE-B9D0-D7EE-B13712B65466}"/>
          </ac:picMkLst>
        </pc:picChg>
        <pc:picChg chg="add del mod">
          <ac:chgData name="juan pablo alba martinez" userId="b51a4a58fd935419" providerId="LiveId" clId="{5D97E5F6-3A9D-4BC7-81A1-FA927D288E1C}" dt="2024-05-08T14:52:15.748" v="239" actId="478"/>
          <ac:picMkLst>
            <pc:docMk/>
            <pc:sldMk cId="78777832" sldId="263"/>
            <ac:picMk id="8" creationId="{38687D20-D01F-F56A-A37D-F96403295486}"/>
          </ac:picMkLst>
        </pc:picChg>
        <pc:picChg chg="add mod">
          <ac:chgData name="juan pablo alba martinez" userId="b51a4a58fd935419" providerId="LiveId" clId="{5D97E5F6-3A9D-4BC7-81A1-FA927D288E1C}" dt="2024-05-08T15:06:01.577" v="415" actId="1076"/>
          <ac:picMkLst>
            <pc:docMk/>
            <pc:sldMk cId="78777832" sldId="263"/>
            <ac:picMk id="10" creationId="{39B6105C-B6FB-5633-515E-C0A4B80FD5CC}"/>
          </ac:picMkLst>
        </pc:picChg>
        <pc:picChg chg="add mod modCrop">
          <ac:chgData name="juan pablo alba martinez" userId="b51a4a58fd935419" providerId="LiveId" clId="{5D97E5F6-3A9D-4BC7-81A1-FA927D288E1C}" dt="2024-05-08T15:06:01.577" v="415" actId="1076"/>
          <ac:picMkLst>
            <pc:docMk/>
            <pc:sldMk cId="78777832" sldId="263"/>
            <ac:picMk id="13" creationId="{563AFE6E-B3A8-04C4-B895-DFB96425B140}"/>
          </ac:picMkLst>
        </pc:picChg>
        <pc:picChg chg="add mod">
          <ac:chgData name="juan pablo alba martinez" userId="b51a4a58fd935419" providerId="LiveId" clId="{5D97E5F6-3A9D-4BC7-81A1-FA927D288E1C}" dt="2024-05-08T15:06:01.577" v="415" actId="1076"/>
          <ac:picMkLst>
            <pc:docMk/>
            <pc:sldMk cId="78777832" sldId="263"/>
            <ac:picMk id="16" creationId="{70FA4965-7C43-668C-B1C8-DD6C89E26D38}"/>
          </ac:picMkLst>
        </pc:picChg>
      </pc:sldChg>
      <pc:sldChg chg="modSp add mod">
        <pc:chgData name="juan pablo alba martinez" userId="b51a4a58fd935419" providerId="LiveId" clId="{5D97E5F6-3A9D-4BC7-81A1-FA927D288E1C}" dt="2024-05-08T15:11:03.680" v="445"/>
        <pc:sldMkLst>
          <pc:docMk/>
          <pc:sldMk cId="3958974626" sldId="264"/>
        </pc:sldMkLst>
        <pc:spChg chg="mod">
          <ac:chgData name="juan pablo alba martinez" userId="b51a4a58fd935419" providerId="LiveId" clId="{5D97E5F6-3A9D-4BC7-81A1-FA927D288E1C}" dt="2024-05-08T15:11:03.680" v="445"/>
          <ac:spMkLst>
            <pc:docMk/>
            <pc:sldMk cId="3958974626" sldId="264"/>
            <ac:spMk id="2" creationId="{B2A347E9-EF73-4233-8AD9-ACE47C5AD4CB}"/>
          </ac:spMkLst>
        </pc:spChg>
        <pc:spChg chg="mod">
          <ac:chgData name="juan pablo alba martinez" userId="b51a4a58fd935419" providerId="LiveId" clId="{5D97E5F6-3A9D-4BC7-81A1-FA927D288E1C}" dt="2024-05-08T15:10:30.676" v="438"/>
          <ac:spMkLst>
            <pc:docMk/>
            <pc:sldMk cId="3958974626" sldId="264"/>
            <ac:spMk id="3" creationId="{C1A2E9E7-A907-4E8C-BB3F-5AE4223B80EC}"/>
          </ac:spMkLst>
        </pc:spChg>
        <pc:picChg chg="mod">
          <ac:chgData name="juan pablo alba martinez" userId="b51a4a58fd935419" providerId="LiveId" clId="{5D97E5F6-3A9D-4BC7-81A1-FA927D288E1C}" dt="2024-05-08T15:06:58.677" v="419" actId="1076"/>
          <ac:picMkLst>
            <pc:docMk/>
            <pc:sldMk cId="3958974626" sldId="264"/>
            <ac:picMk id="6" creationId="{F461B6A0-CF6B-EDB3-6E98-849700DD6582}"/>
          </ac:picMkLst>
        </pc:picChg>
      </pc:sldChg>
      <pc:sldChg chg="modSp add mod ord">
        <pc:chgData name="juan pablo alba martinez" userId="b51a4a58fd935419" providerId="LiveId" clId="{5D97E5F6-3A9D-4BC7-81A1-FA927D288E1C}" dt="2024-05-08T15:13:24.064" v="484" actId="1076"/>
        <pc:sldMkLst>
          <pc:docMk/>
          <pc:sldMk cId="100543078" sldId="265"/>
        </pc:sldMkLst>
        <pc:spChg chg="mod">
          <ac:chgData name="juan pablo alba martinez" userId="b51a4a58fd935419" providerId="LiveId" clId="{5D97E5F6-3A9D-4BC7-81A1-FA927D288E1C}" dt="2024-05-08T15:12:30" v="475" actId="1076"/>
          <ac:spMkLst>
            <pc:docMk/>
            <pc:sldMk cId="100543078" sldId="265"/>
            <ac:spMk id="2" creationId="{ACBE4379-2A37-42DB-85BA-ED983CD74E90}"/>
          </ac:spMkLst>
        </pc:spChg>
        <pc:spChg chg="mod">
          <ac:chgData name="juan pablo alba martinez" userId="b51a4a58fd935419" providerId="LiveId" clId="{5D97E5F6-3A9D-4BC7-81A1-FA927D288E1C}" dt="2024-05-08T15:13:24.064" v="484" actId="1076"/>
          <ac:spMkLst>
            <pc:docMk/>
            <pc:sldMk cId="100543078" sldId="265"/>
            <ac:spMk id="3" creationId="{62125F69-77A0-4A10-888E-3422DB6C96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04CCAA0-0D9C-4758-925F-C90F7C8FAC99}" type="datetimeFigureOut">
              <a:rPr lang="es-CO" smtClean="0"/>
              <a:t>15/05/2024</a:t>
            </a:fld>
            <a:endParaRPr lang="es-C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81D99B9-A7EA-4FE0-9AD8-0C343167FF36}" type="slidenum">
              <a:rPr lang="es-CO" smtClean="0"/>
              <a:t>‹Nº›</a:t>
            </a:fld>
            <a:endParaRPr lang="es-CO"/>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712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4CCAA0-0D9C-4758-925F-C90F7C8FAC99}" type="datetimeFigureOut">
              <a:rPr lang="es-CO" smtClean="0"/>
              <a:t>15/05/2024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57177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4CCAA0-0D9C-4758-925F-C90F7C8FAC99}" type="datetimeFigureOut">
              <a:rPr lang="es-CO" smtClean="0"/>
              <a:t>15/05/2024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331213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4CCAA0-0D9C-4758-925F-C90F7C8FAC99}" type="datetimeFigureOut">
              <a:rPr lang="es-CO" smtClean="0"/>
              <a:t>15/05/2024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359470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04CCAA0-0D9C-4758-925F-C90F7C8FAC99}" type="datetimeFigureOut">
              <a:rPr lang="es-CO" smtClean="0"/>
              <a:t>15/05/2024</a:t>
            </a:fld>
            <a:endParaRPr lang="es-C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81D99B9-A7EA-4FE0-9AD8-0C343167FF36}" type="slidenum">
              <a:rPr lang="es-CO" smtClean="0"/>
              <a:t>‹Nº›</a:t>
            </a:fld>
            <a:endParaRPr lang="es-C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9494896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4CCAA0-0D9C-4758-925F-C90F7C8FAC99}" type="datetimeFigureOut">
              <a:rPr lang="es-CO" smtClean="0"/>
              <a:t>15/05/2024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80247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4CCAA0-0D9C-4758-925F-C90F7C8FAC99}" type="datetimeFigureOut">
              <a:rPr lang="es-CO" smtClean="0"/>
              <a:t>15/05/2024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170505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4CCAA0-0D9C-4758-925F-C90F7C8FAC99}" type="datetimeFigureOut">
              <a:rPr lang="es-CO" smtClean="0"/>
              <a:t>15/05/2024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376931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CCAA0-0D9C-4758-925F-C90F7C8FAC99}" type="datetimeFigureOut">
              <a:rPr lang="es-CO" smtClean="0"/>
              <a:t>15/05/2024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81D99B9-A7EA-4FE0-9AD8-0C343167FF36}" type="slidenum">
              <a:rPr lang="es-CO" smtClean="0"/>
              <a:t>‹Nº›</a:t>
            </a:fld>
            <a:endParaRPr lang="es-CO"/>
          </a:p>
        </p:txBody>
      </p:sp>
    </p:spTree>
    <p:extLst>
      <p:ext uri="{BB962C8B-B14F-4D97-AF65-F5344CB8AC3E}">
        <p14:creationId xmlns:p14="http://schemas.microsoft.com/office/powerpoint/2010/main" val="62068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4CCAA0-0D9C-4758-925F-C90F7C8FAC99}" type="datetimeFigureOut">
              <a:rPr lang="es-CO" smtClean="0"/>
              <a:t>15/05/2024</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81D99B9-A7EA-4FE0-9AD8-0C343167FF36}"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724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4CCAA0-0D9C-4758-925F-C90F7C8FAC99}" type="datetimeFigureOut">
              <a:rPr lang="es-CO" smtClean="0"/>
              <a:t>15/05/2024</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81D99B9-A7EA-4FE0-9AD8-0C343167FF36}"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33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04CCAA0-0D9C-4758-925F-C90F7C8FAC99}" type="datetimeFigureOut">
              <a:rPr lang="es-CO" smtClean="0"/>
              <a:t>15/05/2024</a:t>
            </a:fld>
            <a:endParaRPr lang="es-C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81D99B9-A7EA-4FE0-9AD8-0C343167FF36}" type="slidenum">
              <a:rPr lang="es-CO" smtClean="0"/>
              <a:t>‹Nº›</a:t>
            </a:fld>
            <a:endParaRPr lang="es-C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435609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5.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es.semrush.com/blog/usabilidad-web-principios-jakob-nielsen/" TargetMode="External"/><Relationship Id="rId2" Type="http://schemas.openxmlformats.org/officeDocument/2006/relationships/hyperlink" Target="https://www.gluo.mx/blog/las-10-heuristicas-de-usabilidad-en-diseno-de-interfaz" TargetMode="External"/><Relationship Id="rId1" Type="http://schemas.openxmlformats.org/officeDocument/2006/relationships/slideLayout" Target="../slideLayouts/slideLayout2.xml"/><Relationship Id="rId5" Type="http://schemas.openxmlformats.org/officeDocument/2006/relationships/hyperlink" Target="https://es.slideshare.net/visualwebsiteoptimizer/mtricas-de-usabilidad-entiende-la-experiencia-de-usuario-en-tu-sitio-web-y-mejora-las-tasas-de-conversin" TargetMode="External"/><Relationship Id="rId4" Type="http://schemas.openxmlformats.org/officeDocument/2006/relationships/hyperlink" Target="https://www.tesseractspace.com/blog/sobre-metricas-de-usabilid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E4379-2A37-42DB-85BA-ED983CD74E90}"/>
              </a:ext>
            </a:extLst>
          </p:cNvPr>
          <p:cNvSpPr>
            <a:spLocks noGrp="1"/>
          </p:cNvSpPr>
          <p:nvPr>
            <p:ph type="ctrTitle"/>
          </p:nvPr>
        </p:nvSpPr>
        <p:spPr/>
        <p:txBody>
          <a:bodyPr/>
          <a:lstStyle/>
          <a:p>
            <a:r>
              <a:rPr lang="es-MX" dirty="0"/>
              <a:t>Consistencia y estándares</a:t>
            </a:r>
            <a:endParaRPr lang="es-CO" dirty="0"/>
          </a:p>
        </p:txBody>
      </p:sp>
      <p:sp>
        <p:nvSpPr>
          <p:cNvPr id="3" name="Subtítulo 2">
            <a:extLst>
              <a:ext uri="{FF2B5EF4-FFF2-40B4-BE49-F238E27FC236}">
                <a16:creationId xmlns:a16="http://schemas.microsoft.com/office/drawing/2014/main" id="{62125F69-77A0-4A10-888E-3422DB6C962D}"/>
              </a:ext>
            </a:extLst>
          </p:cNvPr>
          <p:cNvSpPr>
            <a:spLocks noGrp="1"/>
          </p:cNvSpPr>
          <p:nvPr>
            <p:ph type="subTitle" idx="1"/>
          </p:nvPr>
        </p:nvSpPr>
        <p:spPr/>
        <p:txBody>
          <a:bodyPr>
            <a:normAutofit fontScale="92500" lnSpcReduction="10000"/>
          </a:bodyPr>
          <a:lstStyle/>
          <a:p>
            <a:endParaRPr lang="es-MX" dirty="0"/>
          </a:p>
          <a:p>
            <a:r>
              <a:rPr lang="es-MX" dirty="0"/>
              <a:t>Juan Pablo Alba. Codigo:55822022</a:t>
            </a:r>
          </a:p>
          <a:p>
            <a:r>
              <a:rPr lang="es-MX" dirty="0"/>
              <a:t>Andrés Camilo Tibocha. Codigo:55221012</a:t>
            </a:r>
          </a:p>
        </p:txBody>
      </p:sp>
    </p:spTree>
    <p:extLst>
      <p:ext uri="{BB962C8B-B14F-4D97-AF65-F5344CB8AC3E}">
        <p14:creationId xmlns:p14="http://schemas.microsoft.com/office/powerpoint/2010/main" val="288124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E4379-2A37-42DB-85BA-ED983CD74E90}"/>
              </a:ext>
            </a:extLst>
          </p:cNvPr>
          <p:cNvSpPr>
            <a:spLocks noGrp="1"/>
          </p:cNvSpPr>
          <p:nvPr>
            <p:ph type="ctrTitle"/>
          </p:nvPr>
        </p:nvSpPr>
        <p:spPr>
          <a:xfrm>
            <a:off x="3328882" y="2668771"/>
            <a:ext cx="5534236" cy="1345499"/>
          </a:xfrm>
        </p:spPr>
        <p:txBody>
          <a:bodyPr/>
          <a:lstStyle/>
          <a:p>
            <a:r>
              <a:rPr lang="es-ES" sz="10000" dirty="0"/>
              <a:t>GRACIAS</a:t>
            </a:r>
            <a:endParaRPr lang="es-CO" sz="10000" dirty="0"/>
          </a:p>
        </p:txBody>
      </p:sp>
      <p:sp>
        <p:nvSpPr>
          <p:cNvPr id="3" name="Subtítulo 2">
            <a:extLst>
              <a:ext uri="{FF2B5EF4-FFF2-40B4-BE49-F238E27FC236}">
                <a16:creationId xmlns:a16="http://schemas.microsoft.com/office/drawing/2014/main" id="{62125F69-77A0-4A10-888E-3422DB6C962D}"/>
              </a:ext>
            </a:extLst>
          </p:cNvPr>
          <p:cNvSpPr>
            <a:spLocks noGrp="1"/>
          </p:cNvSpPr>
          <p:nvPr>
            <p:ph type="subTitle" idx="1"/>
          </p:nvPr>
        </p:nvSpPr>
        <p:spPr>
          <a:xfrm>
            <a:off x="6453963" y="4838780"/>
            <a:ext cx="4624661" cy="881536"/>
          </a:xfrm>
        </p:spPr>
        <p:txBody>
          <a:bodyPr>
            <a:normAutofit/>
          </a:bodyPr>
          <a:lstStyle/>
          <a:p>
            <a:r>
              <a:rPr lang="es-MX" dirty="0"/>
              <a:t>Juan Pablo Alba - 55822022</a:t>
            </a:r>
          </a:p>
          <a:p>
            <a:r>
              <a:rPr lang="es-MX" dirty="0"/>
              <a:t>Andrés Camilo </a:t>
            </a:r>
            <a:r>
              <a:rPr lang="es-MX" dirty="0" err="1"/>
              <a:t>Tibocha</a:t>
            </a:r>
            <a:r>
              <a:rPr lang="es-MX" dirty="0"/>
              <a:t> - 55221012</a:t>
            </a:r>
          </a:p>
        </p:txBody>
      </p:sp>
    </p:spTree>
    <p:extLst>
      <p:ext uri="{BB962C8B-B14F-4D97-AF65-F5344CB8AC3E}">
        <p14:creationId xmlns:p14="http://schemas.microsoft.com/office/powerpoint/2010/main" val="10054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pPr algn="ctr"/>
            <a:r>
              <a:rPr lang="es-MX" b="1" dirty="0"/>
              <a:t>¿Qué son las Heurísticas de Nielsen?</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027583"/>
            <a:ext cx="5280991" cy="4144617"/>
          </a:xfrm>
        </p:spPr>
        <p:txBody>
          <a:bodyPr/>
          <a:lstStyle/>
          <a:p>
            <a:pPr algn="just"/>
            <a:r>
              <a:rPr lang="es-MX" dirty="0"/>
              <a:t>Las heurísticas son reglas generales que puedes seguir para crear productos digitales más accesibles y fáciles de usar. Cuando te sientas perdido y no sientas la certeza de estar tomando una buena decisión de diseño para tu producto o servicio, siempre puede regresar a estas bases.</a:t>
            </a:r>
          </a:p>
          <a:p>
            <a:endParaRPr lang="es-MX" dirty="0"/>
          </a:p>
        </p:txBody>
      </p:sp>
      <p:pic>
        <p:nvPicPr>
          <p:cNvPr id="4" name="Imagen 3">
            <a:extLst>
              <a:ext uri="{FF2B5EF4-FFF2-40B4-BE49-F238E27FC236}">
                <a16:creationId xmlns:a16="http://schemas.microsoft.com/office/drawing/2014/main" id="{4BD487EC-7C45-40EA-85A8-71BC0872ACB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238" b="89864" l="4952" r="92271">
                        <a14:foregroundMark x1="11957" y1="15400" x2="13043" y2="26706"/>
                        <a14:foregroundMark x1="7005" y1="24756" x2="8092" y2="37817"/>
                        <a14:foregroundMark x1="6763" y1="31969" x2="16425" y2="33333"/>
                        <a14:foregroundMark x1="16425" y1="33333" x2="12319" y2="12865"/>
                        <a14:foregroundMark x1="12319" y1="12865" x2="4952" y2="32164"/>
                        <a14:foregroundMark x1="4952" y1="32164" x2="5314" y2="33138"/>
                        <a14:foregroundMark x1="13164" y1="8577" x2="10266" y2="9552"/>
                        <a14:foregroundMark x1="29589" y1="8577" x2="33333" y2="27875"/>
                        <a14:foregroundMark x1="33333" y1="27875" x2="23671" y2="21832"/>
                        <a14:foregroundMark x1="23671" y1="21832" x2="24275" y2="20858"/>
                        <a14:foregroundMark x1="30314" y1="6823" x2="31159" y2="9357"/>
                        <a14:foregroundMark x1="49034" y1="6238" x2="49879" y2="9942"/>
                        <a14:foregroundMark x1="46981" y1="21442" x2="49275" y2="21832"/>
                        <a14:foregroundMark x1="68237" y1="8577" x2="69203" y2="11306"/>
                        <a14:foregroundMark x1="46981" y1="21442" x2="44444" y2="21248"/>
                        <a14:foregroundMark x1="84662" y1="25731" x2="84783" y2="32554"/>
                        <a14:foregroundMark x1="87319" y1="8577" x2="85990" y2="12086"/>
                        <a14:foregroundMark x1="90580" y1="15984" x2="91787" y2="31774"/>
                        <a14:foregroundMark x1="80676" y1="40741" x2="90338" y2="39571"/>
                        <a14:foregroundMark x1="90338" y1="39571" x2="92271" y2="14425"/>
                        <a14:foregroundMark x1="64734" y1="26121" x2="67633" y2="26121"/>
                        <a14:foregroundMark x1="70894" y1="18713" x2="71498" y2="21248"/>
                        <a14:foregroundMark x1="65821" y1="16764" x2="65942" y2="18713"/>
                        <a14:foregroundMark x1="70652" y1="24756" x2="70652" y2="27290"/>
                        <a14:foregroundMark x1="65459" y1="24172" x2="67150" y2="29825"/>
                        <a14:foregroundMark x1="13043" y1="55361" x2="12560" y2="59259"/>
                        <a14:foregroundMark x1="31280" y1="56335" x2="31763" y2="60624"/>
                        <a14:foregroundMark x1="49879" y1="54776" x2="48913" y2="59454"/>
                        <a14:foregroundMark x1="67874" y1="54581" x2="67633" y2="58674"/>
                        <a14:foregroundMark x1="87198" y1="53801" x2="86473" y2="60429"/>
                        <a14:foregroundMark x1="36715" y1="66082" x2="36111" y2="70370"/>
                      </a14:backgroundRemoval>
                    </a14:imgEffect>
                  </a14:imgLayer>
                </a14:imgProps>
              </a:ext>
            </a:extLst>
          </a:blip>
          <a:stretch>
            <a:fillRect/>
          </a:stretch>
        </p:blipFill>
        <p:spPr>
          <a:xfrm>
            <a:off x="6652591" y="2286216"/>
            <a:ext cx="4956313" cy="3070759"/>
          </a:xfrm>
          <a:prstGeom prst="rect">
            <a:avLst/>
          </a:prstGeom>
        </p:spPr>
      </p:pic>
    </p:spTree>
    <p:extLst>
      <p:ext uri="{BB962C8B-B14F-4D97-AF65-F5344CB8AC3E}">
        <p14:creationId xmlns:p14="http://schemas.microsoft.com/office/powerpoint/2010/main" val="95010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pPr algn="ctr"/>
            <a:r>
              <a:rPr lang="es-MX" b="1" dirty="0"/>
              <a:t>Consistencia y estándares</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599" y="1643269"/>
            <a:ext cx="5625549" cy="5035827"/>
          </a:xfrm>
        </p:spPr>
        <p:txBody>
          <a:bodyPr>
            <a:normAutofit/>
          </a:bodyPr>
          <a:lstStyle/>
          <a:p>
            <a:pPr marL="0" indent="0" algn="just">
              <a:buNone/>
            </a:pPr>
            <a:r>
              <a:rPr lang="es-MX" dirty="0"/>
              <a:t>El sistema tiene que seguir unas normas coherentes y las convenciones de la plataforma para que el usuario pueda prever cómo interactuar sin necesidad de preguntarse cómo hacerlo o aprender nuevas acciones.</a:t>
            </a:r>
          </a:p>
          <a:p>
            <a:pPr algn="just"/>
            <a:r>
              <a:rPr lang="es-MX" dirty="0"/>
              <a:t>Tener en cuenta los convenios establecidos para ciertos iconos.</a:t>
            </a:r>
          </a:p>
          <a:p>
            <a:pPr algn="just"/>
            <a:r>
              <a:rPr lang="es-MX" dirty="0"/>
              <a:t>Seguir las convenciones establecidas por la industria dentro del sector puede ayudar al aprendizaje del usuario o cliente. </a:t>
            </a:r>
          </a:p>
          <a:p>
            <a:pPr algn="just"/>
            <a:r>
              <a:rPr lang="es-MX" dirty="0"/>
              <a:t>No mantener la consistencia puede aumentar la carga cognitiva de los usuarios al obligarlos a aprender algo nuevo.</a:t>
            </a:r>
          </a:p>
        </p:txBody>
      </p:sp>
      <p:pic>
        <p:nvPicPr>
          <p:cNvPr id="4" name="Imagen 3">
            <a:extLst>
              <a:ext uri="{FF2B5EF4-FFF2-40B4-BE49-F238E27FC236}">
                <a16:creationId xmlns:a16="http://schemas.microsoft.com/office/drawing/2014/main" id="{2A6B1732-DCB8-4273-AF87-B282BBAF0EC5}"/>
              </a:ext>
            </a:extLst>
          </p:cNvPr>
          <p:cNvPicPr>
            <a:picLocks noChangeAspect="1"/>
          </p:cNvPicPr>
          <p:nvPr/>
        </p:nvPicPr>
        <p:blipFill>
          <a:blip r:embed="rId2"/>
          <a:stretch>
            <a:fillRect/>
          </a:stretch>
        </p:blipFill>
        <p:spPr>
          <a:xfrm>
            <a:off x="7169426" y="2345162"/>
            <a:ext cx="4649027" cy="2641043"/>
          </a:xfrm>
          <a:prstGeom prst="rect">
            <a:avLst/>
          </a:prstGeom>
        </p:spPr>
      </p:pic>
    </p:spTree>
    <p:extLst>
      <p:ext uri="{BB962C8B-B14F-4D97-AF65-F5344CB8AC3E}">
        <p14:creationId xmlns:p14="http://schemas.microsoft.com/office/powerpoint/2010/main" val="26240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Uso de la heurística en paginas web</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027583"/>
            <a:ext cx="5280991" cy="4144617"/>
          </a:xfrm>
        </p:spPr>
        <p:txBody>
          <a:bodyPr/>
          <a:lstStyle/>
          <a:p>
            <a:pPr algn="just"/>
            <a:r>
              <a:rPr lang="es-MX" dirty="0"/>
              <a:t>Los sitios web tienen un proceso muy similar para iniciar sesión, ya sea por correo y contraseña, o a través de alguna red social.</a:t>
            </a:r>
          </a:p>
          <a:p>
            <a:pPr algn="just"/>
            <a:r>
              <a:rPr lang="es-MX" dirty="0"/>
              <a:t>Los botones verdes los asociamos a aceptar una cosa, y los botones rojos a cancelar, ¿o no? Nunca se nos ocurriría poner los colores al revés, porque el número de errores que comete la gente sería enorme. Tenemos que facilitar el camino todo lo posible.</a:t>
            </a:r>
          </a:p>
          <a:p>
            <a:pPr algn="just"/>
            <a:endParaRPr lang="es-MX" dirty="0"/>
          </a:p>
          <a:p>
            <a:pPr algn="just"/>
            <a:endParaRPr lang="es-MX" dirty="0"/>
          </a:p>
        </p:txBody>
      </p:sp>
      <p:pic>
        <p:nvPicPr>
          <p:cNvPr id="5" name="Imagen 4">
            <a:extLst>
              <a:ext uri="{FF2B5EF4-FFF2-40B4-BE49-F238E27FC236}">
                <a16:creationId xmlns:a16="http://schemas.microsoft.com/office/drawing/2014/main" id="{F743DA19-BB28-4148-BB2C-80A1DBAEAFF0}"/>
              </a:ext>
            </a:extLst>
          </p:cNvPr>
          <p:cNvPicPr>
            <a:picLocks noChangeAspect="1"/>
          </p:cNvPicPr>
          <p:nvPr/>
        </p:nvPicPr>
        <p:blipFill>
          <a:blip r:embed="rId2"/>
          <a:stretch>
            <a:fillRect/>
          </a:stretch>
        </p:blipFill>
        <p:spPr>
          <a:xfrm>
            <a:off x="7459921" y="1815547"/>
            <a:ext cx="3512879" cy="4035908"/>
          </a:xfrm>
          <a:prstGeom prst="rect">
            <a:avLst/>
          </a:prstGeom>
        </p:spPr>
      </p:pic>
    </p:spTree>
    <p:extLst>
      <p:ext uri="{BB962C8B-B14F-4D97-AF65-F5344CB8AC3E}">
        <p14:creationId xmlns:p14="http://schemas.microsoft.com/office/powerpoint/2010/main" val="66779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Uso de la heurística en otros productos</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027583"/>
            <a:ext cx="5280991" cy="4144617"/>
          </a:xfrm>
        </p:spPr>
        <p:txBody>
          <a:bodyPr/>
          <a:lstStyle/>
          <a:p>
            <a:pPr algn="just"/>
            <a:r>
              <a:rPr lang="es-MX" dirty="0"/>
              <a:t>Su uso fuera de las páginas y la web en general lo podemos ver en objetos como por ejemplo un interruptor para prender la luz, su funcionamiento está tan grabado en la memoria de las personas que las personas ya mueven el interruptor para prender una luz sin siquiera tener en cuenta que este es el proceso para encenderlo, de tal manera que si se cambiara la manera de encender la luz en una habitación como por ejemplo girar una perilla esto no lograría nada aparte de entorpecer este proceso que se espera hacer de la manera tradicional</a:t>
            </a:r>
          </a:p>
          <a:p>
            <a:pPr algn="just"/>
            <a:endParaRPr lang="es-MX" dirty="0"/>
          </a:p>
        </p:txBody>
      </p:sp>
      <p:pic>
        <p:nvPicPr>
          <p:cNvPr id="4" name="Imagen 3">
            <a:extLst>
              <a:ext uri="{FF2B5EF4-FFF2-40B4-BE49-F238E27FC236}">
                <a16:creationId xmlns:a16="http://schemas.microsoft.com/office/drawing/2014/main" id="{CD42EB62-B57D-4C3B-85FC-6C8A3DE1F1D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4920" b="74601" l="25240" r="74601">
                        <a14:foregroundMark x1="39457" y1="36262" x2="39457" y2="36262"/>
                        <a14:foregroundMark x1="37220" y1="35463" x2="42013" y2="45687"/>
                        <a14:foregroundMark x1="45048" y1="46805" x2="47764" y2="53035"/>
                        <a14:foregroundMark x1="26038" y1="31310" x2="29553" y2="46006"/>
                        <a14:foregroundMark x1="30831" y1="25719" x2="34505" y2="25080"/>
                        <a14:foregroundMark x1="29073" y1="74920" x2="34824" y2="72364"/>
                        <a14:foregroundMark x1="26038" y1="50639" x2="26038" y2="55751"/>
                        <a14:foregroundMark x1="25559" y1="58147" x2="25399" y2="73962"/>
                        <a14:foregroundMark x1="32428" y1="74441" x2="53994" y2="73962"/>
                        <a14:foregroundMark x1="53994" y1="73962" x2="62300" y2="74281"/>
                        <a14:foregroundMark x1="62300" y1="74281" x2="69649" y2="73962"/>
                        <a14:foregroundMark x1="70607" y1="74760" x2="74760" y2="67412"/>
                        <a14:foregroundMark x1="74760" y1="67412" x2="73323" y2="25879"/>
                        <a14:foregroundMark x1="34505" y1="25399" x2="43930" y2="24601"/>
                        <a14:foregroundMark x1="43930" y1="24601" x2="63898" y2="25080"/>
                        <a14:foregroundMark x1="63898" y1="25080" x2="72204" y2="24920"/>
                        <a14:foregroundMark x1="25719" y1="33706" x2="25719" y2="51917"/>
                        <a14:foregroundMark x1="37380" y1="32268" x2="38498" y2="53514"/>
                        <a14:foregroundMark x1="52396" y1="35144" x2="47604" y2="42492"/>
                        <a14:foregroundMark x1="47604" y1="42492" x2="44249" y2="39617"/>
                        <a14:foregroundMark x1="43770" y1="40415" x2="35463" y2="50000"/>
                        <a14:foregroundMark x1="35463" y1="50000" x2="34345" y2="52875"/>
                        <a14:foregroundMark x1="30990" y1="28115" x2="31310" y2="51118"/>
                        <a14:foregroundMark x1="31310" y1="51118" x2="33546" y2="58946"/>
                        <a14:foregroundMark x1="33546" y1="58946" x2="43291" y2="68690"/>
                        <a14:foregroundMark x1="43291" y1="68690" x2="51597" y2="68850"/>
                        <a14:foregroundMark x1="51597" y1="68850" x2="60703" y2="58466"/>
                        <a14:foregroundMark x1="60703" y1="58466" x2="63898" y2="49201"/>
                        <a14:foregroundMark x1="63898" y1="49201" x2="57987" y2="35304"/>
                        <a14:foregroundMark x1="57987" y1="35304" x2="45208" y2="28914"/>
                        <a14:foregroundMark x1="45208" y1="28914" x2="32268" y2="28275"/>
                        <a14:foregroundMark x1="43131" y1="30511" x2="56070" y2="29233"/>
                        <a14:foregroundMark x1="56070" y1="29233" x2="65815" y2="29553"/>
                        <a14:foregroundMark x1="65815" y1="29553" x2="70927" y2="35783"/>
                        <a14:foregroundMark x1="70927" y1="35783" x2="70128" y2="65815"/>
                        <a14:foregroundMark x1="70128" y1="65815" x2="57827" y2="70607"/>
                        <a14:foregroundMark x1="57827" y1="70607" x2="47444" y2="69649"/>
                        <a14:foregroundMark x1="47444" y1="69649" x2="39776" y2="64058"/>
                        <a14:foregroundMark x1="39776" y1="64058" x2="38179" y2="51597"/>
                        <a14:foregroundMark x1="38179" y1="51597" x2="40096" y2="38978"/>
                        <a14:foregroundMark x1="40096" y1="38978" x2="43930" y2="30671"/>
                        <a14:foregroundMark x1="43930" y1="30671" x2="43930" y2="30192"/>
                        <a14:foregroundMark x1="49201" y1="36741" x2="41374" y2="38498"/>
                        <a14:foregroundMark x1="42013" y1="46006" x2="42652" y2="59265"/>
                        <a14:foregroundMark x1="50319" y1="45847" x2="50000" y2="55751"/>
                        <a14:foregroundMark x1="50000" y1="55751" x2="49521" y2="56070"/>
                        <a14:foregroundMark x1="52396" y1="42971" x2="49521" y2="50639"/>
                        <a14:foregroundMark x1="49521" y1="50639" x2="49042" y2="49681"/>
                        <a14:foregroundMark x1="49042" y1="43610" x2="56390" y2="46965"/>
                        <a14:foregroundMark x1="55751" y1="48562" x2="50479" y2="54952"/>
                        <a14:foregroundMark x1="52236" y1="54633" x2="48562" y2="56230"/>
                        <a14:foregroundMark x1="44569" y1="60383" x2="58466" y2="58147"/>
                        <a14:foregroundMark x1="44728" y1="62939" x2="56869" y2="60064"/>
                        <a14:foregroundMark x1="73003" y1="55431" x2="73163" y2="62141"/>
                        <a14:foregroundMark x1="72843" y1="45847" x2="73003" y2="36422"/>
                        <a14:foregroundMark x1="44569" y1="27636" x2="34665" y2="27316"/>
                      </a14:backgroundRemoval>
                    </a14:imgEffect>
                  </a14:imgLayer>
                </a14:imgProps>
              </a:ext>
            </a:extLst>
          </a:blip>
          <a:srcRect l="19329" t="20718" r="19996" b="20607"/>
          <a:stretch/>
        </p:blipFill>
        <p:spPr>
          <a:xfrm>
            <a:off x="7003773" y="2171700"/>
            <a:ext cx="3617844" cy="3498575"/>
          </a:xfrm>
          <a:prstGeom prst="rect">
            <a:avLst/>
          </a:prstGeom>
        </p:spPr>
      </p:pic>
    </p:spTree>
    <p:extLst>
      <p:ext uri="{BB962C8B-B14F-4D97-AF65-F5344CB8AC3E}">
        <p14:creationId xmlns:p14="http://schemas.microsoft.com/office/powerpoint/2010/main" val="53054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¿Cómo se mide la heurística de consistencia y estándares  </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1371600" y="2561351"/>
            <a:ext cx="4856922" cy="2336985"/>
          </a:xfrm>
        </p:spPr>
        <p:txBody>
          <a:bodyPr>
            <a:normAutofit/>
          </a:bodyPr>
          <a:lstStyle/>
          <a:p>
            <a:pPr algn="just"/>
            <a:r>
              <a:rPr lang="es-ES" b="1" dirty="0"/>
              <a:t>Introducción a las Métricas-Definición de métrica: </a:t>
            </a:r>
            <a:r>
              <a:rPr lang="es-ES" dirty="0"/>
              <a:t>Una manera cuantitativa de medir o evaluar un fenómeno, su importancia  es que estas permiten comparaciones, identificar áreas de mejora y evaluar el desempeño.</a:t>
            </a:r>
          </a:p>
        </p:txBody>
      </p:sp>
      <p:pic>
        <p:nvPicPr>
          <p:cNvPr id="5" name="Imagen 4">
            <a:extLst>
              <a:ext uri="{FF2B5EF4-FFF2-40B4-BE49-F238E27FC236}">
                <a16:creationId xmlns:a16="http://schemas.microsoft.com/office/drawing/2014/main" id="{6482300F-1D5A-403B-AC17-6E208DE2C25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6327" b="72857" l="20918" r="79184">
                        <a14:foregroundMark x1="24796" y1="64388" x2="30714" y2="70612"/>
                        <a14:foregroundMark x1="30714" y1="70612" x2="31224" y2="70510"/>
                        <a14:foregroundMark x1="23673" y1="64694" x2="25816" y2="73265"/>
                        <a14:foregroundMark x1="25816" y1="73265" x2="29592" y2="72755"/>
                        <a14:foregroundMark x1="21633" y1="67653" x2="21224" y2="66327"/>
                        <a14:foregroundMark x1="64796" y1="29592" x2="73878" y2="34184"/>
                        <a14:foregroundMark x1="73878" y1="34184" x2="76633" y2="41837"/>
                        <a14:foregroundMark x1="76327" y1="30714" x2="79184" y2="40000"/>
                        <a14:foregroundMark x1="79184" y1="40000" x2="77449" y2="42041"/>
                        <a14:foregroundMark x1="70408" y1="28776" x2="62449" y2="27653"/>
                        <a14:foregroundMark x1="62857" y1="26327" x2="68980" y2="26429"/>
                      </a14:backgroundRemoval>
                    </a14:imgEffect>
                  </a14:imgLayer>
                </a14:imgProps>
              </a:ext>
            </a:extLst>
          </a:blip>
          <a:srcRect l="18889" t="22802" r="18889" b="22705"/>
          <a:stretch/>
        </p:blipFill>
        <p:spPr>
          <a:xfrm>
            <a:off x="7268817" y="2174646"/>
            <a:ext cx="3551583" cy="3110393"/>
          </a:xfrm>
          <a:prstGeom prst="rect">
            <a:avLst/>
          </a:prstGeom>
        </p:spPr>
      </p:pic>
    </p:spTree>
    <p:extLst>
      <p:ext uri="{BB962C8B-B14F-4D97-AF65-F5344CB8AC3E}">
        <p14:creationId xmlns:p14="http://schemas.microsoft.com/office/powerpoint/2010/main" val="63800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¿Cómo se mide la heurística de consistencia y estándares  </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4029740" y="2112433"/>
            <a:ext cx="7005162" cy="4466167"/>
          </a:xfrm>
        </p:spPr>
        <p:txBody>
          <a:bodyPr>
            <a:normAutofit/>
          </a:bodyPr>
          <a:lstStyle/>
          <a:p>
            <a:pPr algn="just"/>
            <a:r>
              <a:rPr lang="es-MX" i="0" dirty="0"/>
              <a:t>Aunque las heurísticas de Nielsen no se miden directamente con valores numéricos, podemos aplicar algunos conceptos matemáticos para evaluar la usabilidad.</a:t>
            </a:r>
          </a:p>
          <a:p>
            <a:pPr algn="just">
              <a:buFont typeface="Arial" panose="020B0604020202020204" pitchFamily="34" charset="0"/>
              <a:buChar char="•"/>
            </a:pPr>
            <a:r>
              <a:rPr lang="es-MX" b="1" dirty="0"/>
              <a:t>1. Tasa de errores:</a:t>
            </a:r>
          </a:p>
          <a:p>
            <a:pPr marL="0" indent="0" algn="just">
              <a:buNone/>
            </a:pPr>
            <a:r>
              <a:rPr lang="es-MX" i="0" dirty="0"/>
              <a:t>Durante las pruebas de usuario, registra la cantidad de errores que los participantes cometen al interactuar con la interfaz. Luego, puedes calcular la tasa de errores como:</a:t>
            </a:r>
          </a:p>
          <a:p>
            <a:pPr marL="0" indent="0" algn="just">
              <a:buNone/>
            </a:pPr>
            <a:endParaRPr lang="es-MX" i="0" dirty="0"/>
          </a:p>
        </p:txBody>
      </p:sp>
      <p:pic>
        <p:nvPicPr>
          <p:cNvPr id="10" name="Imagen 9">
            <a:extLst>
              <a:ext uri="{FF2B5EF4-FFF2-40B4-BE49-F238E27FC236}">
                <a16:creationId xmlns:a16="http://schemas.microsoft.com/office/drawing/2014/main" id="{39B6105C-B6FB-5633-515E-C0A4B80FD5C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34121" y1="88356" x2="34328" y2="89068"/>
                        <a14:backgroundMark x1="33449" y1="86036" x2="33548" y2="86379"/>
                        <a14:backgroundMark x1="29848" y1="84887" x2="27985" y2="84887"/>
                        <a14:backgroundMark x1="67164" y1="86817" x2="27239" y2="85209"/>
                        <a14:backgroundMark x1="27239" y1="85209" x2="39552" y2="84887"/>
                        <a14:backgroundMark x1="67164" y1="85531" x2="58582" y2="83280"/>
                        <a14:backgroundMark x1="69776" y1="83923" x2="43657" y2="87138"/>
                        <a14:backgroundMark x1="61567" y1="83601" x2="74627" y2="90997"/>
                        <a14:backgroundMark x1="40299" y1="35048" x2="40299" y2="35048"/>
                        <a14:backgroundMark x1="41791" y1="34084" x2="44030" y2="34084"/>
                        <a14:backgroundMark x1="40672" y1="33441" x2="44403" y2="36013"/>
                        <a14:backgroundMark x1="41791" y1="32154" x2="38433" y2="36656"/>
                        <a14:backgroundMark x1="43657" y1="33119" x2="39925" y2="35691"/>
                        <a14:backgroundMark x1="43284" y1="32154" x2="47388" y2="33762"/>
                        <a14:backgroundMark x1="47015" y1="31833" x2="47761" y2="40836"/>
                      </a14:backgroundRemoval>
                    </a14:imgEffect>
                  </a14:imgLayer>
                </a14:imgProps>
              </a:ext>
            </a:extLst>
          </a:blip>
          <a:stretch>
            <a:fillRect/>
          </a:stretch>
        </p:blipFill>
        <p:spPr>
          <a:xfrm>
            <a:off x="1171743" y="1654428"/>
            <a:ext cx="2501875" cy="2495868"/>
          </a:xfrm>
          <a:prstGeom prst="rect">
            <a:avLst/>
          </a:prstGeom>
        </p:spPr>
      </p:pic>
      <p:sp>
        <p:nvSpPr>
          <p:cNvPr id="11" name="CuadroTexto 10">
            <a:extLst>
              <a:ext uri="{FF2B5EF4-FFF2-40B4-BE49-F238E27FC236}">
                <a16:creationId xmlns:a16="http://schemas.microsoft.com/office/drawing/2014/main" id="{58182688-9327-739E-EA30-141863E86C24}"/>
              </a:ext>
            </a:extLst>
          </p:cNvPr>
          <p:cNvSpPr txBox="1"/>
          <p:nvPr/>
        </p:nvSpPr>
        <p:spPr>
          <a:xfrm>
            <a:off x="1301298" y="2955662"/>
            <a:ext cx="945836" cy="369332"/>
          </a:xfrm>
          <a:prstGeom prst="rect">
            <a:avLst/>
          </a:prstGeom>
          <a:noFill/>
        </p:spPr>
        <p:txBody>
          <a:bodyPr wrap="none" rtlCol="0">
            <a:spAutoFit/>
          </a:bodyPr>
          <a:lstStyle/>
          <a:p>
            <a:r>
              <a:rPr lang="es-ES" dirty="0"/>
              <a:t>Eficacia</a:t>
            </a:r>
            <a:endParaRPr lang="es-CO" dirty="0"/>
          </a:p>
        </p:txBody>
      </p:sp>
      <p:pic>
        <p:nvPicPr>
          <p:cNvPr id="13" name="Imagen 12">
            <a:extLst>
              <a:ext uri="{FF2B5EF4-FFF2-40B4-BE49-F238E27FC236}">
                <a16:creationId xmlns:a16="http://schemas.microsoft.com/office/drawing/2014/main" id="{563AFE6E-B3A8-04C4-B895-DFB96425B14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2835" b="85827" l="22074" r="69900">
                        <a14:foregroundMark x1="45819" y1="26772" x2="45485" y2="24803"/>
                        <a14:foregroundMark x1="43144" y1="23622" x2="48495" y2="24409"/>
                        <a14:foregroundMark x1="45819" y1="24803" x2="46154" y2="28346"/>
                        <a14:foregroundMark x1="45819" y1="27165" x2="45819" y2="29134"/>
                        <a14:foregroundMark x1="28094" y1="33465" x2="23746" y2="37402"/>
                        <a14:foregroundMark x1="23077" y1="36220" x2="22742" y2="37402"/>
                        <a14:foregroundMark x1="22074" y1="61417" x2="22074" y2="55906"/>
                        <a14:foregroundMark x1="42475" y1="85827" x2="50836" y2="85827"/>
                        <a14:foregroundMark x1="69565" y1="55118" x2="69565" y2="58661"/>
                        <a14:foregroundMark x1="26756" y1="54724" x2="26756" y2="54724"/>
                        <a14:foregroundMark x1="26477" y1="55512" x2="26087" y2="58268"/>
                        <a14:foregroundMark x1="26589" y1="54724" x2="26477" y2="55512"/>
                        <a14:foregroundMark x1="26700" y1="53937" x2="26589" y2="54724"/>
                        <a14:foregroundMark x1="26756" y1="53543" x2="26700" y2="53937"/>
                        <a14:foregroundMark x1="26421" y1="53543" x2="26421" y2="55118"/>
                        <a14:backgroundMark x1="36789" y1="48031" x2="36455" y2="52362"/>
                        <a14:backgroundMark x1="36789" y1="48425" x2="40468" y2="62598"/>
                        <a14:backgroundMark x1="35452" y1="69291" x2="36789" y2="49606"/>
                        <a14:backgroundMark x1="27425" y1="55512" x2="27425" y2="55512"/>
                      </a14:backgroundRemoval>
                    </a14:imgEffect>
                  </a14:imgLayer>
                </a14:imgProps>
              </a:ext>
            </a:extLst>
          </a:blip>
          <a:srcRect l="17456" t="18596" r="23822" b="7400"/>
          <a:stretch/>
        </p:blipFill>
        <p:spPr>
          <a:xfrm>
            <a:off x="1545257" y="3575593"/>
            <a:ext cx="1435836" cy="1321492"/>
          </a:xfrm>
          <a:prstGeom prst="rect">
            <a:avLst/>
          </a:prstGeom>
        </p:spPr>
      </p:pic>
      <p:sp>
        <p:nvSpPr>
          <p:cNvPr id="14" name="CuadroTexto 13">
            <a:extLst>
              <a:ext uri="{FF2B5EF4-FFF2-40B4-BE49-F238E27FC236}">
                <a16:creationId xmlns:a16="http://schemas.microsoft.com/office/drawing/2014/main" id="{41B8E63B-CEA1-B68C-0C31-0050B69B3D17}"/>
              </a:ext>
            </a:extLst>
          </p:cNvPr>
          <p:cNvSpPr txBox="1"/>
          <p:nvPr/>
        </p:nvSpPr>
        <p:spPr>
          <a:xfrm>
            <a:off x="1273659" y="4712419"/>
            <a:ext cx="1122167" cy="369332"/>
          </a:xfrm>
          <a:prstGeom prst="rect">
            <a:avLst/>
          </a:prstGeom>
          <a:noFill/>
        </p:spPr>
        <p:txBody>
          <a:bodyPr wrap="none" rtlCol="0">
            <a:spAutoFit/>
          </a:bodyPr>
          <a:lstStyle/>
          <a:p>
            <a:r>
              <a:rPr lang="es-ES" dirty="0"/>
              <a:t>Eficiencia</a:t>
            </a:r>
            <a:endParaRPr lang="es-CO" dirty="0"/>
          </a:p>
        </p:txBody>
      </p:sp>
      <p:pic>
        <p:nvPicPr>
          <p:cNvPr id="16" name="Imagen 15">
            <a:extLst>
              <a:ext uri="{FF2B5EF4-FFF2-40B4-BE49-F238E27FC236}">
                <a16:creationId xmlns:a16="http://schemas.microsoft.com/office/drawing/2014/main" id="{70FA4965-7C43-668C-B1C8-DD6C89E26D3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692" b="89904" l="8612" r="89474">
                        <a14:foregroundMark x1="70335" y1="8173" x2="70335" y2="8173"/>
                        <a14:foregroundMark x1="89474" y1="23077" x2="89474" y2="23077"/>
                        <a14:foregroundMark x1="8612" y1="72115" x2="8612" y2="72115"/>
                      </a14:backgroundRemoval>
                    </a14:imgEffect>
                  </a14:imgLayer>
                </a14:imgProps>
              </a:ext>
            </a:extLst>
          </a:blip>
          <a:stretch>
            <a:fillRect/>
          </a:stretch>
        </p:blipFill>
        <p:spPr>
          <a:xfrm>
            <a:off x="1449733" y="4897085"/>
            <a:ext cx="1790392" cy="1531777"/>
          </a:xfrm>
          <a:prstGeom prst="rect">
            <a:avLst/>
          </a:prstGeom>
        </p:spPr>
      </p:pic>
      <p:sp>
        <p:nvSpPr>
          <p:cNvPr id="17" name="CuadroTexto 16">
            <a:extLst>
              <a:ext uri="{FF2B5EF4-FFF2-40B4-BE49-F238E27FC236}">
                <a16:creationId xmlns:a16="http://schemas.microsoft.com/office/drawing/2014/main" id="{F661E8E7-5102-09AF-E563-536A8E085D7B}"/>
              </a:ext>
            </a:extLst>
          </p:cNvPr>
          <p:cNvSpPr txBox="1"/>
          <p:nvPr/>
        </p:nvSpPr>
        <p:spPr>
          <a:xfrm>
            <a:off x="1273467" y="6209268"/>
            <a:ext cx="1370440" cy="369332"/>
          </a:xfrm>
          <a:prstGeom prst="rect">
            <a:avLst/>
          </a:prstGeom>
          <a:noFill/>
        </p:spPr>
        <p:txBody>
          <a:bodyPr wrap="none" rtlCol="0">
            <a:spAutoFit/>
          </a:bodyPr>
          <a:lstStyle/>
          <a:p>
            <a:r>
              <a:rPr lang="es-ES" dirty="0"/>
              <a:t>Satisfacción</a:t>
            </a:r>
            <a:endParaRPr lang="es-CO" dirty="0"/>
          </a:p>
        </p:txBody>
      </p:sp>
      <p:pic>
        <p:nvPicPr>
          <p:cNvPr id="5" name="Imagen 4">
            <a:extLst>
              <a:ext uri="{FF2B5EF4-FFF2-40B4-BE49-F238E27FC236}">
                <a16:creationId xmlns:a16="http://schemas.microsoft.com/office/drawing/2014/main" id="{D1D328AA-B175-4F8A-974D-66E0A715049D}"/>
              </a:ext>
            </a:extLst>
          </p:cNvPr>
          <p:cNvPicPr>
            <a:picLocks noChangeAspect="1"/>
          </p:cNvPicPr>
          <p:nvPr/>
        </p:nvPicPr>
        <p:blipFill>
          <a:blip r:embed="rId8"/>
          <a:stretch>
            <a:fillRect/>
          </a:stretch>
        </p:blipFill>
        <p:spPr>
          <a:xfrm>
            <a:off x="4459441" y="4732704"/>
            <a:ext cx="6282826" cy="613291"/>
          </a:xfrm>
          <a:prstGeom prst="rect">
            <a:avLst/>
          </a:prstGeom>
        </p:spPr>
      </p:pic>
    </p:spTree>
    <p:extLst>
      <p:ext uri="{BB962C8B-B14F-4D97-AF65-F5344CB8AC3E}">
        <p14:creationId xmlns:p14="http://schemas.microsoft.com/office/powerpoint/2010/main" val="7877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347E9-EF73-4233-8AD9-ACE47C5AD4CB}"/>
              </a:ext>
            </a:extLst>
          </p:cNvPr>
          <p:cNvSpPr>
            <a:spLocks noGrp="1"/>
          </p:cNvSpPr>
          <p:nvPr>
            <p:ph type="title"/>
          </p:nvPr>
        </p:nvSpPr>
        <p:spPr/>
        <p:txBody>
          <a:bodyPr/>
          <a:lstStyle/>
          <a:p>
            <a:r>
              <a:rPr lang="es-MX" b="1" dirty="0"/>
              <a:t>¿Cómo se mide la heurística de consistencia y estándares  </a:t>
            </a:r>
            <a:endParaRPr lang="es-CO" b="1" dirty="0"/>
          </a:p>
        </p:txBody>
      </p:sp>
      <p:sp>
        <p:nvSpPr>
          <p:cNvPr id="3" name="Marcador de contenido 2">
            <a:extLst>
              <a:ext uri="{FF2B5EF4-FFF2-40B4-BE49-F238E27FC236}">
                <a16:creationId xmlns:a16="http://schemas.microsoft.com/office/drawing/2014/main" id="{C1A2E9E7-A907-4E8C-BB3F-5AE4223B80EC}"/>
              </a:ext>
            </a:extLst>
          </p:cNvPr>
          <p:cNvSpPr>
            <a:spLocks noGrp="1"/>
          </p:cNvSpPr>
          <p:nvPr>
            <p:ph idx="1"/>
          </p:nvPr>
        </p:nvSpPr>
        <p:spPr>
          <a:xfrm>
            <a:off x="5420139" y="2332383"/>
            <a:ext cx="6024093" cy="3993990"/>
          </a:xfrm>
        </p:spPr>
        <p:txBody>
          <a:bodyPr>
            <a:normAutofit/>
          </a:bodyPr>
          <a:lstStyle/>
          <a:p>
            <a:pPr algn="just">
              <a:buFont typeface="Arial" panose="020B0604020202020204" pitchFamily="34" charset="0"/>
              <a:buChar char="•"/>
            </a:pPr>
            <a:r>
              <a:rPr lang="es-MX" b="1" i="0" dirty="0"/>
              <a:t>2. Tiempo de tarea:</a:t>
            </a:r>
          </a:p>
          <a:p>
            <a:pPr marL="0" indent="0" algn="just">
              <a:buNone/>
            </a:pPr>
            <a:r>
              <a:rPr lang="es-MX" i="0" dirty="0"/>
              <a:t>Mide el tiempo que los usuarios tardan en completar tareas específicas. Calcula el tiempo promedio de tarea para evaluar la eficiencia:</a:t>
            </a:r>
          </a:p>
          <a:p>
            <a:pPr marL="0" indent="0" algn="just">
              <a:buNone/>
            </a:pPr>
            <a:endParaRPr lang="es-MX" i="0" dirty="0"/>
          </a:p>
          <a:p>
            <a:pPr marL="0" indent="0" algn="just">
              <a:buNone/>
            </a:pPr>
            <a:endParaRPr lang="es-MX" dirty="0"/>
          </a:p>
          <a:p>
            <a:pPr algn="just">
              <a:buFont typeface="Arial" panose="020B0604020202020204" pitchFamily="34" charset="0"/>
              <a:buChar char="•"/>
            </a:pPr>
            <a:r>
              <a:rPr lang="es-MX" b="1" dirty="0"/>
              <a:t>3. Satisfacción del usuario</a:t>
            </a:r>
          </a:p>
          <a:p>
            <a:pPr marL="0" indent="0" algn="just">
              <a:buNone/>
            </a:pPr>
            <a:r>
              <a:rPr lang="es-MX" i="0" dirty="0"/>
              <a:t>Utiliza encuestas o escalas de satisfacción para obtener puntuaciones subjetivas de los usuarios.</a:t>
            </a:r>
          </a:p>
          <a:p>
            <a:pPr marL="0" indent="0" algn="just">
              <a:buNone/>
            </a:pPr>
            <a:endParaRPr lang="es-MX" i="0" dirty="0"/>
          </a:p>
        </p:txBody>
      </p:sp>
      <p:pic>
        <p:nvPicPr>
          <p:cNvPr id="6" name="Imagen 5">
            <a:extLst>
              <a:ext uri="{FF2B5EF4-FFF2-40B4-BE49-F238E27FC236}">
                <a16:creationId xmlns:a16="http://schemas.microsoft.com/office/drawing/2014/main" id="{F461B6A0-CF6B-EDB3-6E98-849700DD6582}"/>
              </a:ext>
            </a:extLst>
          </p:cNvPr>
          <p:cNvPicPr>
            <a:picLocks noChangeAspect="1"/>
          </p:cNvPicPr>
          <p:nvPr/>
        </p:nvPicPr>
        <p:blipFill>
          <a:blip r:embed="rId2"/>
          <a:stretch>
            <a:fillRect/>
          </a:stretch>
        </p:blipFill>
        <p:spPr>
          <a:xfrm>
            <a:off x="815391" y="2691315"/>
            <a:ext cx="4449242" cy="2778781"/>
          </a:xfrm>
          <a:prstGeom prst="rect">
            <a:avLst/>
          </a:prstGeom>
        </p:spPr>
      </p:pic>
      <p:pic>
        <p:nvPicPr>
          <p:cNvPr id="5" name="Imagen 4">
            <a:extLst>
              <a:ext uri="{FF2B5EF4-FFF2-40B4-BE49-F238E27FC236}">
                <a16:creationId xmlns:a16="http://schemas.microsoft.com/office/drawing/2014/main" id="{7F7488F3-E8B5-4DB2-99BC-5AF91FDB27D5}"/>
              </a:ext>
            </a:extLst>
          </p:cNvPr>
          <p:cNvPicPr>
            <a:picLocks noChangeAspect="1"/>
          </p:cNvPicPr>
          <p:nvPr/>
        </p:nvPicPr>
        <p:blipFill>
          <a:blip r:embed="rId3"/>
          <a:stretch>
            <a:fillRect/>
          </a:stretch>
        </p:blipFill>
        <p:spPr>
          <a:xfrm>
            <a:off x="5830956" y="3801616"/>
            <a:ext cx="4960412" cy="558178"/>
          </a:xfrm>
          <a:prstGeom prst="rect">
            <a:avLst/>
          </a:prstGeom>
        </p:spPr>
      </p:pic>
      <p:pic>
        <p:nvPicPr>
          <p:cNvPr id="8" name="Imagen 7">
            <a:extLst>
              <a:ext uri="{FF2B5EF4-FFF2-40B4-BE49-F238E27FC236}">
                <a16:creationId xmlns:a16="http://schemas.microsoft.com/office/drawing/2014/main" id="{B764A985-3AAF-4B52-8CD4-B4251F6689E6}"/>
              </a:ext>
            </a:extLst>
          </p:cNvPr>
          <p:cNvPicPr>
            <a:picLocks noChangeAspect="1"/>
          </p:cNvPicPr>
          <p:nvPr/>
        </p:nvPicPr>
        <p:blipFill>
          <a:blip r:embed="rId4"/>
          <a:stretch>
            <a:fillRect/>
          </a:stretch>
        </p:blipFill>
        <p:spPr>
          <a:xfrm>
            <a:off x="5580279" y="5829027"/>
            <a:ext cx="5703811" cy="529862"/>
          </a:xfrm>
          <a:prstGeom prst="rect">
            <a:avLst/>
          </a:prstGeom>
        </p:spPr>
      </p:pic>
    </p:spTree>
    <p:extLst>
      <p:ext uri="{BB962C8B-B14F-4D97-AF65-F5344CB8AC3E}">
        <p14:creationId xmlns:p14="http://schemas.microsoft.com/office/powerpoint/2010/main" val="395897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AC6B5-66AC-43C1-804B-6EF309751805}"/>
              </a:ext>
            </a:extLst>
          </p:cNvPr>
          <p:cNvSpPr>
            <a:spLocks noGrp="1"/>
          </p:cNvSpPr>
          <p:nvPr>
            <p:ph type="title"/>
          </p:nvPr>
        </p:nvSpPr>
        <p:spPr/>
        <p:txBody>
          <a:bodyPr/>
          <a:lstStyle/>
          <a:p>
            <a:r>
              <a:rPr lang="es-MX" b="1" dirty="0"/>
              <a:t>Referencias bibliográficas:</a:t>
            </a:r>
            <a:endParaRPr lang="es-CO" b="1" dirty="0"/>
          </a:p>
        </p:txBody>
      </p:sp>
      <p:sp>
        <p:nvSpPr>
          <p:cNvPr id="3" name="Marcador de contenido 2">
            <a:extLst>
              <a:ext uri="{FF2B5EF4-FFF2-40B4-BE49-F238E27FC236}">
                <a16:creationId xmlns:a16="http://schemas.microsoft.com/office/drawing/2014/main" id="{8026E745-A714-4C12-B0D3-245E63195AD5}"/>
              </a:ext>
            </a:extLst>
          </p:cNvPr>
          <p:cNvSpPr>
            <a:spLocks noGrp="1"/>
          </p:cNvSpPr>
          <p:nvPr>
            <p:ph idx="1"/>
          </p:nvPr>
        </p:nvSpPr>
        <p:spPr/>
        <p:txBody>
          <a:bodyPr/>
          <a:lstStyle/>
          <a:p>
            <a:r>
              <a:rPr lang="es-CO" dirty="0">
                <a:hlinkClick r:id="rId2"/>
              </a:rPr>
              <a:t>https://www.gluo.mx/blog/las-10-heuristicas-de-usabilidad-en-diseno-de-interfaz</a:t>
            </a:r>
            <a:endParaRPr lang="es-CO" dirty="0"/>
          </a:p>
          <a:p>
            <a:r>
              <a:rPr lang="es-CO" dirty="0">
                <a:hlinkClick r:id="rId3"/>
              </a:rPr>
              <a:t>https://es.semrush.com/blog/usabilidad-web-principios-jakob-nielsen/</a:t>
            </a:r>
            <a:endParaRPr lang="es-CO" dirty="0"/>
          </a:p>
          <a:p>
            <a:r>
              <a:rPr lang="es-CO" dirty="0">
                <a:hlinkClick r:id="rId4"/>
              </a:rPr>
              <a:t>https://www.tesseractspace.com/blog/sobre-metricas-de-usabilidad/</a:t>
            </a:r>
            <a:endParaRPr lang="es-CO" dirty="0"/>
          </a:p>
          <a:p>
            <a:r>
              <a:rPr lang="es-CO" dirty="0">
                <a:hlinkClick r:id="rId5"/>
              </a:rPr>
              <a:t>https://es.slideshare.net/visualwebsiteoptimizer/mtricas-de-usabilidad-entiende-la-experiencia-de-usuario-en-tu-sitio-web-y-mejora-las-tasas-de-conversin</a:t>
            </a:r>
            <a:endParaRPr lang="es-CO" dirty="0"/>
          </a:p>
        </p:txBody>
      </p:sp>
    </p:spTree>
    <p:extLst>
      <p:ext uri="{BB962C8B-B14F-4D97-AF65-F5344CB8AC3E}">
        <p14:creationId xmlns:p14="http://schemas.microsoft.com/office/powerpoint/2010/main" val="2945901321"/>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TM10001105[[fn=Recorte]]</Template>
  <TotalTime>462</TotalTime>
  <Words>586</Words>
  <Application>Microsoft Office PowerPoint</Application>
  <PresentationFormat>Panorámica</PresentationFormat>
  <Paragraphs>40</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Franklin Gothic Book</vt:lpstr>
      <vt:lpstr>Recorte</vt:lpstr>
      <vt:lpstr>Consistencia y estándares</vt:lpstr>
      <vt:lpstr>¿Qué son las Heurísticas de Nielsen?</vt:lpstr>
      <vt:lpstr>Consistencia y estándares</vt:lpstr>
      <vt:lpstr>Uso de la heurística en paginas web</vt:lpstr>
      <vt:lpstr>Uso de la heurística en otros productos</vt:lpstr>
      <vt:lpstr>¿Cómo se mide la heurística de consistencia y estándares  </vt:lpstr>
      <vt:lpstr>¿Cómo se mide la heurística de consistencia y estándares  </vt:lpstr>
      <vt:lpstr>¿Cómo se mide la heurística de consistencia y estándares  </vt:lpstr>
      <vt:lpstr>Referencias bibliográficas: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Heurísticas de Nielsen</dc:title>
  <dc:creator>pc</dc:creator>
  <cp:lastModifiedBy>pc</cp:lastModifiedBy>
  <cp:revision>18</cp:revision>
  <dcterms:created xsi:type="dcterms:W3CDTF">2024-05-08T02:05:58Z</dcterms:created>
  <dcterms:modified xsi:type="dcterms:W3CDTF">2024-05-16T06:59:34Z</dcterms:modified>
</cp:coreProperties>
</file>