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arm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font" Target="fonts/Carm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f4eceb2c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f4eceb2c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f4eceb2c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f4eceb2c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f4eceb2c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f4eceb2c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f4eceb2c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f4eceb2c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f4eceb2c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f4eceb2c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f4eceb2c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f4eceb2c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f4eceb2c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f4eceb2c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f4eceb2c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f4eceb2c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f4eceb2c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f4eceb2c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793600" y="3261048"/>
            <a:ext cx="40587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793601" y="4261757"/>
            <a:ext cx="4058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i="1" sz="1400" u="none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1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628650" y="103662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 rot="5400000">
            <a:off x="3136200" y="-375554"/>
            <a:ext cx="28716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 rot="5400000">
            <a:off x="4545285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" type="body"/>
          </p:nvPr>
        </p:nvSpPr>
        <p:spPr>
          <a:xfrm rot="5400000">
            <a:off x="797309" y="-194456"/>
            <a:ext cx="4359000" cy="52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628650" y="103662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28650" y="2131996"/>
            <a:ext cx="7886700" cy="28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>
  <p:cSld name="Fin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628650" y="103662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628650" y="71471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628650" y="1782099"/>
            <a:ext cx="3886200" cy="30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29150" y="1782099"/>
            <a:ext cx="3886200" cy="30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629841" y="609742"/>
            <a:ext cx="78867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629841" y="1596770"/>
            <a:ext cx="38682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629841" y="2214704"/>
            <a:ext cx="38682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29150" y="1596770"/>
            <a:ext cx="3887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3" name="Google Shape;33;p9"/>
          <p:cNvSpPr txBox="1"/>
          <p:nvPr>
            <p:ph idx="4" type="body"/>
          </p:nvPr>
        </p:nvSpPr>
        <p:spPr>
          <a:xfrm>
            <a:off x="4629150" y="2214704"/>
            <a:ext cx="38874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628650" y="103662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103662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1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2131996"/>
            <a:ext cx="7886700" cy="28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ctrTitle"/>
          </p:nvPr>
        </p:nvSpPr>
        <p:spPr>
          <a:xfrm>
            <a:off x="4793600" y="3261048"/>
            <a:ext cx="4058700" cy="1000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Apache Spark</a:t>
            </a:r>
            <a:endParaRPr/>
          </a:p>
        </p:txBody>
      </p:sp>
      <p:sp>
        <p:nvSpPr>
          <p:cNvPr id="55" name="Google Shape;55;p15"/>
          <p:cNvSpPr txBox="1"/>
          <p:nvPr>
            <p:ph idx="1" type="subTitle"/>
          </p:nvPr>
        </p:nvSpPr>
        <p:spPr>
          <a:xfrm>
            <a:off x="4793601" y="4261757"/>
            <a:ext cx="4058700" cy="39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Juan Pablo Arévalo Merchán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628650" y="1036622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Apache Spark</a:t>
            </a:r>
            <a:endParaRPr/>
          </a:p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628650" y="2131996"/>
            <a:ext cx="7886700" cy="287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Carme"/>
              <a:buChar char="●"/>
            </a:pP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Comenzó como un proyecto de investigación en UC Berkeley en 2009</a:t>
            </a:r>
            <a:endParaRPr sz="1600">
              <a:solidFill>
                <a:srgbClr val="464646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Carme"/>
              <a:buChar char="●"/>
            </a:pP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Se vuelve código abierto en el 2010</a:t>
            </a:r>
            <a:endParaRPr sz="1600">
              <a:solidFill>
                <a:srgbClr val="464646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Carme"/>
              <a:buChar char="●"/>
            </a:pP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Se trasladó a Apache Software Foundation en 2013</a:t>
            </a: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endParaRPr sz="1600">
              <a:solidFill>
                <a:srgbClr val="464646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Carme"/>
              <a:buChar char="●"/>
            </a:pP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Apache Spark es un framework de computación distribuida</a:t>
            </a: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 (Hadoop también) </a:t>
            </a: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para ejecutar código en paralelo sobre distintas máquinas (clúster). </a:t>
            </a:r>
            <a:endParaRPr sz="1600">
              <a:solidFill>
                <a:srgbClr val="464646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Carme"/>
              <a:buChar char="●"/>
            </a:pP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Mejora al paradigma de Map Reduce de Hadoop. </a:t>
            </a: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100x más rápido para el procesamiento de datos a gran escala ya que trabaja en memoria RAM (a diferencia de su antecesor que almacena los resultados intermedios en disco).</a:t>
            </a:r>
            <a:endParaRPr sz="1600">
              <a:solidFill>
                <a:srgbClr val="464646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pic>
        <p:nvPicPr>
          <p:cNvPr id="62" name="Google Shape;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0450" y="911650"/>
            <a:ext cx="2390300" cy="124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628650" y="1036622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Apache Spark</a:t>
            </a:r>
            <a:endParaRPr/>
          </a:p>
        </p:txBody>
      </p:sp>
      <p:pic>
        <p:nvPicPr>
          <p:cNvPr id="68" name="Google Shape;68;p17"/>
          <p:cNvPicPr preferRelativeResize="0"/>
          <p:nvPr/>
        </p:nvPicPr>
        <p:blipFill rotWithShape="1">
          <a:blip r:embed="rId3">
            <a:alphaModFix/>
          </a:blip>
          <a:srcRect b="9412" l="0" r="0" t="0"/>
          <a:stretch/>
        </p:blipFill>
        <p:spPr>
          <a:xfrm>
            <a:off x="1908050" y="2349713"/>
            <a:ext cx="4771901" cy="24361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28650" y="2131996"/>
            <a:ext cx="7886700" cy="287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Carme"/>
              <a:buChar char="●"/>
            </a:pP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Tiene un API y motor unificados para queries SQL, streaming de datos y ML.</a:t>
            </a:r>
            <a:endParaRPr sz="1600">
              <a:solidFill>
                <a:srgbClr val="464646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pic>
        <p:nvPicPr>
          <p:cNvPr id="70" name="Google Shape;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0450" y="911650"/>
            <a:ext cx="2390300" cy="124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628650" y="731822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Arquitectura</a:t>
            </a:r>
            <a:endParaRPr/>
          </a:p>
        </p:txBody>
      </p:sp>
      <p:pic>
        <p:nvPicPr>
          <p:cNvPr id="76" name="Google Shape;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601" y="3335050"/>
            <a:ext cx="5501300" cy="17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80650" y="1573625"/>
            <a:ext cx="8673600" cy="287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Términos:</a:t>
            </a:r>
            <a:endParaRPr sz="1600">
              <a:solidFill>
                <a:srgbClr val="464646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-3302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Carme"/>
              <a:buChar char="○"/>
            </a:pP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DRIVER: Máquina que ejecuta la </a:t>
            </a: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aplicación</a:t>
            </a: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, orquesta y esquedula el trabajo a lo largo de los ejecutores. </a:t>
            </a:r>
            <a:endParaRPr sz="1600">
              <a:solidFill>
                <a:srgbClr val="464646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-3302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Carme"/>
              <a:buChar char="○"/>
            </a:pP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EXECUTOR: Son máquinas que toman trozos de datos llamados particiones y ejecuta el código asignado por el driver. Además le devuelve los resultados.</a:t>
            </a:r>
            <a:endParaRPr sz="1600">
              <a:solidFill>
                <a:srgbClr val="464646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-3302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Carme"/>
              <a:buChar char="○"/>
            </a:pP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TASK: El driver las crea en los executors al procesar los datos.</a:t>
            </a:r>
            <a:endParaRPr sz="1600">
              <a:solidFill>
                <a:srgbClr val="464646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-3302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Carme"/>
              <a:buChar char="○"/>
            </a:pP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SLOT:  Spark "cores" = hilos disponibles.</a:t>
            </a:r>
            <a:endParaRPr sz="1600">
              <a:solidFill>
                <a:srgbClr val="464646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Carme"/>
              <a:buChar char="●"/>
            </a:pP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Se usa la técnica de </a:t>
            </a:r>
            <a:r>
              <a:rPr i="1"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divide &amp; conquer</a:t>
            </a: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. </a:t>
            </a:r>
            <a:endParaRPr sz="1600">
              <a:solidFill>
                <a:srgbClr val="464646"/>
              </a:solidFill>
              <a:latin typeface="Carme"/>
              <a:ea typeface="Carme"/>
              <a:cs typeface="Carme"/>
              <a:sym typeface="Carm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275" y="972061"/>
            <a:ext cx="3703082" cy="36904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9"/>
          <p:cNvSpPr txBox="1"/>
          <p:nvPr>
            <p:ph type="title"/>
          </p:nvPr>
        </p:nvSpPr>
        <p:spPr>
          <a:xfrm>
            <a:off x="628650" y="731822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uso - Entidad financiera</a:t>
            </a:r>
            <a:endParaRPr/>
          </a:p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487575" y="1726025"/>
            <a:ext cx="3355500" cy="287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64646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Carme"/>
              <a:buChar char="•"/>
            </a:pP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Plataforma Big Data</a:t>
            </a:r>
            <a:endParaRPr sz="1600">
              <a:solidFill>
                <a:srgbClr val="464646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Carme"/>
              <a:buChar char="•"/>
            </a:pP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Ingesta de datos (Limpieza y transformación)</a:t>
            </a:r>
            <a:endParaRPr sz="1600">
              <a:solidFill>
                <a:srgbClr val="464646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Carme"/>
              <a:buChar char="•"/>
            </a:pP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Procesamiento de datos en tiempo real</a:t>
            </a:r>
            <a:endParaRPr sz="1600">
              <a:solidFill>
                <a:srgbClr val="464646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Carme"/>
              <a:buChar char="•"/>
            </a:pP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Procesamiento de datos en batch</a:t>
            </a:r>
            <a:endParaRPr sz="1600">
              <a:solidFill>
                <a:srgbClr val="464646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Carme"/>
              <a:buChar char="•"/>
            </a:pP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Calidad de datos</a:t>
            </a:r>
            <a:endParaRPr sz="1600">
              <a:solidFill>
                <a:srgbClr val="464646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64646"/>
              </a:solidFill>
              <a:latin typeface="Carme"/>
              <a:ea typeface="Carme"/>
              <a:cs typeface="Carme"/>
              <a:sym typeface="Carm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628650" y="731822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uso - Netflix</a:t>
            </a:r>
            <a:endParaRPr/>
          </a:p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487575" y="1726025"/>
            <a:ext cx="3355500" cy="287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64646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Carme"/>
              <a:buChar char="•"/>
            </a:pP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Recomendaciones de contenido casi en tiempo real</a:t>
            </a:r>
            <a:endParaRPr sz="1600">
              <a:solidFill>
                <a:srgbClr val="464646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Carme"/>
              <a:buChar char="•"/>
            </a:pP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Aprendizaje </a:t>
            </a: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automático</a:t>
            </a:r>
            <a:endParaRPr sz="1600">
              <a:solidFill>
                <a:srgbClr val="464646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Carme"/>
              <a:buChar char="•"/>
            </a:pP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Spark Streaming</a:t>
            </a:r>
            <a:endParaRPr sz="1600">
              <a:solidFill>
                <a:srgbClr val="464646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64646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475" y="1878421"/>
            <a:ext cx="4996123" cy="2562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628650" y="731822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uso - Walmart</a:t>
            </a:r>
            <a:endParaRPr/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487575" y="1726025"/>
            <a:ext cx="3355500" cy="287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Carme"/>
              <a:buChar char="•"/>
            </a:pPr>
            <a:r>
              <a:rPr b="1"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Stream to Storage:</a:t>
            </a: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 Ingesta de eventos de auditoría de una variedad de sistemas y se almacenan en HDFS</a:t>
            </a:r>
            <a:endParaRPr sz="1600">
              <a:solidFill>
                <a:srgbClr val="464646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Carme"/>
              <a:buChar char="•"/>
            </a:pPr>
            <a:r>
              <a:rPr b="1"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Storage to Stream:</a:t>
            </a:r>
            <a:r>
              <a:rPr b="1" lang="es" sz="15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Carga de tablas masivas de DB2 y Teradata para realizar cálculos y agregaciones, y luego publicar esta información en Kafka</a:t>
            </a:r>
            <a:endParaRPr sz="1600">
              <a:solidFill>
                <a:srgbClr val="464646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700" y="1726025"/>
            <a:ext cx="4744501" cy="243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628650" y="731822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uso - Walmart</a:t>
            </a:r>
            <a:endParaRPr/>
          </a:p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487575" y="1726025"/>
            <a:ext cx="3355500" cy="287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2258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ct val="100000"/>
              <a:buFont typeface="Carme"/>
              <a:buChar char="•"/>
            </a:pPr>
            <a:r>
              <a:rPr b="1"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Data Analysis</a:t>
            </a:r>
            <a:r>
              <a:rPr b="1"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:</a:t>
            </a: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Ejecutar trabajos de Spark (Spark SQL) para analizar y generar informes a partir de datos almacenados en HDFS/Hive.</a:t>
            </a:r>
            <a:endParaRPr sz="1600">
              <a:solidFill>
                <a:srgbClr val="464646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-32258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ct val="100000"/>
              <a:buFont typeface="Carme"/>
              <a:buChar char="•"/>
            </a:pPr>
            <a:r>
              <a:rPr b="1"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Migración de datos:</a:t>
            </a: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 La flexibilidad de Spark para conectarse a un número tan grande de bases de datos y su naturaleza genérica, ha ayudado a migrar grandes cantidades de datos.</a:t>
            </a:r>
            <a:endParaRPr sz="1600">
              <a:solidFill>
                <a:srgbClr val="464646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700" y="1726025"/>
            <a:ext cx="4744501" cy="243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628650" y="731822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Teorema CAP</a:t>
            </a:r>
            <a:endParaRPr/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487575" y="1726025"/>
            <a:ext cx="3355500" cy="287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10000"/>
          </a:bodyPr>
          <a:lstStyle/>
          <a:p>
            <a:pPr indent="-31496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ct val="100000"/>
              <a:buFont typeface="Carme"/>
              <a:buChar char="•"/>
            </a:pP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El sistema siempre estará </a:t>
            </a: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disponible</a:t>
            </a: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 aunque existan problemas de conexión entre los nodos (Particiones de red). Aunque pueda mostrar datos temporalmente </a:t>
            </a: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inconsistentes</a:t>
            </a: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.</a:t>
            </a:r>
            <a:endParaRPr sz="1050">
              <a:solidFill>
                <a:srgbClr val="6B6B6B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496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ct val="100000"/>
              <a:buFont typeface="Carme"/>
              <a:buChar char="•"/>
            </a:pPr>
            <a:r>
              <a:rPr lang="es" sz="1600">
                <a:solidFill>
                  <a:srgbClr val="464646"/>
                </a:solidFill>
                <a:latin typeface="Carme"/>
                <a:ea typeface="Carme"/>
                <a:cs typeface="Carme"/>
                <a:sym typeface="Carme"/>
              </a:rPr>
              <a:t>Tolera particiones de red igualmente por lo cual el sistema recibe y aplica la petición, como no garantiza consistencia, no es necesario que se confirme el pedido en todos los nodos.</a:t>
            </a:r>
            <a:endParaRPr sz="1600">
              <a:solidFill>
                <a:srgbClr val="464646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550" y="1415021"/>
            <a:ext cx="4996124" cy="2979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