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handoutMasterIdLst>
    <p:handoutMasterId r:id="rId18"/>
  </p:handoutMasterIdLst>
  <p:sldIdLst>
    <p:sldId id="256" r:id="rId4"/>
    <p:sldId id="260" r:id="rId5"/>
    <p:sldId id="267" r:id="rId6"/>
    <p:sldId id="261" r:id="rId7"/>
    <p:sldId id="262" r:id="rId8"/>
    <p:sldId id="263" r:id="rId9"/>
    <p:sldId id="271" r:id="rId10"/>
    <p:sldId id="264" r:id="rId11"/>
    <p:sldId id="265" r:id="rId12"/>
    <p:sldId id="268" r:id="rId13"/>
    <p:sldId id="269" r:id="rId14"/>
    <p:sldId id="270" r:id="rId15"/>
    <p:sldId id="272" r:id="rId16"/>
    <p:sldId id="258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0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Tiempo de respuesta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5</c:v>
                </c:pt>
                <c:pt idx="1">
                  <c:v>8</c:v>
                </c:pt>
                <c:pt idx="2">
                  <c:v>9</c:v>
                </c:pt>
                <c:pt idx="3">
                  <c:v>11</c:v>
                </c:pt>
                <c:pt idx="4">
                  <c:v>8</c:v>
                </c:pt>
                <c:pt idx="5">
                  <c:v>10</c:v>
                </c:pt>
                <c:pt idx="6">
                  <c:v>8</c:v>
                </c:pt>
                <c:pt idx="7">
                  <c:v>5</c:v>
                </c:pt>
                <c:pt idx="8">
                  <c:v>18</c:v>
                </c:pt>
                <c:pt idx="9">
                  <c:v>12</c:v>
                </c:pt>
                <c:pt idx="10">
                  <c:v>6</c:v>
                </c:pt>
                <c:pt idx="11">
                  <c:v>8</c:v>
                </c:pt>
                <c:pt idx="12">
                  <c:v>9</c:v>
                </c:pt>
                <c:pt idx="13">
                  <c:v>5</c:v>
                </c:pt>
                <c:pt idx="14">
                  <c:v>11</c:v>
                </c:pt>
                <c:pt idx="15">
                  <c:v>7</c:v>
                </c:pt>
                <c:pt idx="16">
                  <c:v>6</c:v>
                </c:pt>
                <c:pt idx="17">
                  <c:v>8</c:v>
                </c:pt>
                <c:pt idx="18">
                  <c:v>5</c:v>
                </c:pt>
                <c:pt idx="19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45-4A56-94A5-D89DD36323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6969584"/>
        <c:axId val="1246282480"/>
      </c:lineChart>
      <c:catAx>
        <c:axId val="12469695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Incidente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6282480"/>
        <c:crosses val="autoZero"/>
        <c:auto val="1"/>
        <c:lblAlgn val="ctr"/>
        <c:lblOffset val="100"/>
        <c:noMultiLvlLbl val="0"/>
      </c:catAx>
      <c:valAx>
        <c:axId val="124628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Minutos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6969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58399-82A5-4F04-8671-5E74070C5E00}" type="datetimeFigureOut">
              <a:rPr lang="es-CO" smtClean="0"/>
              <a:t>5/12/2023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8860C-7A71-4B72-8FEA-842AAAFCC02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0266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91467" y="4348064"/>
            <a:ext cx="5411758" cy="1334278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91468" y="5682342"/>
            <a:ext cx="5411758" cy="522092"/>
          </a:xfrm>
        </p:spPr>
        <p:txBody>
          <a:bodyPr>
            <a:normAutofit/>
          </a:bodyPr>
          <a:lstStyle>
            <a:lvl1pPr marL="0" indent="0" algn="l">
              <a:buNone/>
              <a:defRPr sz="1800" i="1" u="none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478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7463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3038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65188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38538" y="365125"/>
            <a:ext cx="7060941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938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07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996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789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6383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52950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376132"/>
            <a:ext cx="5181600" cy="41086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376132"/>
            <a:ext cx="5181600" cy="41086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393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812989"/>
            <a:ext cx="10515600" cy="126725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129027"/>
            <a:ext cx="5157787" cy="7876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952939"/>
            <a:ext cx="5157787" cy="35225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129027"/>
            <a:ext cx="5183188" cy="80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952939"/>
            <a:ext cx="5183188" cy="35225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278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939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FCD54-9834-4BE8-9B5B-EEF02B5391B3}" type="datetimeFigureOut">
              <a:rPr lang="es-CO" smtClean="0"/>
              <a:t>5/12/2023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EAACC5-580A-406C-9362-EA1B95EDA8C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447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7989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2570813"/>
            <a:ext cx="10515600" cy="3828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397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Mejorando las capacidades de respuesta a incidentes de las EPS mediante el uso de SOAR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s-CO" dirty="0"/>
              <a:t>Juan Pablo Daza Pinzón – Juan </a:t>
            </a:r>
            <a:r>
              <a:rPr lang="es-CO" dirty="0" err="1"/>
              <a:t>Sebastian</a:t>
            </a:r>
            <a:r>
              <a:rPr lang="es-CO" dirty="0"/>
              <a:t> </a:t>
            </a:r>
            <a:r>
              <a:rPr lang="es-CO" dirty="0" err="1"/>
              <a:t>Rodriguez</a:t>
            </a:r>
            <a:r>
              <a:rPr lang="es-CO" dirty="0"/>
              <a:t> Peña</a:t>
            </a:r>
          </a:p>
        </p:txBody>
      </p:sp>
    </p:spTree>
    <p:extLst>
      <p:ext uri="{BB962C8B-B14F-4D97-AF65-F5344CB8AC3E}">
        <p14:creationId xmlns:p14="http://schemas.microsoft.com/office/powerpoint/2010/main" val="128647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4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C22F8C-704F-94A0-8509-26FFB85B6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/>
              <a:t>AWS CloudTrail</a:t>
            </a:r>
          </a:p>
        </p:txBody>
      </p:sp>
      <p:sp>
        <p:nvSpPr>
          <p:cNvPr id="2061" name="Rectangle 2056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B0AB95-8049-E924-9390-508F390B3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r>
              <a:rPr lang="en-US" sz="2200"/>
              <a:t>CloudTrail monitorea y registra la actividad de la cuenta en toda la infraestructura de AWS, lo que permite controlar las acciones de almacenamiento, an</a:t>
            </a:r>
            <a:r>
              <a:rPr lang="es-CO" sz="2200"/>
              <a:t>álisis y reparación.</a:t>
            </a:r>
          </a:p>
        </p:txBody>
      </p:sp>
      <p:pic>
        <p:nvPicPr>
          <p:cNvPr id="2050" name="Picture 2" descr="AWS CloudTrail best practices | AWS Cloud Operations &amp; Migrations Blog">
            <a:extLst>
              <a:ext uri="{FF2B5EF4-FFF2-40B4-BE49-F238E27FC236}">
                <a16:creationId xmlns:a16="http://schemas.microsoft.com/office/drawing/2014/main" id="{31E1980A-00F1-B04C-860E-83CE8AF01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94066" y="1272395"/>
            <a:ext cx="4237686" cy="423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966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0B803E-9F5E-BF9F-F4E8-50868617A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s-CO" sz="5600"/>
              <a:t>AWS EventBridge</a:t>
            </a:r>
            <a:endParaRPr lang="en-US" sz="5600"/>
          </a:p>
        </p:txBody>
      </p:sp>
      <p:sp>
        <p:nvSpPr>
          <p:cNvPr id="3081" name="Oval 308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WS EventBridge Sink Connector - Docs">
            <a:extLst>
              <a:ext uri="{FF2B5EF4-FFF2-40B4-BE49-F238E27FC236}">
                <a16:creationId xmlns:a16="http://schemas.microsoft.com/office/drawing/2014/main" id="{3996029D-A8AF-5FA0-C02A-EE149A43B7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 bwMode="auto"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85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BEDE4F-6659-76B6-20C1-719CEF108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anchor="t">
            <a:normAutofit/>
          </a:bodyPr>
          <a:lstStyle/>
          <a:p>
            <a:r>
              <a:rPr lang="es-CO" sz="2000">
                <a:solidFill>
                  <a:schemeClr val="tx1">
                    <a:alpha val="80000"/>
                  </a:schemeClr>
                </a:solidFill>
              </a:rPr>
              <a:t>Es el sistema de manejo de eventos en el cual se puede integrar con sistemas existentes o aplicaciones SaaS.</a:t>
            </a:r>
            <a:endParaRPr lang="en-US" sz="20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087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089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019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4104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01697F4A-0E1E-4884-AA46-CC7353040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2706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42E4F2-A62B-3A63-D722-8BDCF13D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2026" y="540167"/>
            <a:ext cx="5828376" cy="2135867"/>
          </a:xfrm>
        </p:spPr>
        <p:txBody>
          <a:bodyPr anchor="b">
            <a:normAutofit/>
          </a:bodyPr>
          <a:lstStyle/>
          <a:p>
            <a:r>
              <a:rPr lang="es-CO" sz="4800"/>
              <a:t>AWS SecurityHub</a:t>
            </a:r>
            <a:endParaRPr lang="en-US" sz="4800"/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CC9201A9-0BDD-4980-9442-7A5E65D8C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1253406"/>
            <a:ext cx="303950" cy="4351188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100" name="Picture 4" descr="Use Security Hub custom actions to remediate S3 resources based on Macie  discovery results | AWS Security Blog">
            <a:extLst>
              <a:ext uri="{FF2B5EF4-FFF2-40B4-BE49-F238E27FC236}">
                <a16:creationId xmlns:a16="http://schemas.microsoft.com/office/drawing/2014/main" id="{C219AF34-DA4F-86CE-B918-1125F21A03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7" r="25174"/>
          <a:stretch/>
        </p:blipFill>
        <p:spPr bwMode="auto">
          <a:xfrm>
            <a:off x="303950" y="1253406"/>
            <a:ext cx="4351188" cy="435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E14967-125B-2E76-EF24-6B2DFB622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2026" y="2880452"/>
            <a:ext cx="5828376" cy="3095445"/>
          </a:xfrm>
        </p:spPr>
        <p:txBody>
          <a:bodyPr anchor="t">
            <a:normAutofit/>
          </a:bodyPr>
          <a:lstStyle/>
          <a:p>
            <a:r>
              <a:rPr lang="es-CO" sz="1800"/>
              <a:t>Es el centro de seguridad en el cual se puede centralizar todas las alertas de seguridad y se pueden automatizar las comprobaciones de seguridad.</a:t>
            </a:r>
            <a:endParaRPr lang="en-US" sz="1800"/>
          </a:p>
        </p:txBody>
      </p:sp>
      <p:cxnSp>
        <p:nvCxnSpPr>
          <p:cNvPr id="4113" name="Straight Connector 4112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5" name="Straight Connector 4114">
            <a:extLst>
              <a:ext uri="{FF2B5EF4-FFF2-40B4-BE49-F238E27FC236}">
                <a16:creationId xmlns:a16="http://schemas.microsoft.com/office/drawing/2014/main" id="{25443840-A796-4C43-8DC1-1B738EFEC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5193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121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4CAF-9090-479D-99F6-E986F66D5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250"/>
            <a:ext cx="10515600" cy="1325563"/>
          </a:xfrm>
        </p:spPr>
        <p:txBody>
          <a:bodyPr/>
          <a:lstStyle/>
          <a:p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respuesta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4655E5B-265F-40F6-99BF-15EC0226D7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367151"/>
              </p:ext>
            </p:extLst>
          </p:nvPr>
        </p:nvGraphicFramePr>
        <p:xfrm>
          <a:off x="838200" y="1873813"/>
          <a:ext cx="10515600" cy="3829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2B7714-51D6-4C69-959B-6E6FD0592C77}"/>
              </a:ext>
            </a:extLst>
          </p:cNvPr>
          <p:cNvSpPr txBox="1"/>
          <p:nvPr/>
        </p:nvSpPr>
        <p:spPr>
          <a:xfrm>
            <a:off x="1702965" y="5702863"/>
            <a:ext cx="26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Promedio</a:t>
            </a:r>
            <a:r>
              <a:rPr lang="en-US" dirty="0"/>
              <a:t>: 8.25 </a:t>
            </a:r>
            <a:r>
              <a:rPr lang="en-US" dirty="0" err="1"/>
              <a:t>minutos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370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561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58461"/>
            <a:ext cx="10515600" cy="1325563"/>
          </a:xfrm>
        </p:spPr>
        <p:txBody>
          <a:bodyPr/>
          <a:lstStyle/>
          <a:p>
            <a:r>
              <a:rPr lang="es-CO" dirty="0"/>
              <a:t>¿Qué es el SOAR</a:t>
            </a:r>
            <a:r>
              <a:rPr lang="en-US" dirty="0"/>
              <a:t>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57749"/>
            <a:ext cx="10515600" cy="3828726"/>
          </a:xfrm>
        </p:spPr>
        <p:txBody>
          <a:bodyPr>
            <a:normAutofit fontScale="92500" lnSpcReduction="10000"/>
          </a:bodyPr>
          <a:lstStyle/>
          <a:p>
            <a:r>
              <a:rPr lang="es-CO" dirty="0"/>
              <a:t>Security </a:t>
            </a:r>
            <a:r>
              <a:rPr lang="es-CO" dirty="0" err="1"/>
              <a:t>Orchestation</a:t>
            </a:r>
            <a:r>
              <a:rPr lang="es-CO" dirty="0"/>
              <a:t>, </a:t>
            </a:r>
            <a:r>
              <a:rPr lang="es-CO" dirty="0" err="1"/>
              <a:t>Automation</a:t>
            </a:r>
            <a:r>
              <a:rPr lang="es-CO" dirty="0"/>
              <a:t> and Response.</a:t>
            </a:r>
          </a:p>
          <a:p>
            <a:endParaRPr lang="es-CO" dirty="0"/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ES" dirty="0"/>
              <a:t>El SOAR hace referencia a tres funciones clave del software, la gestión de los casos y flujos de trabajo, la automatización de las tareas, y un método centralizado para acceder a la información sobre las amenazas.</a:t>
            </a:r>
          </a:p>
          <a:p>
            <a:endParaRPr lang="es-ES" dirty="0"/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ES" dirty="0"/>
              <a:t>El principal objetivo de un SOAR es la optimización de los flujos de trabajo dentro y fuera del centro de operaciones de seguridad (SOC).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6544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C886788-700E-4D20-9F80-E0E96837A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Freeform: Shape 1032">
            <a:extLst>
              <a:ext uri="{FF2B5EF4-FFF2-40B4-BE49-F238E27FC236}">
                <a16:creationId xmlns:a16="http://schemas.microsoft.com/office/drawing/2014/main" id="{1850674C-4E08-4C62-A3E2-6337FE4F7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BCE4FF05-2B0C-4C97-A9B4-E163085A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02B267-5B13-1C22-C4D3-4096B25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1124712"/>
            <a:ext cx="402336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Algunos Proveedores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529C2A7A-A6B6-4A56-B11C-8E967D88A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537A56D-E030-BB83-12E1-D6D714621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903" y="1355538"/>
            <a:ext cx="5989326" cy="1482358"/>
          </a:xfrm>
          <a:prstGeom prst="rect">
            <a:avLst/>
          </a:prstGeom>
        </p:spPr>
      </p:pic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DBD7205-E536-4134-8768-AC3E1A3C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GuardDuty - Security Identity &amp; Compliance - AWS Video Catalog">
            <a:extLst>
              <a:ext uri="{FF2B5EF4-FFF2-40B4-BE49-F238E27FC236}">
                <a16:creationId xmlns:a16="http://schemas.microsoft.com/office/drawing/2014/main" id="{B11B6A19-5429-062A-A0E5-E23BF0EB52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1" r="2" b="1762"/>
          <a:stretch/>
        </p:blipFill>
        <p:spPr bwMode="auto">
          <a:xfrm>
            <a:off x="5777573" y="3827750"/>
            <a:ext cx="2414778" cy="234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d Hat Ansible Automation Platform le ayuda a automatizar en su empresa">
            <a:extLst>
              <a:ext uri="{FF2B5EF4-FFF2-40B4-BE49-F238E27FC236}">
                <a16:creationId xmlns:a16="http://schemas.microsoft.com/office/drawing/2014/main" id="{BBFC1E28-40A6-88CD-5094-5C8AF88E8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65013" y="4560798"/>
            <a:ext cx="2871216" cy="87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256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F1DCE-1C20-A6C6-9830-C2508CC39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2FA5E5-501E-2325-FD99-1F9FA3535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Crear una arquitectura que mejore la seguridad del sistema. </a:t>
            </a:r>
          </a:p>
          <a:p>
            <a:endParaRPr lang="es-ES" dirty="0"/>
          </a:p>
          <a:p>
            <a:r>
              <a:rPr lang="es-ES" dirty="0"/>
              <a:t>Implementación de un SOAR para el manejo y control de incidentes.</a:t>
            </a:r>
          </a:p>
          <a:p>
            <a:endParaRPr lang="es-ES" dirty="0"/>
          </a:p>
          <a:p>
            <a:r>
              <a:rPr lang="es-ES" dirty="0"/>
              <a:t>Realizar la implementación de una arquitectura para la mejora de la ciberseguridad y la protección de la privacidad de los usuarios.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611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779EAE-8872-2A4B-F5E6-410DA4BB9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Ataque EPS Sanitas</a:t>
            </a:r>
          </a:p>
        </p:txBody>
      </p:sp>
      <p:pic>
        <p:nvPicPr>
          <p:cNvPr id="4" name="Picture 4" descr="Pantallazo de posible ransomware contra Keralty">
            <a:extLst>
              <a:ext uri="{FF2B5EF4-FFF2-40B4-BE49-F238E27FC236}">
                <a16:creationId xmlns:a16="http://schemas.microsoft.com/office/drawing/2014/main" id="{D94AF96B-4443-601E-0279-F46F8B3160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724031"/>
            <a:ext cx="6780700" cy="540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250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70204E-2F63-22C7-1BDB-9B4B38B01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Ataque Cafam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magen">
            <a:extLst>
              <a:ext uri="{FF2B5EF4-FFF2-40B4-BE49-F238E27FC236}">
                <a16:creationId xmlns:a16="http://schemas.microsoft.com/office/drawing/2014/main" id="{E7053203-10D8-0CB3-57D3-317BDAB76A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38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C2AA-B189-4F1C-9412-2377110A2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85" y="195913"/>
            <a:ext cx="10515600" cy="1325563"/>
          </a:xfrm>
        </p:spPr>
        <p:txBody>
          <a:bodyPr/>
          <a:lstStyle/>
          <a:p>
            <a:r>
              <a:rPr lang="en-US" dirty="0" err="1"/>
              <a:t>Arquitectura</a:t>
            </a:r>
            <a:r>
              <a:rPr lang="en-US" dirty="0"/>
              <a:t> </a:t>
            </a:r>
            <a:r>
              <a:rPr lang="en-US" dirty="0" err="1"/>
              <a:t>propuesta</a:t>
            </a:r>
            <a:r>
              <a:rPr lang="en-US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5BBF02-2C61-4254-B150-20A7043AC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189" y="1134257"/>
            <a:ext cx="8979715" cy="529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99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7F3063-C21A-FC78-BEED-D5C5B4A29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Arquitectura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propuesta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(POC)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419AA6C-A52E-6CDD-5424-D50252E3C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032" y="1675227"/>
            <a:ext cx="802593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83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1C5381-1E23-7FCF-577A-FCC2A0CD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s-CO" sz="4000"/>
              <a:t>Amazon GuardDuty</a:t>
            </a:r>
            <a:endParaRPr lang="en-US" sz="4000"/>
          </a:p>
        </p:txBody>
      </p:sp>
      <p:grpSp>
        <p:nvGrpSpPr>
          <p:cNvPr id="16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EFA3D5-E14B-1CDE-4460-320F49D7B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Es un servicio de supervicion de seguridad que analiza y procesa fuentes de datos fundamentals, como los eventos de AWS CloudTrail de administracion, los registros de de flujo de VPC y del DNS.</a:t>
            </a:r>
          </a:p>
          <a:p>
            <a:endParaRPr lang="en-US" sz="2000"/>
          </a:p>
          <a:p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GuardDuty - Security Identity &amp; Compliance - AWS Video Catalog">
            <a:extLst>
              <a:ext uri="{FF2B5EF4-FFF2-40B4-BE49-F238E27FC236}">
                <a16:creationId xmlns:a16="http://schemas.microsoft.com/office/drawing/2014/main" id="{5FFDBB8E-E7D1-8162-3963-CAB902EF34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1" r="2" b="1762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0300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3637602C580A4799FCE01B5455E585" ma:contentTypeVersion="4" ma:contentTypeDescription="Create a new document." ma:contentTypeScope="" ma:versionID="e50a36ea88624715ed877a495ebcf82d">
  <xsd:schema xmlns:xsd="http://www.w3.org/2001/XMLSchema" xmlns:xs="http://www.w3.org/2001/XMLSchema" xmlns:p="http://schemas.microsoft.com/office/2006/metadata/properties" xmlns:ns2="d1405d19-00f6-4945-b934-163d8002b161" targetNamespace="http://schemas.microsoft.com/office/2006/metadata/properties" ma:root="true" ma:fieldsID="4dd22b5e5b7b0198146b72ff38b301e9" ns2:_="">
    <xsd:import namespace="d1405d19-00f6-4945-b934-163d8002b161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405d19-00f6-4945-b934-163d8002b161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090400-FBB1-4FD6-8522-EBE4D2B903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405d19-00f6-4945-b934-163d8002b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E1F1C3-16F5-4DD9-B4A4-D67703CCA7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297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 Neue Medium</vt:lpstr>
      <vt:lpstr>Times New Roman</vt:lpstr>
      <vt:lpstr>Tema de Office</vt:lpstr>
      <vt:lpstr>Mejorando las capacidades de respuesta a incidentes de las EPS mediante el uso de SOAR</vt:lpstr>
      <vt:lpstr>¿Qué es el SOAR?</vt:lpstr>
      <vt:lpstr>Algunos Proveedores</vt:lpstr>
      <vt:lpstr>Objetivos</vt:lpstr>
      <vt:lpstr>Ataque EPS Sanitas</vt:lpstr>
      <vt:lpstr>Ataque Cafam</vt:lpstr>
      <vt:lpstr>Arquitectura propuesta:</vt:lpstr>
      <vt:lpstr>Arquitectura propuesta (POC)</vt:lpstr>
      <vt:lpstr>Amazon GuardDuty</vt:lpstr>
      <vt:lpstr>AWS CloudTrail</vt:lpstr>
      <vt:lpstr>AWS EventBridge</vt:lpstr>
      <vt:lpstr>AWS SecurityHub</vt:lpstr>
      <vt:lpstr>Tiempo de respuesta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FELIPE AGUILAR SOTELO</dc:creator>
  <cp:lastModifiedBy>juan.daza-pi@labinfo.is.escuelaing.edu.co</cp:lastModifiedBy>
  <cp:revision>25</cp:revision>
  <dcterms:created xsi:type="dcterms:W3CDTF">2018-11-30T16:08:44Z</dcterms:created>
  <dcterms:modified xsi:type="dcterms:W3CDTF">2023-12-05T19:11:18Z</dcterms:modified>
</cp:coreProperties>
</file>