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62" r:id="rId7"/>
    <p:sldId id="261" r:id="rId8"/>
    <p:sldId id="263" r:id="rId9"/>
    <p:sldId id="264" r:id="rId10"/>
    <p:sldId id="270" r:id="rId11"/>
    <p:sldId id="272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C9C5F8-EBD3-49E1-AD55-DAB1A153DB37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DD72D7-90D7-4706-8BD7-FD9DB7A584D4}" type="datetimeFigureOut">
              <a:rPr lang="es-CO" smtClean="0"/>
              <a:t>01/05/2015</a:t>
            </a:fld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3" Type="http://schemas.openxmlformats.org/officeDocument/2006/relationships/slide" Target="slide12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44519" y="4822573"/>
            <a:ext cx="3230427" cy="18012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1400" dirty="0" smtClean="0">
                <a:solidFill>
                  <a:srgbClr val="FF0000"/>
                </a:solidFill>
              </a:rPr>
              <a:t>Esquemático del funcionamiento del proyecto (entrega2)</a:t>
            </a:r>
          </a:p>
          <a:p>
            <a:r>
              <a:rPr lang="es-CO" sz="1200" dirty="0" smtClean="0">
                <a:solidFill>
                  <a:srgbClr val="002060"/>
                </a:solidFill>
              </a:rPr>
              <a:t>Juan Pablo Rodríguez</a:t>
            </a:r>
          </a:p>
          <a:p>
            <a:r>
              <a:rPr lang="es-CO" sz="1200" dirty="0" smtClean="0">
                <a:solidFill>
                  <a:srgbClr val="002060"/>
                </a:solidFill>
              </a:rPr>
              <a:t>Luis Felipe Urdaneta</a:t>
            </a:r>
          </a:p>
          <a:p>
            <a:r>
              <a:rPr lang="es-CO" sz="1200" dirty="0" smtClean="0">
                <a:solidFill>
                  <a:srgbClr val="002060"/>
                </a:solidFill>
              </a:rPr>
              <a:t>2015</a:t>
            </a:r>
          </a:p>
          <a:p>
            <a:r>
              <a:rPr lang="es-CO" sz="1200" dirty="0" smtClean="0">
                <a:solidFill>
                  <a:schemeClr val="bg1"/>
                </a:solidFill>
              </a:rPr>
              <a:t>Nota: para navegar utilice los hipervínculos dentro de cada segmento.</a:t>
            </a:r>
          </a:p>
          <a:p>
            <a:pPr algn="r"/>
            <a:r>
              <a:rPr lang="es-CO" sz="1200" dirty="0" smtClean="0">
                <a:solidFill>
                  <a:schemeClr val="bg1"/>
                </a:solidFill>
                <a:hlinkClick r:id="rId2" action="ppaction://hlinksldjump"/>
              </a:rPr>
              <a:t>Como se forma el Árbol de Huffman.</a:t>
            </a:r>
            <a:br>
              <a:rPr lang="es-CO" sz="1200" dirty="0" smtClean="0">
                <a:solidFill>
                  <a:schemeClr val="bg1"/>
                </a:solidFill>
                <a:hlinkClick r:id="rId2" action="ppaction://hlinksldjump"/>
              </a:rPr>
            </a:br>
            <a:r>
              <a:rPr lang="es-CO" sz="1200" dirty="0" smtClean="0">
                <a:solidFill>
                  <a:schemeClr val="bg1"/>
                </a:solidFill>
                <a:hlinkClick r:id="rId3" action="ppaction://hlinksldjump"/>
              </a:rPr>
              <a:t>Como esta codificado el archivo binario.</a:t>
            </a:r>
            <a:endParaRPr lang="es-CO" sz="1200" dirty="0" smtClean="0">
              <a:solidFill>
                <a:schemeClr val="bg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648227" y="1752804"/>
            <a:ext cx="1800200" cy="465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Espera de un comando</a:t>
            </a:r>
          </a:p>
        </p:txBody>
      </p:sp>
      <p:sp>
        <p:nvSpPr>
          <p:cNvPr id="6" name="5 Proceso alternativo"/>
          <p:cNvSpPr/>
          <p:nvPr/>
        </p:nvSpPr>
        <p:spPr>
          <a:xfrm>
            <a:off x="1619252" y="188640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Inicio del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7" name="6 Rombo"/>
          <p:cNvSpPr/>
          <p:nvPr/>
        </p:nvSpPr>
        <p:spPr>
          <a:xfrm>
            <a:off x="1747900" y="2666078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Lectura de un comando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499992" y="167643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«help»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499992" y="225249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«load»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499992" y="477996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«count»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499992" y="323899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«list_sequences»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499992" y="5284025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«histogram»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499992" y="4275913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«is_subsequence»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499992" y="3771857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«mask»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99992" y="2763745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«save»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828247" y="424954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 otro comando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4499992" y="578808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«exit»</a:t>
            </a:r>
          </a:p>
        </p:txBody>
      </p:sp>
      <p:sp>
        <p:nvSpPr>
          <p:cNvPr id="18" name="17 Proceso alternativo"/>
          <p:cNvSpPr/>
          <p:nvPr/>
        </p:nvSpPr>
        <p:spPr>
          <a:xfrm>
            <a:off x="6156176" y="6093296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</a:rPr>
              <a:t>fin del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228184" y="1676430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4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6228184" y="2252494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5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6228184" y="2763745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6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228184" y="3267801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7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228184" y="3771857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8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228184" y="4275913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9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6228184" y="477996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10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6228184" y="5284025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11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4211960" y="182044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940152" y="239651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940152" y="290056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5940152" y="3411817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940152" y="391587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5940152" y="441992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5940152" y="499599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>
            <a:off x="5940152" y="542804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17" idx="3"/>
            <a:endCxn id="18" idx="1"/>
          </p:cNvCxnSpPr>
          <p:nvPr/>
        </p:nvCxnSpPr>
        <p:spPr>
          <a:xfrm>
            <a:off x="5940152" y="5968101"/>
            <a:ext cx="216024" cy="37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4211960" y="675513"/>
            <a:ext cx="0" cy="529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5940152" y="182044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4211960" y="239651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4211960" y="290056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211960" y="3411817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4211960" y="3915873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211960" y="441992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4211960" y="4923985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4211960" y="542804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4211960" y="5932097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angular"/>
          <p:cNvCxnSpPr>
            <a:stCxn id="16" idx="1"/>
            <a:endCxn id="5" idx="1"/>
          </p:cNvCxnSpPr>
          <p:nvPr/>
        </p:nvCxnSpPr>
        <p:spPr>
          <a:xfrm rot="10800000">
            <a:off x="1648227" y="1985411"/>
            <a:ext cx="180020" cy="2444151"/>
          </a:xfrm>
          <a:prstGeom prst="bentConnector3">
            <a:avLst>
              <a:gd name="adj1" fmla="val 3174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5" idx="2"/>
            <a:endCxn id="7" idx="0"/>
          </p:cNvCxnSpPr>
          <p:nvPr/>
        </p:nvCxnSpPr>
        <p:spPr>
          <a:xfrm>
            <a:off x="2548327" y="2218016"/>
            <a:ext cx="0" cy="448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>
            <a:stCxn id="6" idx="2"/>
            <a:endCxn id="5" idx="0"/>
          </p:cNvCxnSpPr>
          <p:nvPr/>
        </p:nvCxnSpPr>
        <p:spPr>
          <a:xfrm flipH="1">
            <a:off x="2548327" y="692696"/>
            <a:ext cx="7029" cy="1060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>
            <a:stCxn id="7" idx="2"/>
            <a:endCxn id="16" idx="0"/>
          </p:cNvCxnSpPr>
          <p:nvPr/>
        </p:nvCxnSpPr>
        <p:spPr>
          <a:xfrm>
            <a:off x="2548327" y="3749038"/>
            <a:ext cx="0" cy="500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7" idx="3"/>
          </p:cNvCxnSpPr>
          <p:nvPr/>
        </p:nvCxnSpPr>
        <p:spPr>
          <a:xfrm flipV="1">
            <a:off x="3348754" y="3207486"/>
            <a:ext cx="863206" cy="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5" idx="3"/>
          </p:cNvCxnSpPr>
          <p:nvPr/>
        </p:nvCxnSpPr>
        <p:spPr>
          <a:xfrm flipH="1">
            <a:off x="3448427" y="1985410"/>
            <a:ext cx="3319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85 Conector recto"/>
          <p:cNvCxnSpPr/>
          <p:nvPr/>
        </p:nvCxnSpPr>
        <p:spPr>
          <a:xfrm flipV="1">
            <a:off x="3780358" y="293432"/>
            <a:ext cx="17699" cy="1695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>
            <a:off x="8316416" y="332656"/>
            <a:ext cx="0" cy="5214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26" idx="3"/>
          </p:cNvCxnSpPr>
          <p:nvPr/>
        </p:nvCxnSpPr>
        <p:spPr>
          <a:xfrm>
            <a:off x="7956376" y="546404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7956376" y="492398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7956376" y="4419929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7956376" y="398788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7956376" y="348382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7956376" y="297257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7956376" y="239651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7956376" y="182044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2135235" y="37170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3753302" y="27989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100" name="7 Rectángulo"/>
          <p:cNvSpPr/>
          <p:nvPr/>
        </p:nvSpPr>
        <p:spPr>
          <a:xfrm>
            <a:off x="4499992" y="110036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«encode»</a:t>
            </a:r>
          </a:p>
        </p:txBody>
      </p:sp>
      <p:sp>
        <p:nvSpPr>
          <p:cNvPr id="103" name="7 Rectángulo"/>
          <p:cNvSpPr/>
          <p:nvPr/>
        </p:nvSpPr>
        <p:spPr>
          <a:xfrm>
            <a:off x="4499992" y="577585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Comando = «decode»</a:t>
            </a:r>
          </a:p>
        </p:txBody>
      </p:sp>
      <p:cxnSp>
        <p:nvCxnSpPr>
          <p:cNvPr id="104" name="28 Conector recto de flecha"/>
          <p:cNvCxnSpPr/>
          <p:nvPr/>
        </p:nvCxnSpPr>
        <p:spPr>
          <a:xfrm>
            <a:off x="4211960" y="124438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28 Conector recto de flecha"/>
          <p:cNvCxnSpPr/>
          <p:nvPr/>
        </p:nvCxnSpPr>
        <p:spPr>
          <a:xfrm>
            <a:off x="4211960" y="74032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18 Rectángulo"/>
          <p:cNvSpPr/>
          <p:nvPr/>
        </p:nvSpPr>
        <p:spPr>
          <a:xfrm>
            <a:off x="6228184" y="1100366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12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cxnSp>
        <p:nvCxnSpPr>
          <p:cNvPr id="107" name="44 Conector recto de flecha"/>
          <p:cNvCxnSpPr/>
          <p:nvPr/>
        </p:nvCxnSpPr>
        <p:spPr>
          <a:xfrm>
            <a:off x="5940152" y="124438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98 Conector recto de flecha"/>
          <p:cNvCxnSpPr/>
          <p:nvPr/>
        </p:nvCxnSpPr>
        <p:spPr>
          <a:xfrm>
            <a:off x="7956376" y="124438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18 Rectángulo"/>
          <p:cNvSpPr/>
          <p:nvPr/>
        </p:nvSpPr>
        <p:spPr>
          <a:xfrm>
            <a:off x="6228184" y="596310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  <a:hlinkClick r:id="rId13" action="ppaction://hlinksldjump"/>
              </a:rPr>
              <a:t>Ejecución del comando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cxnSp>
        <p:nvCxnSpPr>
          <p:cNvPr id="110" name="44 Conector recto de flecha"/>
          <p:cNvCxnSpPr/>
          <p:nvPr/>
        </p:nvCxnSpPr>
        <p:spPr>
          <a:xfrm>
            <a:off x="5940152" y="74032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98 Conector recto de flecha"/>
          <p:cNvCxnSpPr/>
          <p:nvPr/>
        </p:nvCxnSpPr>
        <p:spPr>
          <a:xfrm>
            <a:off x="7956376" y="74032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cto 123"/>
          <p:cNvCxnSpPr/>
          <p:nvPr/>
        </p:nvCxnSpPr>
        <p:spPr>
          <a:xfrm flipH="1">
            <a:off x="3780357" y="332656"/>
            <a:ext cx="4536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9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26 Rectángulo"/>
          <p:cNvSpPr/>
          <p:nvPr/>
        </p:nvSpPr>
        <p:spPr>
          <a:xfrm>
            <a:off x="496099" y="224119"/>
            <a:ext cx="23042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</a:t>
            </a:r>
            <a:r>
              <a:rPr lang="es-CO" sz="1400" dirty="0" err="1" smtClean="0">
                <a:solidFill>
                  <a:schemeClr val="tx1"/>
                </a:solidFill>
              </a:rPr>
              <a:t>encode</a:t>
            </a:r>
            <a:endParaRPr lang="es-CO" sz="1400" dirty="0" smtClean="0">
              <a:solidFill>
                <a:schemeClr val="tx1"/>
              </a:solidFill>
            </a:endParaRPr>
          </a:p>
        </p:txBody>
      </p:sp>
      <p:sp>
        <p:nvSpPr>
          <p:cNvPr id="37" name="27 Rectángulo"/>
          <p:cNvSpPr/>
          <p:nvPr/>
        </p:nvSpPr>
        <p:spPr>
          <a:xfrm>
            <a:off x="748127" y="980728"/>
            <a:ext cx="1800200" cy="465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tx1"/>
                </a:solidFill>
              </a:rPr>
              <a:t>Espera el nombre </a:t>
            </a:r>
            <a:r>
              <a:rPr lang="es-CO" sz="1050" dirty="0" smtClean="0">
                <a:solidFill>
                  <a:schemeClr val="tx1"/>
                </a:solidFill>
              </a:rPr>
              <a:t>del archivo donde se va a guardar</a:t>
            </a:r>
            <a:endParaRPr lang="es-CO" sz="1050" dirty="0" smtClean="0">
              <a:solidFill>
                <a:schemeClr val="tx1"/>
              </a:solidFill>
            </a:endParaRPr>
          </a:p>
        </p:txBody>
      </p:sp>
      <p:cxnSp>
        <p:nvCxnSpPr>
          <p:cNvPr id="38" name="57 Conector recto de flecha"/>
          <p:cNvCxnSpPr>
            <a:stCxn id="36" idx="2"/>
            <a:endCxn id="37" idx="0"/>
          </p:cNvCxnSpPr>
          <p:nvPr/>
        </p:nvCxnSpPr>
        <p:spPr>
          <a:xfrm>
            <a:off x="1648227" y="584159"/>
            <a:ext cx="0" cy="39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28 Rombo"/>
          <p:cNvSpPr/>
          <p:nvPr/>
        </p:nvSpPr>
        <p:spPr>
          <a:xfrm>
            <a:off x="847800" y="184198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Existe el archivo que se va a leer?</a:t>
            </a:r>
            <a:endParaRPr lang="es-CO" sz="1100" dirty="0" smtClean="0">
              <a:solidFill>
                <a:srgbClr val="002060"/>
              </a:solidFill>
            </a:endParaRPr>
          </a:p>
        </p:txBody>
      </p:sp>
      <p:cxnSp>
        <p:nvCxnSpPr>
          <p:cNvPr id="40" name="29 Conector recto de flecha"/>
          <p:cNvCxnSpPr>
            <a:endCxn id="39" idx="0"/>
          </p:cNvCxnSpPr>
          <p:nvPr/>
        </p:nvCxnSpPr>
        <p:spPr>
          <a:xfrm>
            <a:off x="1648227" y="144594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30 Proceso alternativo"/>
          <p:cNvSpPr/>
          <p:nvPr/>
        </p:nvSpPr>
        <p:spPr>
          <a:xfrm>
            <a:off x="712123" y="584126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2" name="32 Rectángulo"/>
          <p:cNvSpPr/>
          <p:nvPr/>
        </p:nvSpPr>
        <p:spPr>
          <a:xfrm>
            <a:off x="928147" y="329489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Paso algo extraño?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sp>
        <p:nvSpPr>
          <p:cNvPr id="43" name="33 Rectángulo"/>
          <p:cNvSpPr/>
          <p:nvPr/>
        </p:nvSpPr>
        <p:spPr>
          <a:xfrm>
            <a:off x="788914" y="3931598"/>
            <a:ext cx="1728192" cy="57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</a:t>
            </a:r>
            <a:r>
              <a:rPr lang="es-CO" sz="1200" dirty="0">
                <a:solidFill>
                  <a:schemeClr val="tx1"/>
                </a:solidFill>
              </a:rPr>
              <a:t>«No se logro </a:t>
            </a:r>
            <a:r>
              <a:rPr lang="es-CO" sz="1200" dirty="0" smtClean="0">
                <a:solidFill>
                  <a:schemeClr val="tx1"/>
                </a:solidFill>
              </a:rPr>
              <a:t>salvar el archivo</a:t>
            </a:r>
            <a:r>
              <a:rPr lang="es-CO" sz="1200" dirty="0">
                <a:solidFill>
                  <a:schemeClr val="tx1"/>
                </a:solidFill>
              </a:rPr>
              <a:t> </a:t>
            </a:r>
            <a:r>
              <a:rPr lang="es-CO" sz="1200" dirty="0" smtClean="0">
                <a:solidFill>
                  <a:schemeClr val="tx1"/>
                </a:solidFill>
              </a:rPr>
              <a:t>&gt;&gt;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cxnSp>
        <p:nvCxnSpPr>
          <p:cNvPr id="44" name="44 Conector recto de flecha"/>
          <p:cNvCxnSpPr>
            <a:stCxn id="39" idx="2"/>
            <a:endCxn id="42" idx="0"/>
          </p:cNvCxnSpPr>
          <p:nvPr/>
        </p:nvCxnSpPr>
        <p:spPr>
          <a:xfrm>
            <a:off x="1648227" y="2924944"/>
            <a:ext cx="0" cy="369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5 Conector recto de flecha"/>
          <p:cNvCxnSpPr>
            <a:stCxn id="42" idx="2"/>
            <a:endCxn id="43" idx="0"/>
          </p:cNvCxnSpPr>
          <p:nvPr/>
        </p:nvCxnSpPr>
        <p:spPr>
          <a:xfrm>
            <a:off x="1648227" y="3654939"/>
            <a:ext cx="4783" cy="276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6 Conector recto de flecha"/>
          <p:cNvCxnSpPr>
            <a:stCxn id="43" idx="2"/>
            <a:endCxn id="41" idx="0"/>
          </p:cNvCxnSpPr>
          <p:nvPr/>
        </p:nvCxnSpPr>
        <p:spPr>
          <a:xfrm flipH="1">
            <a:off x="1648227" y="4509119"/>
            <a:ext cx="4783" cy="133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33 Rectángulo"/>
          <p:cNvSpPr/>
          <p:nvPr/>
        </p:nvSpPr>
        <p:spPr>
          <a:xfrm>
            <a:off x="2849858" y="4639149"/>
            <a:ext cx="1728192" cy="57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</a:t>
            </a:r>
            <a:r>
              <a:rPr lang="es-CO" sz="1200" dirty="0" smtClean="0">
                <a:solidFill>
                  <a:schemeClr val="tx1"/>
                </a:solidFill>
              </a:rPr>
              <a:t>«se guardaron las secuencias de: ___&gt;&gt;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48" name="32 Rectángulo"/>
          <p:cNvSpPr/>
          <p:nvPr/>
        </p:nvSpPr>
        <p:spPr>
          <a:xfrm>
            <a:off x="2800355" y="22048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</a:t>
            </a:r>
            <a:r>
              <a:rPr lang="es-CO" sz="1200" dirty="0" smtClean="0">
                <a:solidFill>
                  <a:srgbClr val="002060"/>
                </a:solidFill>
              </a:rPr>
              <a:t>existe el archivo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49" name="44 Conector recto de flecha"/>
          <p:cNvCxnSpPr>
            <a:stCxn id="39" idx="3"/>
            <a:endCxn id="48" idx="1"/>
          </p:cNvCxnSpPr>
          <p:nvPr/>
        </p:nvCxnSpPr>
        <p:spPr>
          <a:xfrm>
            <a:off x="2448654" y="2383464"/>
            <a:ext cx="351701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32 Rectángulo"/>
          <p:cNvSpPr/>
          <p:nvPr/>
        </p:nvSpPr>
        <p:spPr>
          <a:xfrm>
            <a:off x="4592216" y="22048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guarda cantidad de bases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52" name="44 Conector recto de flecha"/>
          <p:cNvCxnSpPr/>
          <p:nvPr/>
        </p:nvCxnSpPr>
        <p:spPr>
          <a:xfrm>
            <a:off x="6013261" y="2382044"/>
            <a:ext cx="351701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Pentágono 52"/>
          <p:cNvSpPr/>
          <p:nvPr/>
        </p:nvSpPr>
        <p:spPr>
          <a:xfrm>
            <a:off x="6384077" y="2208967"/>
            <a:ext cx="1589824" cy="3559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guarda las bases y su frecuencia.</a:t>
            </a:r>
            <a:endParaRPr lang="es-CO" sz="1200" dirty="0">
              <a:solidFill>
                <a:srgbClr val="002060"/>
              </a:solidFill>
            </a:endParaRPr>
          </a:p>
        </p:txBody>
      </p:sp>
      <p:cxnSp>
        <p:nvCxnSpPr>
          <p:cNvPr id="54" name="Conector angular 53"/>
          <p:cNvCxnSpPr>
            <a:stCxn id="53" idx="3"/>
            <a:endCxn id="53" idx="0"/>
          </p:cNvCxnSpPr>
          <p:nvPr/>
        </p:nvCxnSpPr>
        <p:spPr>
          <a:xfrm flipH="1" flipV="1">
            <a:off x="7090005" y="2208967"/>
            <a:ext cx="883896" cy="177969"/>
          </a:xfrm>
          <a:prstGeom prst="bentConnector4">
            <a:avLst>
              <a:gd name="adj1" fmla="val -25863"/>
              <a:gd name="adj2" fmla="val 351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6876256" y="1416755"/>
            <a:ext cx="1675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Mientras haya bases</a:t>
            </a:r>
            <a:endParaRPr lang="es-CO" sz="1400" dirty="0"/>
          </a:p>
        </p:txBody>
      </p:sp>
      <p:sp>
        <p:nvSpPr>
          <p:cNvPr id="56" name="32 Rectángulo"/>
          <p:cNvSpPr/>
          <p:nvPr/>
        </p:nvSpPr>
        <p:spPr>
          <a:xfrm>
            <a:off x="6384077" y="286931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Codifica árbol </a:t>
            </a:r>
            <a:r>
              <a:rPr lang="es-CO" sz="1200" dirty="0" err="1" smtClean="0">
                <a:solidFill>
                  <a:srgbClr val="002060"/>
                </a:solidFill>
              </a:rPr>
              <a:t>huffman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57" name="44 Conector recto de flecha"/>
          <p:cNvCxnSpPr>
            <a:stCxn id="53" idx="2"/>
            <a:endCxn id="56" idx="0"/>
          </p:cNvCxnSpPr>
          <p:nvPr/>
        </p:nvCxnSpPr>
        <p:spPr>
          <a:xfrm>
            <a:off x="7090005" y="2564904"/>
            <a:ext cx="14152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32 Rectángulo"/>
          <p:cNvSpPr/>
          <p:nvPr/>
        </p:nvSpPr>
        <p:spPr>
          <a:xfrm>
            <a:off x="6384077" y="353377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guarda</a:t>
            </a:r>
            <a:r>
              <a:rPr lang="es-CO" sz="1200" dirty="0" smtClean="0">
                <a:solidFill>
                  <a:srgbClr val="002060"/>
                </a:solidFill>
              </a:rPr>
              <a:t> cantidad de secuencias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59" name="44 Conector recto de flecha"/>
          <p:cNvCxnSpPr>
            <a:stCxn id="56" idx="2"/>
            <a:endCxn id="58" idx="0"/>
          </p:cNvCxnSpPr>
          <p:nvPr/>
        </p:nvCxnSpPr>
        <p:spPr>
          <a:xfrm>
            <a:off x="7104157" y="3229359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Pentágono 59"/>
          <p:cNvSpPr/>
          <p:nvPr/>
        </p:nvSpPr>
        <p:spPr>
          <a:xfrm flipH="1">
            <a:off x="6212531" y="4153182"/>
            <a:ext cx="1611772" cy="3559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Mientras haya secuencias</a:t>
            </a:r>
            <a:endParaRPr lang="es-CO" sz="1200" dirty="0">
              <a:solidFill>
                <a:srgbClr val="002060"/>
              </a:solidFill>
            </a:endParaRPr>
          </a:p>
        </p:txBody>
      </p:sp>
      <p:cxnSp>
        <p:nvCxnSpPr>
          <p:cNvPr id="61" name="44 Conector recto de flecha"/>
          <p:cNvCxnSpPr/>
          <p:nvPr/>
        </p:nvCxnSpPr>
        <p:spPr>
          <a:xfrm>
            <a:off x="7092280" y="3844665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angular 61"/>
          <p:cNvCxnSpPr>
            <a:stCxn id="60" idx="3"/>
            <a:endCxn id="47" idx="3"/>
          </p:cNvCxnSpPr>
          <p:nvPr/>
        </p:nvCxnSpPr>
        <p:spPr>
          <a:xfrm rot="10800000" flipV="1">
            <a:off x="4578051" y="4331150"/>
            <a:ext cx="1634481" cy="596759"/>
          </a:xfrm>
          <a:prstGeom prst="bentConnector3">
            <a:avLst>
              <a:gd name="adj1" fmla="val 77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47" idx="1"/>
            <a:endCxn id="41" idx="0"/>
          </p:cNvCxnSpPr>
          <p:nvPr/>
        </p:nvCxnSpPr>
        <p:spPr>
          <a:xfrm rot="10800000" flipV="1">
            <a:off x="1648228" y="4927910"/>
            <a:ext cx="1201631" cy="913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4938114" y="4010580"/>
            <a:ext cx="914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 hay mas</a:t>
            </a:r>
            <a:endParaRPr lang="es-CO" sz="1200" dirty="0"/>
          </a:p>
        </p:txBody>
      </p:sp>
      <p:sp>
        <p:nvSpPr>
          <p:cNvPr id="65" name="32 Rectángulo"/>
          <p:cNvSpPr/>
          <p:nvPr/>
        </p:nvSpPr>
        <p:spPr>
          <a:xfrm>
            <a:off x="6369925" y="4910885"/>
            <a:ext cx="1440160" cy="52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guarda los caracteres de la secuencia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66" name="44 Conector recto de flecha"/>
          <p:cNvCxnSpPr>
            <a:stCxn id="60" idx="2"/>
            <a:endCxn id="65" idx="0"/>
          </p:cNvCxnSpPr>
          <p:nvPr/>
        </p:nvCxnSpPr>
        <p:spPr>
          <a:xfrm flipH="1">
            <a:off x="7090005" y="4509119"/>
            <a:ext cx="17396" cy="401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32 Rectángulo"/>
          <p:cNvSpPr/>
          <p:nvPr/>
        </p:nvSpPr>
        <p:spPr>
          <a:xfrm>
            <a:off x="6384077" y="573325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Agrega secuencia al </a:t>
            </a:r>
            <a:r>
              <a:rPr lang="es-CO" sz="1200" dirty="0" err="1" smtClean="0">
                <a:solidFill>
                  <a:srgbClr val="002060"/>
                </a:solidFill>
              </a:rPr>
              <a:t>achivo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68" name="44 Conector recto de flecha"/>
          <p:cNvCxnSpPr/>
          <p:nvPr/>
        </p:nvCxnSpPr>
        <p:spPr>
          <a:xfrm>
            <a:off x="7097081" y="5402635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stCxn id="67" idx="3"/>
            <a:endCxn id="60" idx="1"/>
          </p:cNvCxnSpPr>
          <p:nvPr/>
        </p:nvCxnSpPr>
        <p:spPr>
          <a:xfrm flipV="1">
            <a:off x="7824237" y="4331151"/>
            <a:ext cx="66" cy="1582125"/>
          </a:xfrm>
          <a:prstGeom prst="bentConnector3">
            <a:avLst>
              <a:gd name="adj1" fmla="val 34646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32 Rectángulo"/>
          <p:cNvSpPr/>
          <p:nvPr/>
        </p:nvSpPr>
        <p:spPr>
          <a:xfrm>
            <a:off x="2800355" y="1521683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</a:t>
            </a:r>
            <a:r>
              <a:rPr lang="es-CO" sz="1200" dirty="0" smtClean="0">
                <a:solidFill>
                  <a:srgbClr val="002060"/>
                </a:solidFill>
              </a:rPr>
              <a:t>existe el archivo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74" name="Conector angular 73"/>
          <p:cNvCxnSpPr>
            <a:stCxn id="39" idx="3"/>
            <a:endCxn id="72" idx="1"/>
          </p:cNvCxnSpPr>
          <p:nvPr/>
        </p:nvCxnSpPr>
        <p:spPr>
          <a:xfrm flipV="1">
            <a:off x="2448654" y="1701703"/>
            <a:ext cx="351701" cy="681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32 Rectángulo"/>
          <p:cNvSpPr/>
          <p:nvPr/>
        </p:nvSpPr>
        <p:spPr>
          <a:xfrm>
            <a:off x="4592216" y="28725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Crear el archivo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78" name="Conector angular 77"/>
          <p:cNvCxnSpPr>
            <a:stCxn id="48" idx="2"/>
            <a:endCxn id="75" idx="1"/>
          </p:cNvCxnSpPr>
          <p:nvPr/>
        </p:nvCxnSpPr>
        <p:spPr>
          <a:xfrm rot="16200000" flipH="1">
            <a:off x="3812499" y="2272839"/>
            <a:ext cx="487652" cy="1071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75" idx="0"/>
            <a:endCxn id="50" idx="2"/>
          </p:cNvCxnSpPr>
          <p:nvPr/>
        </p:nvCxnSpPr>
        <p:spPr>
          <a:xfrm flipV="1">
            <a:off x="5312296" y="2564904"/>
            <a:ext cx="0" cy="30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angular 84"/>
          <p:cNvCxnSpPr>
            <a:stCxn id="72" idx="3"/>
            <a:endCxn id="50" idx="0"/>
          </p:cNvCxnSpPr>
          <p:nvPr/>
        </p:nvCxnSpPr>
        <p:spPr>
          <a:xfrm>
            <a:off x="4240515" y="1701703"/>
            <a:ext cx="1071781" cy="5031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6 Rectángulo"/>
          <p:cNvSpPr/>
          <p:nvPr/>
        </p:nvSpPr>
        <p:spPr>
          <a:xfrm>
            <a:off x="496099" y="224119"/>
            <a:ext cx="23042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</a:t>
            </a:r>
            <a:r>
              <a:rPr lang="es-CO" sz="1400" dirty="0" err="1" smtClean="0">
                <a:solidFill>
                  <a:schemeClr val="tx1"/>
                </a:solidFill>
              </a:rPr>
              <a:t>decode</a:t>
            </a:r>
            <a:endParaRPr lang="es-CO" sz="1400" dirty="0" smtClean="0">
              <a:solidFill>
                <a:schemeClr val="tx1"/>
              </a:solidFill>
            </a:endParaRPr>
          </a:p>
        </p:txBody>
      </p:sp>
      <p:sp>
        <p:nvSpPr>
          <p:cNvPr id="3" name="27 Rectángulo"/>
          <p:cNvSpPr/>
          <p:nvPr/>
        </p:nvSpPr>
        <p:spPr>
          <a:xfrm>
            <a:off x="748127" y="980728"/>
            <a:ext cx="1800200" cy="465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 smtClean="0">
                <a:solidFill>
                  <a:schemeClr val="tx1"/>
                </a:solidFill>
              </a:rPr>
              <a:t>Espera el nombre </a:t>
            </a:r>
            <a:r>
              <a:rPr lang="es-CO" sz="1050" dirty="0" smtClean="0">
                <a:solidFill>
                  <a:schemeClr val="tx1"/>
                </a:solidFill>
              </a:rPr>
              <a:t>del archivo donde se va a guardar</a:t>
            </a:r>
            <a:endParaRPr lang="es-CO" sz="1050" dirty="0" smtClean="0">
              <a:solidFill>
                <a:schemeClr val="tx1"/>
              </a:solidFill>
            </a:endParaRPr>
          </a:p>
        </p:txBody>
      </p:sp>
      <p:cxnSp>
        <p:nvCxnSpPr>
          <p:cNvPr id="4" name="57 Conector recto de flecha"/>
          <p:cNvCxnSpPr>
            <a:stCxn id="2" idx="2"/>
            <a:endCxn id="3" idx="0"/>
          </p:cNvCxnSpPr>
          <p:nvPr/>
        </p:nvCxnSpPr>
        <p:spPr>
          <a:xfrm>
            <a:off x="1648227" y="584159"/>
            <a:ext cx="0" cy="39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28 Rombo"/>
          <p:cNvSpPr/>
          <p:nvPr/>
        </p:nvSpPr>
        <p:spPr>
          <a:xfrm>
            <a:off x="847800" y="184198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Existe el archivo que se va a leer?</a:t>
            </a:r>
            <a:endParaRPr lang="es-CO" sz="1100" dirty="0" smtClean="0">
              <a:solidFill>
                <a:srgbClr val="002060"/>
              </a:solidFill>
            </a:endParaRPr>
          </a:p>
        </p:txBody>
      </p:sp>
      <p:cxnSp>
        <p:nvCxnSpPr>
          <p:cNvPr id="6" name="29 Conector recto de flecha"/>
          <p:cNvCxnSpPr>
            <a:endCxn id="5" idx="0"/>
          </p:cNvCxnSpPr>
          <p:nvPr/>
        </p:nvCxnSpPr>
        <p:spPr>
          <a:xfrm>
            <a:off x="1648227" y="144594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30 Proceso alternativo"/>
          <p:cNvSpPr/>
          <p:nvPr/>
        </p:nvSpPr>
        <p:spPr>
          <a:xfrm>
            <a:off x="712123" y="584126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8" name="32 Rectángulo"/>
          <p:cNvSpPr/>
          <p:nvPr/>
        </p:nvSpPr>
        <p:spPr>
          <a:xfrm>
            <a:off x="928147" y="328088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existe el archivo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sp>
        <p:nvSpPr>
          <p:cNvPr id="9" name="33 Rectángulo"/>
          <p:cNvSpPr/>
          <p:nvPr/>
        </p:nvSpPr>
        <p:spPr>
          <a:xfrm>
            <a:off x="788914" y="3931598"/>
            <a:ext cx="1728192" cy="57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</a:t>
            </a:r>
            <a:r>
              <a:rPr lang="es-CO" sz="1200" dirty="0">
                <a:solidFill>
                  <a:schemeClr val="tx1"/>
                </a:solidFill>
              </a:rPr>
              <a:t>«No se logro cargar </a:t>
            </a:r>
            <a:r>
              <a:rPr lang="es-CO" sz="1200" dirty="0" smtClean="0">
                <a:solidFill>
                  <a:schemeClr val="tx1"/>
                </a:solidFill>
              </a:rPr>
              <a:t>desde </a:t>
            </a:r>
            <a:r>
              <a:rPr lang="es-CO" sz="1200" dirty="0">
                <a:solidFill>
                  <a:schemeClr val="tx1"/>
                </a:solidFill>
              </a:rPr>
              <a:t>el </a:t>
            </a:r>
            <a:r>
              <a:rPr lang="es-CO" sz="1200" dirty="0" smtClean="0">
                <a:solidFill>
                  <a:schemeClr val="tx1"/>
                </a:solidFill>
              </a:rPr>
              <a:t>archivo</a:t>
            </a:r>
            <a:r>
              <a:rPr lang="es-CO" sz="1200" dirty="0">
                <a:solidFill>
                  <a:schemeClr val="tx1"/>
                </a:solidFill>
              </a:rPr>
              <a:t> </a:t>
            </a:r>
            <a:r>
              <a:rPr lang="es-CO" sz="1200" dirty="0" smtClean="0">
                <a:solidFill>
                  <a:schemeClr val="tx1"/>
                </a:solidFill>
              </a:rPr>
              <a:t>&gt;&gt;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cxnSp>
        <p:nvCxnSpPr>
          <p:cNvPr id="10" name="44 Conector recto de flecha"/>
          <p:cNvCxnSpPr>
            <a:stCxn id="5" idx="2"/>
            <a:endCxn id="8" idx="0"/>
          </p:cNvCxnSpPr>
          <p:nvPr/>
        </p:nvCxnSpPr>
        <p:spPr>
          <a:xfrm>
            <a:off x="1648227" y="2924944"/>
            <a:ext cx="0" cy="355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45 Conector recto de flecha"/>
          <p:cNvCxnSpPr>
            <a:stCxn id="8" idx="2"/>
            <a:endCxn id="9" idx="0"/>
          </p:cNvCxnSpPr>
          <p:nvPr/>
        </p:nvCxnSpPr>
        <p:spPr>
          <a:xfrm>
            <a:off x="1648227" y="3640921"/>
            <a:ext cx="4783" cy="290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46 Conector recto de flecha"/>
          <p:cNvCxnSpPr>
            <a:stCxn id="9" idx="2"/>
            <a:endCxn id="7" idx="0"/>
          </p:cNvCxnSpPr>
          <p:nvPr/>
        </p:nvCxnSpPr>
        <p:spPr>
          <a:xfrm flipH="1">
            <a:off x="1648227" y="4509119"/>
            <a:ext cx="4783" cy="133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33 Rectángulo"/>
          <p:cNvSpPr/>
          <p:nvPr/>
        </p:nvSpPr>
        <p:spPr>
          <a:xfrm>
            <a:off x="2849858" y="4639149"/>
            <a:ext cx="1728192" cy="57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</a:t>
            </a:r>
            <a:r>
              <a:rPr lang="es-CO" sz="1200" dirty="0" smtClean="0">
                <a:solidFill>
                  <a:schemeClr val="tx1"/>
                </a:solidFill>
              </a:rPr>
              <a:t>«se cargaron las secuencias de: ___&gt;&gt;</a:t>
            </a:r>
            <a:endParaRPr lang="es-CO" sz="1200" dirty="0" smtClean="0">
              <a:solidFill>
                <a:schemeClr val="tx1"/>
              </a:solidFill>
            </a:endParaRPr>
          </a:p>
        </p:txBody>
      </p:sp>
      <p:sp>
        <p:nvSpPr>
          <p:cNvPr id="18" name="32 Rectángulo"/>
          <p:cNvSpPr/>
          <p:nvPr/>
        </p:nvSpPr>
        <p:spPr>
          <a:xfrm>
            <a:off x="2800355" y="22048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existe el archivo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19" name="44 Conector recto de flecha"/>
          <p:cNvCxnSpPr>
            <a:stCxn id="5" idx="3"/>
            <a:endCxn id="18" idx="1"/>
          </p:cNvCxnSpPr>
          <p:nvPr/>
        </p:nvCxnSpPr>
        <p:spPr>
          <a:xfrm>
            <a:off x="2448654" y="2383464"/>
            <a:ext cx="351701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32 Rectángulo"/>
          <p:cNvSpPr/>
          <p:nvPr/>
        </p:nvSpPr>
        <p:spPr>
          <a:xfrm>
            <a:off x="4592216" y="22048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Lee cantidad de bases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24" name="44 Conector recto de flecha"/>
          <p:cNvCxnSpPr>
            <a:endCxn id="23" idx="1"/>
          </p:cNvCxnSpPr>
          <p:nvPr/>
        </p:nvCxnSpPr>
        <p:spPr>
          <a:xfrm>
            <a:off x="4240515" y="2383464"/>
            <a:ext cx="351701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44 Conector recto de flecha"/>
          <p:cNvCxnSpPr/>
          <p:nvPr/>
        </p:nvCxnSpPr>
        <p:spPr>
          <a:xfrm>
            <a:off x="6013261" y="2382044"/>
            <a:ext cx="351701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Pentágono 26"/>
          <p:cNvSpPr/>
          <p:nvPr/>
        </p:nvSpPr>
        <p:spPr>
          <a:xfrm>
            <a:off x="6384077" y="2208967"/>
            <a:ext cx="1589824" cy="3559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Lee las bases y su frecuencia.</a:t>
            </a:r>
            <a:endParaRPr lang="es-CO" sz="1200" dirty="0">
              <a:solidFill>
                <a:srgbClr val="002060"/>
              </a:solidFill>
            </a:endParaRPr>
          </a:p>
        </p:txBody>
      </p:sp>
      <p:cxnSp>
        <p:nvCxnSpPr>
          <p:cNvPr id="29" name="Conector angular 28"/>
          <p:cNvCxnSpPr>
            <a:stCxn id="27" idx="3"/>
            <a:endCxn id="27" idx="0"/>
          </p:cNvCxnSpPr>
          <p:nvPr/>
        </p:nvCxnSpPr>
        <p:spPr>
          <a:xfrm flipH="1" flipV="1">
            <a:off x="7090005" y="2208967"/>
            <a:ext cx="883896" cy="177969"/>
          </a:xfrm>
          <a:prstGeom prst="bentConnector4">
            <a:avLst>
              <a:gd name="adj1" fmla="val -25863"/>
              <a:gd name="adj2" fmla="val 351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/>
          <p:cNvSpPr txBox="1"/>
          <p:nvPr/>
        </p:nvSpPr>
        <p:spPr>
          <a:xfrm>
            <a:off x="6876256" y="1416755"/>
            <a:ext cx="1675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smtClean="0"/>
              <a:t>Mientras haya bases</a:t>
            </a:r>
            <a:endParaRPr lang="es-CO" sz="1400" dirty="0"/>
          </a:p>
        </p:txBody>
      </p:sp>
      <p:sp>
        <p:nvSpPr>
          <p:cNvPr id="34" name="32 Rectángulo"/>
          <p:cNvSpPr/>
          <p:nvPr/>
        </p:nvSpPr>
        <p:spPr>
          <a:xfrm>
            <a:off x="6384077" y="286931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  <a:hlinkClick r:id="rId3" action="ppaction://hlinksldjump"/>
              </a:rPr>
              <a:t>Genera </a:t>
            </a:r>
            <a:r>
              <a:rPr lang="es-CO" sz="1200" dirty="0" err="1" smtClean="0">
                <a:solidFill>
                  <a:srgbClr val="002060"/>
                </a:solidFill>
                <a:hlinkClick r:id="rId3" action="ppaction://hlinksldjump"/>
              </a:rPr>
              <a:t>arbol</a:t>
            </a:r>
            <a:r>
              <a:rPr lang="es-CO" sz="1200" dirty="0" smtClean="0">
                <a:solidFill>
                  <a:srgbClr val="002060"/>
                </a:solidFill>
                <a:hlinkClick r:id="rId3" action="ppaction://hlinksldjump"/>
              </a:rPr>
              <a:t> </a:t>
            </a:r>
            <a:r>
              <a:rPr lang="es-CO" sz="1200" dirty="0" err="1" smtClean="0">
                <a:solidFill>
                  <a:srgbClr val="002060"/>
                </a:solidFill>
                <a:hlinkClick r:id="rId3" action="ppaction://hlinksldjump"/>
              </a:rPr>
              <a:t>huffman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35" name="44 Conector recto de flecha"/>
          <p:cNvCxnSpPr>
            <a:stCxn id="27" idx="2"/>
            <a:endCxn id="34" idx="0"/>
          </p:cNvCxnSpPr>
          <p:nvPr/>
        </p:nvCxnSpPr>
        <p:spPr>
          <a:xfrm>
            <a:off x="7090005" y="2564904"/>
            <a:ext cx="14152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32 Rectángulo"/>
          <p:cNvSpPr/>
          <p:nvPr/>
        </p:nvSpPr>
        <p:spPr>
          <a:xfrm>
            <a:off x="6384077" y="353377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Lee cantidad de secuencias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42" name="44 Conector recto de flecha"/>
          <p:cNvCxnSpPr>
            <a:stCxn id="34" idx="2"/>
            <a:endCxn id="41" idx="0"/>
          </p:cNvCxnSpPr>
          <p:nvPr/>
        </p:nvCxnSpPr>
        <p:spPr>
          <a:xfrm>
            <a:off x="7104157" y="3229359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Pentágono 44"/>
          <p:cNvSpPr/>
          <p:nvPr/>
        </p:nvSpPr>
        <p:spPr>
          <a:xfrm flipH="1">
            <a:off x="6212531" y="4153182"/>
            <a:ext cx="1611772" cy="3559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Mientras haya secuencias</a:t>
            </a:r>
            <a:endParaRPr lang="es-CO" sz="1200" dirty="0">
              <a:solidFill>
                <a:srgbClr val="002060"/>
              </a:solidFill>
            </a:endParaRPr>
          </a:p>
        </p:txBody>
      </p:sp>
      <p:cxnSp>
        <p:nvCxnSpPr>
          <p:cNvPr id="46" name="44 Conector recto de flecha"/>
          <p:cNvCxnSpPr/>
          <p:nvPr/>
        </p:nvCxnSpPr>
        <p:spPr>
          <a:xfrm>
            <a:off x="7092280" y="3844665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45" idx="3"/>
            <a:endCxn id="17" idx="3"/>
          </p:cNvCxnSpPr>
          <p:nvPr/>
        </p:nvCxnSpPr>
        <p:spPr>
          <a:xfrm rot="10800000" flipV="1">
            <a:off x="4578051" y="4331150"/>
            <a:ext cx="1634481" cy="596759"/>
          </a:xfrm>
          <a:prstGeom prst="bentConnector3">
            <a:avLst>
              <a:gd name="adj1" fmla="val 775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17" idx="1"/>
            <a:endCxn id="7" idx="0"/>
          </p:cNvCxnSpPr>
          <p:nvPr/>
        </p:nvCxnSpPr>
        <p:spPr>
          <a:xfrm rot="10800000" flipV="1">
            <a:off x="1648228" y="4927910"/>
            <a:ext cx="1201631" cy="913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938114" y="4010580"/>
            <a:ext cx="914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No hay mas</a:t>
            </a:r>
            <a:endParaRPr lang="es-CO" sz="1200" dirty="0"/>
          </a:p>
        </p:txBody>
      </p:sp>
      <p:sp>
        <p:nvSpPr>
          <p:cNvPr id="55" name="32 Rectángulo"/>
          <p:cNvSpPr/>
          <p:nvPr/>
        </p:nvSpPr>
        <p:spPr>
          <a:xfrm>
            <a:off x="6384077" y="479285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Lee los caracteres de la secuencia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56" name="44 Conector recto de flecha"/>
          <p:cNvCxnSpPr/>
          <p:nvPr/>
        </p:nvCxnSpPr>
        <p:spPr>
          <a:xfrm>
            <a:off x="7081152" y="4509119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32 Rectángulo"/>
          <p:cNvSpPr/>
          <p:nvPr/>
        </p:nvSpPr>
        <p:spPr>
          <a:xfrm>
            <a:off x="6384077" y="548351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Agrega secuencia al programa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62" name="44 Conector recto de flecha"/>
          <p:cNvCxnSpPr/>
          <p:nvPr/>
        </p:nvCxnSpPr>
        <p:spPr>
          <a:xfrm>
            <a:off x="7097081" y="5152891"/>
            <a:ext cx="0" cy="304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61" idx="3"/>
            <a:endCxn id="45" idx="1"/>
          </p:cNvCxnSpPr>
          <p:nvPr/>
        </p:nvCxnSpPr>
        <p:spPr>
          <a:xfrm flipV="1">
            <a:off x="7824237" y="4331151"/>
            <a:ext cx="66" cy="1332381"/>
          </a:xfrm>
          <a:prstGeom prst="bentConnector3">
            <a:avLst>
              <a:gd name="adj1" fmla="val 34646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1143000"/>
          </a:xfrm>
        </p:spPr>
        <p:txBody>
          <a:bodyPr/>
          <a:lstStyle/>
          <a:p>
            <a:r>
              <a:rPr lang="es-CO" sz="3600" dirty="0" smtClean="0"/>
              <a:t>Como esta codificado el archivo binario: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28800"/>
            <a:ext cx="7715200" cy="29523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4950296"/>
            <a:ext cx="8137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Nota: con código binario modular nos referimos a la secuencia de bits binaray_code, </a:t>
            </a:r>
          </a:p>
          <a:p>
            <a:r>
              <a:rPr lang="es-CO" dirty="0" smtClean="0"/>
              <a:t>donde un modulo individual representa cada </a:t>
            </a:r>
            <a:r>
              <a:rPr lang="es-CO" dirty="0"/>
              <a:t>letra dentro </a:t>
            </a:r>
            <a:r>
              <a:rPr lang="es-CO" dirty="0" smtClean="0"/>
              <a:t>de una secuencia </a:t>
            </a:r>
            <a:endParaRPr lang="es-CO" dirty="0"/>
          </a:p>
        </p:txBody>
      </p:sp>
      <p:sp>
        <p:nvSpPr>
          <p:cNvPr id="7" name="Rectángulo redondeado 6"/>
          <p:cNvSpPr/>
          <p:nvPr/>
        </p:nvSpPr>
        <p:spPr>
          <a:xfrm>
            <a:off x="6197724" y="5954707"/>
            <a:ext cx="1872208" cy="487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hlinkClick r:id="rId3" action="ppaction://hlinksldjump"/>
              </a:rPr>
              <a:t>Volver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54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600" dirty="0" smtClean="0"/>
              <a:t>Como se genera el árbol de Huffman:</a:t>
            </a:r>
            <a:endParaRPr lang="es-CO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932" y="1367036"/>
            <a:ext cx="7620000" cy="4800600"/>
          </a:xfrm>
        </p:spPr>
        <p:txBody>
          <a:bodyPr/>
          <a:lstStyle/>
          <a:p>
            <a:r>
              <a:rPr lang="es-CO" dirty="0" smtClean="0"/>
              <a:t>Al momento de leer los datos, estos se agregan a un Map de carácter-frecuencia, donde se cuenta la cantidad total de todas las bases presentes en todas las secuencias del archivo que se lee.</a:t>
            </a:r>
          </a:p>
          <a:p>
            <a:r>
              <a:rPr lang="es-CO" dirty="0" smtClean="0"/>
              <a:t>Por medio de una función, cada dato del Map se convierte en un NodoHuffman (remítase al documento adjunto del diseño del proyecto).</a:t>
            </a:r>
          </a:p>
          <a:p>
            <a:r>
              <a:rPr lang="es-CO" dirty="0" smtClean="0"/>
              <a:t>Estos nodos se insertan en una Priority queue, que por medio de un comparator organiza todos los elementos al momento que se ingresa un nuevo nodo.</a:t>
            </a:r>
            <a:endParaRPr lang="es-CO" dirty="0"/>
          </a:p>
          <a:p>
            <a:r>
              <a:rPr lang="es-CO" dirty="0" smtClean="0"/>
              <a:t>A continuación se muestra como se forma el árbol a partir de esta priority queue, después de que todos los datos han sido insertados.</a:t>
            </a:r>
          </a:p>
        </p:txBody>
      </p:sp>
      <p:sp>
        <p:nvSpPr>
          <p:cNvPr id="7" name="Flecha derecha 6">
            <a:hlinkClick r:id="rId2" action="ppaction://hlinksldjump"/>
          </p:cNvPr>
          <p:cNvSpPr/>
          <p:nvPr/>
        </p:nvSpPr>
        <p:spPr>
          <a:xfrm>
            <a:off x="7403504" y="6001816"/>
            <a:ext cx="840904" cy="523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101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634082"/>
          </a:xfrm>
        </p:spPr>
        <p:txBody>
          <a:bodyPr/>
          <a:lstStyle/>
          <a:p>
            <a:r>
              <a:rPr lang="es-CO" sz="3200" dirty="0" smtClean="0"/>
              <a:t>Generar el árbol a partir de la priority queue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29" y="1556792"/>
            <a:ext cx="7553325" cy="7905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200" y="1125614"/>
            <a:ext cx="8145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Tenemos nuestra priority queue ya ordenada, el elemento mas a la derecha es El tope de la cola</a:t>
            </a:r>
            <a:endParaRPr lang="es-CO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114800" y="27566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457200" y="2532033"/>
            <a:ext cx="7789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Los 2 primeros elementos de la cola se extraen y se les asigna un padre de carácter que nunca va a ser una base, para la explicación se usara un NULL para mostrar esta idea.</a:t>
            </a:r>
          </a:p>
          <a:p>
            <a:r>
              <a:rPr lang="es-CO" sz="1600" dirty="0" smtClean="0"/>
              <a:t>la frecuencia de este nodo padre es la suma de la frecuencia de sus 2 hijos:</a:t>
            </a:r>
            <a:endParaRPr lang="es-CO" sz="1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16" y="3397498"/>
            <a:ext cx="1809750" cy="97155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80492" y="4369048"/>
            <a:ext cx="7512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Este nuevo nodo se vuelve meter a la cola, y esta se ordena sola basado en la frecuencia:</a:t>
            </a:r>
            <a:endParaRPr lang="es-CO" sz="16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869160"/>
            <a:ext cx="6515100" cy="1152525"/>
          </a:xfrm>
          <a:prstGeom prst="rect">
            <a:avLst/>
          </a:prstGeom>
        </p:spPr>
      </p:pic>
      <p:sp>
        <p:nvSpPr>
          <p:cNvPr id="13" name="Flecha derecha 12">
            <a:hlinkClick r:id="rId5" action="ppaction://hlinksldjump"/>
          </p:cNvPr>
          <p:cNvSpPr/>
          <p:nvPr/>
        </p:nvSpPr>
        <p:spPr>
          <a:xfrm>
            <a:off x="7403504" y="6001816"/>
            <a:ext cx="840904" cy="523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8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derecha 3">
            <a:hlinkClick r:id="rId2" action="ppaction://hlinksldjump"/>
          </p:cNvPr>
          <p:cNvSpPr/>
          <p:nvPr/>
        </p:nvSpPr>
        <p:spPr>
          <a:xfrm>
            <a:off x="7403504" y="6001816"/>
            <a:ext cx="840904" cy="523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1809750" cy="9810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95536" y="260648"/>
            <a:ext cx="2773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Se repite este proceso N veces:</a:t>
            </a:r>
            <a:endParaRPr lang="es-CO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908720"/>
            <a:ext cx="6257925" cy="962025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5" idx="3"/>
            <a:endCxn id="8" idx="1"/>
          </p:cNvCxnSpPr>
          <p:nvPr/>
        </p:nvCxnSpPr>
        <p:spPr>
          <a:xfrm flipV="1">
            <a:off x="2349302" y="1389733"/>
            <a:ext cx="350490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248000"/>
            <a:ext cx="2324100" cy="15335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654" y="2255515"/>
            <a:ext cx="5410200" cy="1533525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endCxn id="12" idx="1"/>
          </p:cNvCxnSpPr>
          <p:nvPr/>
        </p:nvCxnSpPr>
        <p:spPr>
          <a:xfrm>
            <a:off x="2863652" y="3022278"/>
            <a:ext cx="260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789" y="4151536"/>
            <a:ext cx="2333625" cy="15335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654" y="4151535"/>
            <a:ext cx="4905375" cy="1533525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15" idx="3"/>
            <a:endCxn id="16" idx="1"/>
          </p:cNvCxnSpPr>
          <p:nvPr/>
        </p:nvCxnSpPr>
        <p:spPr>
          <a:xfrm flipV="1">
            <a:off x="2868414" y="4918298"/>
            <a:ext cx="255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2581275" cy="2105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404664"/>
            <a:ext cx="4895850" cy="2105025"/>
          </a:xfrm>
          <a:prstGeom prst="rect">
            <a:avLst/>
          </a:prstGeom>
        </p:spPr>
      </p:pic>
      <p:cxnSp>
        <p:nvCxnSpPr>
          <p:cNvPr id="7" name="Conector recto de flecha 6"/>
          <p:cNvCxnSpPr>
            <a:stCxn id="4" idx="3"/>
            <a:endCxn id="5" idx="1"/>
          </p:cNvCxnSpPr>
          <p:nvPr/>
        </p:nvCxnSpPr>
        <p:spPr>
          <a:xfrm>
            <a:off x="3048819" y="1457177"/>
            <a:ext cx="29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31776" y="2697390"/>
            <a:ext cx="807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Cuando quedan solo 2 nodos, se crea un padre que se convierte en la raíz de mi ArbolHuffman.</a:t>
            </a:r>
            <a:endParaRPr lang="es-CO" sz="1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23645"/>
            <a:ext cx="4391025" cy="32480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004048" y="3071889"/>
            <a:ext cx="2413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Cada letra tiene un código:</a:t>
            </a:r>
            <a:endParaRPr lang="es-CO" sz="16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056" y="3446388"/>
            <a:ext cx="581025" cy="134302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758931" y="3433688"/>
            <a:ext cx="1808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Y un mensaje como</a:t>
            </a:r>
            <a:endParaRPr lang="es-CO" sz="16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314" y="3812875"/>
            <a:ext cx="1381125" cy="20002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758931" y="4000709"/>
            <a:ext cx="2181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 smtClean="0"/>
              <a:t>Quedaría codificado así:</a:t>
            </a:r>
            <a:endParaRPr lang="es-CO" sz="1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043" y="4409926"/>
            <a:ext cx="771525" cy="371475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5580112" y="5229200"/>
            <a:ext cx="22322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hlinkClick r:id="rId8" action="ppaction://hlinksldjump"/>
              </a:rPr>
              <a:t>Volver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25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57886" y="706519"/>
            <a:ext cx="23042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help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288188" y="1844824"/>
            <a:ext cx="1843651" cy="805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Espera del complemento del comando</a:t>
            </a:r>
          </a:p>
        </p:txBody>
      </p:sp>
      <p:sp>
        <p:nvSpPr>
          <p:cNvPr id="8" name="7 Rombo"/>
          <p:cNvSpPr/>
          <p:nvPr/>
        </p:nvSpPr>
        <p:spPr>
          <a:xfrm>
            <a:off x="1156668" y="3119585"/>
            <a:ext cx="2119410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Lectura del complemento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139952" y="148478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«help»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139952" y="206084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«load»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139952" y="46531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«coutn»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4139952" y="311215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«list_sequences»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139952" y="515719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«histogram»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139952" y="414908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«is_subsequence»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139952" y="364502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«mask»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139952" y="257209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«save»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288188" y="4518412"/>
            <a:ext cx="1843652" cy="63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rgbClr val="002060"/>
                </a:solidFill>
              </a:rPr>
              <a:t>complemento =  otro complemento o VACIO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271339" y="5601372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5868144" y="1484784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5868144" y="2060848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5868144" y="257209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5868144" y="3140968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5868144" y="3645024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5868144" y="4149080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5868144" y="4653136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5868144" y="5157192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3851920" y="16288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580112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580112" y="27089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5580112" y="328498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5580112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5580112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>
            <a:off x="5580112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5580112" y="53012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7" idx="2"/>
            <a:endCxn id="19" idx="0"/>
          </p:cNvCxnSpPr>
          <p:nvPr/>
        </p:nvCxnSpPr>
        <p:spPr>
          <a:xfrm flipH="1">
            <a:off x="2207443" y="5157192"/>
            <a:ext cx="2571" cy="444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851920" y="620688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>
            <a:off x="5580112" y="162880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>
            <a:off x="3851920" y="22048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3851920" y="27089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>
            <a:off x="3851920" y="328498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/>
          <p:nvPr/>
        </p:nvCxnSpPr>
        <p:spPr>
          <a:xfrm>
            <a:off x="3851920" y="378904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>
            <a:off x="3851920" y="429309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>
            <a:off x="3851920" y="47971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>
            <a:off x="3851920" y="53012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6" idx="2"/>
            <a:endCxn id="8" idx="0"/>
          </p:cNvCxnSpPr>
          <p:nvPr/>
        </p:nvCxnSpPr>
        <p:spPr>
          <a:xfrm>
            <a:off x="2210014" y="2650064"/>
            <a:ext cx="6359" cy="469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" idx="2"/>
            <a:endCxn id="6" idx="0"/>
          </p:cNvCxnSpPr>
          <p:nvPr/>
        </p:nvCxnSpPr>
        <p:spPr>
          <a:xfrm>
            <a:off x="2210014" y="1066559"/>
            <a:ext cx="0" cy="7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8" idx="2"/>
            <a:endCxn id="17" idx="0"/>
          </p:cNvCxnSpPr>
          <p:nvPr/>
        </p:nvCxnSpPr>
        <p:spPr>
          <a:xfrm flipH="1">
            <a:off x="2210014" y="4202545"/>
            <a:ext cx="6359" cy="31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8" idx="3"/>
          </p:cNvCxnSpPr>
          <p:nvPr/>
        </p:nvCxnSpPr>
        <p:spPr>
          <a:xfrm flipV="1">
            <a:off x="3276078" y="3660993"/>
            <a:ext cx="597568" cy="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7956376" y="620688"/>
            <a:ext cx="0" cy="52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7" idx="3"/>
          </p:cNvCxnSpPr>
          <p:nvPr/>
        </p:nvCxnSpPr>
        <p:spPr>
          <a:xfrm>
            <a:off x="7596336" y="53372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>
            <a:off x="7596336" y="47971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7596336" y="429309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7596336" y="38610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7596336" y="335699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>
            <a:off x="7596336" y="278092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7596336" y="22048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 de flecha"/>
          <p:cNvCxnSpPr/>
          <p:nvPr/>
        </p:nvCxnSpPr>
        <p:spPr>
          <a:xfrm>
            <a:off x="7596336" y="1628800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1775195" y="41490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65" name="64 CuadroTexto"/>
          <p:cNvSpPr txBox="1"/>
          <p:nvPr/>
        </p:nvSpPr>
        <p:spPr>
          <a:xfrm>
            <a:off x="3393262" y="32309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cxnSp>
        <p:nvCxnSpPr>
          <p:cNvPr id="94" name="93 Conector recto de flecha"/>
          <p:cNvCxnSpPr>
            <a:endCxn id="19" idx="3"/>
          </p:cNvCxnSpPr>
          <p:nvPr/>
        </p:nvCxnSpPr>
        <p:spPr>
          <a:xfrm flipH="1">
            <a:off x="3143547" y="5853400"/>
            <a:ext cx="48245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8 Rectángulo"/>
          <p:cNvSpPr/>
          <p:nvPr/>
        </p:nvSpPr>
        <p:spPr>
          <a:xfrm>
            <a:off x="4139952" y="9807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«help»</a:t>
            </a:r>
          </a:p>
        </p:txBody>
      </p:sp>
      <p:sp>
        <p:nvSpPr>
          <p:cNvPr id="67" name="19 Rectángulo"/>
          <p:cNvSpPr/>
          <p:nvPr/>
        </p:nvSpPr>
        <p:spPr>
          <a:xfrm>
            <a:off x="5868144" y="980728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cxnSp>
        <p:nvCxnSpPr>
          <p:cNvPr id="68" name="27 Conector recto de flecha"/>
          <p:cNvCxnSpPr/>
          <p:nvPr/>
        </p:nvCxnSpPr>
        <p:spPr>
          <a:xfrm>
            <a:off x="3851920" y="11247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37 Conector recto de flecha"/>
          <p:cNvCxnSpPr/>
          <p:nvPr/>
        </p:nvCxnSpPr>
        <p:spPr>
          <a:xfrm>
            <a:off x="5580112" y="112474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2 Conector recto de flecha"/>
          <p:cNvCxnSpPr/>
          <p:nvPr/>
        </p:nvCxnSpPr>
        <p:spPr>
          <a:xfrm>
            <a:off x="7596336" y="112474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8 Rectángulo"/>
          <p:cNvSpPr/>
          <p:nvPr/>
        </p:nvSpPr>
        <p:spPr>
          <a:xfrm>
            <a:off x="4139952" y="4766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complemento = «help»</a:t>
            </a:r>
          </a:p>
        </p:txBody>
      </p:sp>
      <p:sp>
        <p:nvSpPr>
          <p:cNvPr id="72" name="19 Rectángulo"/>
          <p:cNvSpPr/>
          <p:nvPr/>
        </p:nvSpPr>
        <p:spPr>
          <a:xfrm>
            <a:off x="5868144" y="476672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función del comando</a:t>
            </a:r>
          </a:p>
        </p:txBody>
      </p:sp>
      <p:cxnSp>
        <p:nvCxnSpPr>
          <p:cNvPr id="73" name="27 Conector recto de flecha"/>
          <p:cNvCxnSpPr/>
          <p:nvPr/>
        </p:nvCxnSpPr>
        <p:spPr>
          <a:xfrm>
            <a:off x="3851920" y="6206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37 Conector recto de flecha"/>
          <p:cNvCxnSpPr/>
          <p:nvPr/>
        </p:nvCxnSpPr>
        <p:spPr>
          <a:xfrm>
            <a:off x="5580112" y="62068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62 Conector recto de flecha"/>
          <p:cNvCxnSpPr/>
          <p:nvPr/>
        </p:nvCxnSpPr>
        <p:spPr>
          <a:xfrm>
            <a:off x="7596336" y="62068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96099" y="224644"/>
            <a:ext cx="23042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load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48127" y="980728"/>
            <a:ext cx="1800200" cy="465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Espera del nombre de un archivo</a:t>
            </a:r>
          </a:p>
        </p:txBody>
      </p:sp>
      <p:sp>
        <p:nvSpPr>
          <p:cNvPr id="6" name="5 Rombo"/>
          <p:cNvSpPr/>
          <p:nvPr/>
        </p:nvSpPr>
        <p:spPr>
          <a:xfrm>
            <a:off x="847800" y="184198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Búsqueda del archivo</a:t>
            </a:r>
          </a:p>
        </p:txBody>
      </p:sp>
      <p:cxnSp>
        <p:nvCxnSpPr>
          <p:cNvPr id="7" name="6 Conector recto de flecha"/>
          <p:cNvCxnSpPr>
            <a:stCxn id="5" idx="2"/>
            <a:endCxn id="6" idx="0"/>
          </p:cNvCxnSpPr>
          <p:nvPr/>
        </p:nvCxnSpPr>
        <p:spPr>
          <a:xfrm>
            <a:off x="1648227" y="144594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712123" y="584126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779293" y="22034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Se encuentra el archivo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928147" y="328088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se encuentra el archivo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88914" y="393159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«ERROR CON EL ARCHIVO»</a:t>
            </a:r>
          </a:p>
        </p:txBody>
      </p:sp>
      <p:sp>
        <p:nvSpPr>
          <p:cNvPr id="14" name="13 Rombo"/>
          <p:cNvSpPr/>
          <p:nvPr/>
        </p:nvSpPr>
        <p:spPr>
          <a:xfrm>
            <a:off x="4499992" y="184198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El archivo esta vacío?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431721" y="3819022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«__ no contiene ninguna secuencia»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4580339" y="322263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Esta vacío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314127" y="5033423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 X secuencias cargadas  de  ______»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3343262" y="5872189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 1 secuencia cargada  de  ______»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6386625" y="141277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esta vacío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6378242" y="213285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Leer archivo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372200" y="285293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Extraer secuencias</a:t>
            </a:r>
          </a:p>
        </p:txBody>
      </p:sp>
      <p:sp>
        <p:nvSpPr>
          <p:cNvPr id="26" name="25 Rombo"/>
          <p:cNvSpPr/>
          <p:nvPr/>
        </p:nvSpPr>
        <p:spPr>
          <a:xfrm>
            <a:off x="6285963" y="4995999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Se extrajeron varias secuencias?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372200" y="3553037"/>
            <a:ext cx="1431777" cy="38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Cargar secuencias en memoria</a:t>
            </a:r>
          </a:p>
        </p:txBody>
      </p:sp>
      <p:cxnSp>
        <p:nvCxnSpPr>
          <p:cNvPr id="32" name="31 Conector recto de flecha"/>
          <p:cNvCxnSpPr>
            <a:stCxn id="6" idx="2"/>
            <a:endCxn id="12" idx="0"/>
          </p:cNvCxnSpPr>
          <p:nvPr/>
        </p:nvCxnSpPr>
        <p:spPr>
          <a:xfrm>
            <a:off x="1648227" y="2924944"/>
            <a:ext cx="0" cy="355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2" idx="2"/>
            <a:endCxn id="13" idx="0"/>
          </p:cNvCxnSpPr>
          <p:nvPr/>
        </p:nvCxnSpPr>
        <p:spPr>
          <a:xfrm>
            <a:off x="1648227" y="3640921"/>
            <a:ext cx="4783" cy="2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3" idx="2"/>
            <a:endCxn id="8" idx="0"/>
          </p:cNvCxnSpPr>
          <p:nvPr/>
        </p:nvCxnSpPr>
        <p:spPr>
          <a:xfrm flipH="1">
            <a:off x="1648227" y="4291639"/>
            <a:ext cx="4783" cy="154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3" idx="2"/>
            <a:endCxn id="24" idx="0"/>
          </p:cNvCxnSpPr>
          <p:nvPr/>
        </p:nvCxnSpPr>
        <p:spPr>
          <a:xfrm flipH="1">
            <a:off x="7098322" y="1772816"/>
            <a:ext cx="8383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24" idx="2"/>
            <a:endCxn id="25" idx="0"/>
          </p:cNvCxnSpPr>
          <p:nvPr/>
        </p:nvCxnSpPr>
        <p:spPr>
          <a:xfrm flipH="1">
            <a:off x="7092280" y="2492896"/>
            <a:ext cx="604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25" idx="2"/>
            <a:endCxn id="27" idx="0"/>
          </p:cNvCxnSpPr>
          <p:nvPr/>
        </p:nvCxnSpPr>
        <p:spPr>
          <a:xfrm flipH="1">
            <a:off x="7088089" y="3212976"/>
            <a:ext cx="4191" cy="340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39" idx="2"/>
            <a:endCxn id="26" idx="0"/>
          </p:cNvCxnSpPr>
          <p:nvPr/>
        </p:nvCxnSpPr>
        <p:spPr>
          <a:xfrm flipH="1">
            <a:off x="7086390" y="4635959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26" idx="1"/>
            <a:endCxn id="17" idx="3"/>
          </p:cNvCxnSpPr>
          <p:nvPr/>
        </p:nvCxnSpPr>
        <p:spPr>
          <a:xfrm rot="10800000">
            <a:off x="5051523" y="5285451"/>
            <a:ext cx="1234440" cy="252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17" idx="1"/>
          </p:cNvCxnSpPr>
          <p:nvPr/>
        </p:nvCxnSpPr>
        <p:spPr>
          <a:xfrm flipH="1">
            <a:off x="1648227" y="5285451"/>
            <a:ext cx="1665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stCxn id="15" idx="1"/>
          </p:cNvCxnSpPr>
          <p:nvPr/>
        </p:nvCxnSpPr>
        <p:spPr>
          <a:xfrm flipH="1">
            <a:off x="3059832" y="4071050"/>
            <a:ext cx="13718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3059832" y="4063343"/>
            <a:ext cx="0" cy="2060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73 Conector recto"/>
          <p:cNvCxnSpPr>
            <a:stCxn id="18" idx="1"/>
          </p:cNvCxnSpPr>
          <p:nvPr/>
        </p:nvCxnSpPr>
        <p:spPr>
          <a:xfrm flipH="1">
            <a:off x="3059832" y="6124217"/>
            <a:ext cx="283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3" idx="2"/>
            <a:endCxn id="5" idx="0"/>
          </p:cNvCxnSpPr>
          <p:nvPr/>
        </p:nvCxnSpPr>
        <p:spPr>
          <a:xfrm>
            <a:off x="1648227" y="584684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6" idx="3"/>
            <a:endCxn id="9" idx="1"/>
          </p:cNvCxnSpPr>
          <p:nvPr/>
        </p:nvCxnSpPr>
        <p:spPr>
          <a:xfrm>
            <a:off x="2448654" y="2383464"/>
            <a:ext cx="3306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>
            <a:stCxn id="9" idx="3"/>
            <a:endCxn id="14" idx="1"/>
          </p:cNvCxnSpPr>
          <p:nvPr/>
        </p:nvCxnSpPr>
        <p:spPr>
          <a:xfrm>
            <a:off x="4219453" y="2383464"/>
            <a:ext cx="2805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>
            <a:stCxn id="14" idx="2"/>
            <a:endCxn id="16" idx="0"/>
          </p:cNvCxnSpPr>
          <p:nvPr/>
        </p:nvCxnSpPr>
        <p:spPr>
          <a:xfrm>
            <a:off x="5300419" y="2924944"/>
            <a:ext cx="0" cy="297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16" idx="2"/>
            <a:endCxn id="15" idx="0"/>
          </p:cNvCxnSpPr>
          <p:nvPr/>
        </p:nvCxnSpPr>
        <p:spPr>
          <a:xfrm>
            <a:off x="5300419" y="3582678"/>
            <a:ext cx="0" cy="23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26 Rectángulo"/>
          <p:cNvSpPr/>
          <p:nvPr/>
        </p:nvSpPr>
        <p:spPr>
          <a:xfrm>
            <a:off x="6370502" y="4255940"/>
            <a:ext cx="1431777" cy="380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  <a:hlinkClick r:id="rId3" action="ppaction://hlinksldjump"/>
              </a:rPr>
              <a:t>Generar Árbol de Huffman</a:t>
            </a:r>
            <a:endParaRPr lang="es-CO" sz="1200" dirty="0" smtClean="0">
              <a:solidFill>
                <a:srgbClr val="002060"/>
              </a:solidFill>
            </a:endParaRPr>
          </a:p>
        </p:txBody>
      </p:sp>
      <p:cxnSp>
        <p:nvCxnSpPr>
          <p:cNvPr id="31" name="Conector angular 30"/>
          <p:cNvCxnSpPr>
            <a:endCxn id="23" idx="1"/>
          </p:cNvCxnSpPr>
          <p:nvPr/>
        </p:nvCxnSpPr>
        <p:spPr>
          <a:xfrm flipV="1">
            <a:off x="6100846" y="1592796"/>
            <a:ext cx="285779" cy="718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47 Conector recto de flecha"/>
          <p:cNvCxnSpPr>
            <a:stCxn id="27" idx="2"/>
            <a:endCxn id="39" idx="0"/>
          </p:cNvCxnSpPr>
          <p:nvPr/>
        </p:nvCxnSpPr>
        <p:spPr>
          <a:xfrm flipH="1">
            <a:off x="7086391" y="3933056"/>
            <a:ext cx="1698" cy="322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26" idx="2"/>
            <a:endCxn id="18" idx="3"/>
          </p:cNvCxnSpPr>
          <p:nvPr/>
        </p:nvCxnSpPr>
        <p:spPr>
          <a:xfrm rot="5400000">
            <a:off x="6060895" y="5098722"/>
            <a:ext cx="45258" cy="2005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059832" y="223611"/>
            <a:ext cx="23042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save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311860" y="936220"/>
            <a:ext cx="1800200" cy="465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Espera del nombre de un archivo</a:t>
            </a:r>
          </a:p>
        </p:txBody>
      </p:sp>
      <p:sp>
        <p:nvSpPr>
          <p:cNvPr id="6" name="5 Rombo"/>
          <p:cNvSpPr/>
          <p:nvPr/>
        </p:nvSpPr>
        <p:spPr>
          <a:xfrm>
            <a:off x="3411533" y="1742811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Hay secuencias en el sistema?</a:t>
            </a:r>
          </a:p>
        </p:txBody>
      </p:sp>
      <p:cxnSp>
        <p:nvCxnSpPr>
          <p:cNvPr id="7" name="6 Conector recto de flecha"/>
          <p:cNvCxnSpPr>
            <a:stCxn id="5" idx="2"/>
            <a:endCxn id="6" idx="0"/>
          </p:cNvCxnSpPr>
          <p:nvPr/>
        </p:nvCxnSpPr>
        <p:spPr>
          <a:xfrm>
            <a:off x="4211960" y="1401432"/>
            <a:ext cx="0" cy="341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712123" y="584126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817168" y="210427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 hay secuencias en el sistema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928147" y="210427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hay secuencias en el sistema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88914" y="393159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hay secuencias cargadas»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3314127" y="4365104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 las secuencias se guardaron en ____»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3343262" y="5368133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 Error al salvar en _______»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5817168" y="26812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Crea un nuevo documento.fa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5817168" y="327069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Lee las secuencias del sistema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5817168" y="391447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Salva las secuencias en el archivo</a:t>
            </a:r>
          </a:p>
        </p:txBody>
      </p:sp>
      <p:sp>
        <p:nvSpPr>
          <p:cNvPr id="26" name="25 Rombo"/>
          <p:cNvSpPr/>
          <p:nvPr/>
        </p:nvSpPr>
        <p:spPr>
          <a:xfrm>
            <a:off x="5736821" y="4524973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Existió algún problema al salvar?</a:t>
            </a:r>
          </a:p>
        </p:txBody>
      </p:sp>
      <p:cxnSp>
        <p:nvCxnSpPr>
          <p:cNvPr id="32" name="31 Conector recto de flecha"/>
          <p:cNvCxnSpPr>
            <a:stCxn id="6" idx="1"/>
            <a:endCxn id="12" idx="3"/>
          </p:cNvCxnSpPr>
          <p:nvPr/>
        </p:nvCxnSpPr>
        <p:spPr>
          <a:xfrm flipH="1">
            <a:off x="2368307" y="2284291"/>
            <a:ext cx="10432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12" idx="2"/>
            <a:endCxn id="13" idx="0"/>
          </p:cNvCxnSpPr>
          <p:nvPr/>
        </p:nvCxnSpPr>
        <p:spPr>
          <a:xfrm>
            <a:off x="1648227" y="2464311"/>
            <a:ext cx="4783" cy="146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3" idx="2"/>
            <a:endCxn id="8" idx="0"/>
          </p:cNvCxnSpPr>
          <p:nvPr/>
        </p:nvCxnSpPr>
        <p:spPr>
          <a:xfrm flipH="1">
            <a:off x="1648227" y="4291639"/>
            <a:ext cx="4783" cy="154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23" idx="2"/>
            <a:endCxn id="24" idx="0"/>
          </p:cNvCxnSpPr>
          <p:nvPr/>
        </p:nvCxnSpPr>
        <p:spPr>
          <a:xfrm>
            <a:off x="6537248" y="3041260"/>
            <a:ext cx="0" cy="229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24" idx="2"/>
            <a:endCxn id="25" idx="0"/>
          </p:cNvCxnSpPr>
          <p:nvPr/>
        </p:nvCxnSpPr>
        <p:spPr>
          <a:xfrm>
            <a:off x="6537248" y="3630732"/>
            <a:ext cx="0" cy="283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25" idx="2"/>
            <a:endCxn id="26" idx="0"/>
          </p:cNvCxnSpPr>
          <p:nvPr/>
        </p:nvCxnSpPr>
        <p:spPr>
          <a:xfrm>
            <a:off x="6537248" y="4274514"/>
            <a:ext cx="0" cy="250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26" idx="2"/>
            <a:endCxn id="18" idx="3"/>
          </p:cNvCxnSpPr>
          <p:nvPr/>
        </p:nvCxnSpPr>
        <p:spPr>
          <a:xfrm flipH="1">
            <a:off x="5080658" y="5607933"/>
            <a:ext cx="1456590" cy="12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26" idx="1"/>
            <a:endCxn id="17" idx="3"/>
          </p:cNvCxnSpPr>
          <p:nvPr/>
        </p:nvCxnSpPr>
        <p:spPr>
          <a:xfrm rot="10800000">
            <a:off x="5051523" y="4617133"/>
            <a:ext cx="685298" cy="4493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recto"/>
          <p:cNvCxnSpPr>
            <a:stCxn id="17" idx="1"/>
          </p:cNvCxnSpPr>
          <p:nvPr/>
        </p:nvCxnSpPr>
        <p:spPr>
          <a:xfrm flipH="1">
            <a:off x="1648227" y="4617132"/>
            <a:ext cx="1665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3" idx="2"/>
            <a:endCxn id="5" idx="0"/>
          </p:cNvCxnSpPr>
          <p:nvPr/>
        </p:nvCxnSpPr>
        <p:spPr>
          <a:xfrm>
            <a:off x="4211960" y="583651"/>
            <a:ext cx="0" cy="352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6" idx="3"/>
            <a:endCxn id="9" idx="1"/>
          </p:cNvCxnSpPr>
          <p:nvPr/>
        </p:nvCxnSpPr>
        <p:spPr>
          <a:xfrm>
            <a:off x="5012387" y="2284291"/>
            <a:ext cx="8047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 flipH="1">
            <a:off x="1648227" y="5607933"/>
            <a:ext cx="1665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9" idx="2"/>
            <a:endCxn id="23" idx="0"/>
          </p:cNvCxnSpPr>
          <p:nvPr/>
        </p:nvCxnSpPr>
        <p:spPr>
          <a:xfrm>
            <a:off x="6537248" y="2464311"/>
            <a:ext cx="0" cy="2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18703" y="440276"/>
            <a:ext cx="2088232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list_sequences</a:t>
            </a:r>
          </a:p>
        </p:txBody>
      </p:sp>
      <p:sp>
        <p:nvSpPr>
          <p:cNvPr id="7" name="6 Rombo"/>
          <p:cNvSpPr/>
          <p:nvPr/>
        </p:nvSpPr>
        <p:spPr>
          <a:xfrm>
            <a:off x="962392" y="123236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Hay secuencias en el sistema?</a:t>
            </a:r>
          </a:p>
        </p:txBody>
      </p:sp>
      <p:cxnSp>
        <p:nvCxnSpPr>
          <p:cNvPr id="8" name="7 Conector recto de flecha"/>
          <p:cNvCxnSpPr>
            <a:stCxn id="4" idx="2"/>
            <a:endCxn id="7" idx="0"/>
          </p:cNvCxnSpPr>
          <p:nvPr/>
        </p:nvCxnSpPr>
        <p:spPr>
          <a:xfrm>
            <a:off x="1762819" y="8723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Rectángulo"/>
          <p:cNvSpPr/>
          <p:nvPr/>
        </p:nvSpPr>
        <p:spPr>
          <a:xfrm>
            <a:off x="3053960" y="163022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 hay secuencias en el sistema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042739" y="2600516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hay secuencias en el sistema</a:t>
            </a:r>
          </a:p>
        </p:txBody>
      </p:sp>
      <p:cxnSp>
        <p:nvCxnSpPr>
          <p:cNvPr id="12" name="11 Conector recto de flecha"/>
          <p:cNvCxnSpPr>
            <a:stCxn id="7" idx="2"/>
            <a:endCxn id="10" idx="0"/>
          </p:cNvCxnSpPr>
          <p:nvPr/>
        </p:nvCxnSpPr>
        <p:spPr>
          <a:xfrm>
            <a:off x="1762819" y="2315324"/>
            <a:ext cx="0" cy="28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7" idx="3"/>
          </p:cNvCxnSpPr>
          <p:nvPr/>
        </p:nvCxnSpPr>
        <p:spPr>
          <a:xfrm>
            <a:off x="2563246" y="1773844"/>
            <a:ext cx="4538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23 Proceso alternativo"/>
          <p:cNvSpPr/>
          <p:nvPr/>
        </p:nvSpPr>
        <p:spPr>
          <a:xfrm>
            <a:off x="827584" y="548122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904375" y="357155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hay secuencias cargadas»</a:t>
            </a:r>
          </a:p>
        </p:txBody>
      </p:sp>
      <p:cxnSp>
        <p:nvCxnSpPr>
          <p:cNvPr id="26" name="25 Conector recto de flecha"/>
          <p:cNvCxnSpPr>
            <a:stCxn id="25" idx="2"/>
            <a:endCxn id="24" idx="0"/>
          </p:cNvCxnSpPr>
          <p:nvPr/>
        </p:nvCxnSpPr>
        <p:spPr>
          <a:xfrm flipH="1">
            <a:off x="1763688" y="3931599"/>
            <a:ext cx="4783" cy="154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5220072" y="1628800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Contar bases de la siguiente secuencia</a:t>
            </a:r>
          </a:p>
        </p:txBody>
      </p:sp>
      <p:cxnSp>
        <p:nvCxnSpPr>
          <p:cNvPr id="28" name="27 Conector recto de flecha"/>
          <p:cNvCxnSpPr>
            <a:stCxn id="9" idx="3"/>
            <a:endCxn id="27" idx="1"/>
          </p:cNvCxnSpPr>
          <p:nvPr/>
        </p:nvCxnSpPr>
        <p:spPr>
          <a:xfrm flipV="1">
            <a:off x="4494120" y="1808820"/>
            <a:ext cx="725952" cy="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Pentágono"/>
          <p:cNvSpPr/>
          <p:nvPr/>
        </p:nvSpPr>
        <p:spPr>
          <a:xfrm>
            <a:off x="5076056" y="5481228"/>
            <a:ext cx="1728192" cy="5026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Mientras haya secuencias en el sistema</a:t>
            </a:r>
            <a:endParaRPr lang="es-CO" sz="1100" dirty="0">
              <a:solidFill>
                <a:srgbClr val="002060"/>
              </a:solidFill>
            </a:endParaRPr>
          </a:p>
        </p:txBody>
      </p:sp>
      <p:sp>
        <p:nvSpPr>
          <p:cNvPr id="31" name="30 Rombo"/>
          <p:cNvSpPr/>
          <p:nvPr/>
        </p:nvSpPr>
        <p:spPr>
          <a:xfrm>
            <a:off x="5139725" y="2351720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La secuencia es completa?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4067944" y="3895238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«la secuencia tiene al menos _ bases»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6156221" y="3895238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«la secuencia tiene _ bases»</a:t>
            </a:r>
          </a:p>
        </p:txBody>
      </p:sp>
      <p:cxnSp>
        <p:nvCxnSpPr>
          <p:cNvPr id="35" name="34 Conector recto de flecha"/>
          <p:cNvCxnSpPr>
            <a:stCxn id="30" idx="1"/>
            <a:endCxn id="24" idx="3"/>
          </p:cNvCxnSpPr>
          <p:nvPr/>
        </p:nvCxnSpPr>
        <p:spPr>
          <a:xfrm flipH="1">
            <a:off x="2699792" y="5732546"/>
            <a:ext cx="2376264" cy="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39 Conector angular"/>
          <p:cNvCxnSpPr>
            <a:stCxn id="31" idx="1"/>
            <a:endCxn id="32" idx="0"/>
          </p:cNvCxnSpPr>
          <p:nvPr/>
        </p:nvCxnSpPr>
        <p:spPr>
          <a:xfrm rot="10800000" flipV="1">
            <a:off x="4932041" y="2893200"/>
            <a:ext cx="207685" cy="10020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angular"/>
          <p:cNvCxnSpPr>
            <a:stCxn id="31" idx="3"/>
            <a:endCxn id="33" idx="0"/>
          </p:cNvCxnSpPr>
          <p:nvPr/>
        </p:nvCxnSpPr>
        <p:spPr>
          <a:xfrm>
            <a:off x="6740579" y="2893200"/>
            <a:ext cx="279738" cy="10020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32" idx="2"/>
            <a:endCxn id="30" idx="0"/>
          </p:cNvCxnSpPr>
          <p:nvPr/>
        </p:nvCxnSpPr>
        <p:spPr>
          <a:xfrm rot="16200000" flipH="1">
            <a:off x="4760291" y="4427026"/>
            <a:ext cx="1225950" cy="8824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angular"/>
          <p:cNvCxnSpPr>
            <a:stCxn id="33" idx="2"/>
            <a:endCxn id="30" idx="0"/>
          </p:cNvCxnSpPr>
          <p:nvPr/>
        </p:nvCxnSpPr>
        <p:spPr>
          <a:xfrm rot="5400000">
            <a:off x="5804430" y="4265341"/>
            <a:ext cx="1225950" cy="12058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30" idx="3"/>
            <a:endCxn id="27" idx="0"/>
          </p:cNvCxnSpPr>
          <p:nvPr/>
        </p:nvCxnSpPr>
        <p:spPr>
          <a:xfrm flipH="1" flipV="1">
            <a:off x="5940152" y="1628800"/>
            <a:ext cx="864096" cy="4103746"/>
          </a:xfrm>
          <a:prstGeom prst="bentConnector4">
            <a:avLst>
              <a:gd name="adj1" fmla="val -156327"/>
              <a:gd name="adj2" fmla="val 11907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7" idx="2"/>
            <a:endCxn id="31" idx="0"/>
          </p:cNvCxnSpPr>
          <p:nvPr/>
        </p:nvCxnSpPr>
        <p:spPr>
          <a:xfrm>
            <a:off x="5940152" y="1988840"/>
            <a:ext cx="0" cy="362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6826108" y="5363924"/>
            <a:ext cx="51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hay</a:t>
            </a:r>
            <a:endParaRPr lang="es-CO" dirty="0"/>
          </a:p>
        </p:txBody>
      </p:sp>
      <p:sp>
        <p:nvSpPr>
          <p:cNvPr id="58" name="57 CuadroTexto"/>
          <p:cNvSpPr txBox="1"/>
          <p:nvPr/>
        </p:nvSpPr>
        <p:spPr>
          <a:xfrm>
            <a:off x="4220344" y="537321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 hay</a:t>
            </a:r>
            <a:endParaRPr lang="es-CO" dirty="0"/>
          </a:p>
        </p:txBody>
      </p:sp>
      <p:sp>
        <p:nvSpPr>
          <p:cNvPr id="59" name="58 CuadroTexto"/>
          <p:cNvSpPr txBox="1"/>
          <p:nvPr/>
        </p:nvSpPr>
        <p:spPr>
          <a:xfrm>
            <a:off x="4499992" y="30653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60" name="59 CuadroTexto"/>
          <p:cNvSpPr txBox="1"/>
          <p:nvPr/>
        </p:nvSpPr>
        <p:spPr>
          <a:xfrm>
            <a:off x="7020272" y="30689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cxnSp>
        <p:nvCxnSpPr>
          <p:cNvPr id="62" name="61 Conector recto de flecha"/>
          <p:cNvCxnSpPr>
            <a:stCxn id="10" idx="2"/>
            <a:endCxn id="25" idx="0"/>
          </p:cNvCxnSpPr>
          <p:nvPr/>
        </p:nvCxnSpPr>
        <p:spPr>
          <a:xfrm>
            <a:off x="1762819" y="2960556"/>
            <a:ext cx="5652" cy="61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"/>
          <p:cNvSpPr/>
          <p:nvPr/>
        </p:nvSpPr>
        <p:spPr>
          <a:xfrm>
            <a:off x="683568" y="517297"/>
            <a:ext cx="21602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 mask</a:t>
            </a:r>
          </a:p>
        </p:txBody>
      </p:sp>
      <p:sp>
        <p:nvSpPr>
          <p:cNvPr id="39" name="38 Rombo"/>
          <p:cNvSpPr/>
          <p:nvPr/>
        </p:nvSpPr>
        <p:spPr>
          <a:xfrm>
            <a:off x="963261" y="1164780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Hay secuencias en el sistema?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3053960" y="14862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 hay secuencias en el sistema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1043608" y="259561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hay secuencias en el sistema</a:t>
            </a:r>
          </a:p>
        </p:txBody>
      </p:sp>
      <p:cxnSp>
        <p:nvCxnSpPr>
          <p:cNvPr id="42" name="41 Conector recto de flecha"/>
          <p:cNvCxnSpPr>
            <a:stCxn id="39" idx="2"/>
            <a:endCxn id="41" idx="0"/>
          </p:cNvCxnSpPr>
          <p:nvPr/>
        </p:nvCxnSpPr>
        <p:spPr>
          <a:xfrm>
            <a:off x="1763688" y="2247740"/>
            <a:ext cx="0" cy="347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39" idx="3"/>
          </p:cNvCxnSpPr>
          <p:nvPr/>
        </p:nvCxnSpPr>
        <p:spPr>
          <a:xfrm>
            <a:off x="2564115" y="1706260"/>
            <a:ext cx="481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43 Proceso alternativo"/>
          <p:cNvSpPr/>
          <p:nvPr/>
        </p:nvSpPr>
        <p:spPr>
          <a:xfrm>
            <a:off x="827584" y="548122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904375" y="3427543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hay secuencias cargadas»</a:t>
            </a:r>
          </a:p>
        </p:txBody>
      </p:sp>
      <p:cxnSp>
        <p:nvCxnSpPr>
          <p:cNvPr id="46" name="45 Conector recto de flecha"/>
          <p:cNvCxnSpPr>
            <a:stCxn id="45" idx="2"/>
            <a:endCxn id="44" idx="0"/>
          </p:cNvCxnSpPr>
          <p:nvPr/>
        </p:nvCxnSpPr>
        <p:spPr>
          <a:xfrm flipH="1">
            <a:off x="1763688" y="3787583"/>
            <a:ext cx="4783" cy="169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41" idx="2"/>
            <a:endCxn id="45" idx="0"/>
          </p:cNvCxnSpPr>
          <p:nvPr/>
        </p:nvCxnSpPr>
        <p:spPr>
          <a:xfrm>
            <a:off x="1763688" y="2955659"/>
            <a:ext cx="4783" cy="471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38" idx="2"/>
            <a:endCxn id="39" idx="0"/>
          </p:cNvCxnSpPr>
          <p:nvPr/>
        </p:nvCxnSpPr>
        <p:spPr>
          <a:xfrm>
            <a:off x="1763688" y="877337"/>
            <a:ext cx="0" cy="28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5189705" y="22048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 analizar la secuencias</a:t>
            </a:r>
          </a:p>
        </p:txBody>
      </p:sp>
      <p:cxnSp>
        <p:nvCxnSpPr>
          <p:cNvPr id="50" name="49 Conector recto de flecha"/>
          <p:cNvCxnSpPr>
            <a:stCxn id="56" idx="2"/>
            <a:endCxn id="49" idx="0"/>
          </p:cNvCxnSpPr>
          <p:nvPr/>
        </p:nvCxnSpPr>
        <p:spPr>
          <a:xfrm>
            <a:off x="5909785" y="1846244"/>
            <a:ext cx="0" cy="35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49" idx="2"/>
            <a:endCxn id="52" idx="0"/>
          </p:cNvCxnSpPr>
          <p:nvPr/>
        </p:nvCxnSpPr>
        <p:spPr>
          <a:xfrm>
            <a:off x="5909785" y="2564904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51 Rombo"/>
          <p:cNvSpPr/>
          <p:nvPr/>
        </p:nvSpPr>
        <p:spPr>
          <a:xfrm>
            <a:off x="4932040" y="2924944"/>
            <a:ext cx="1955491" cy="8626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Se encontró la subsecuencia?</a:t>
            </a:r>
          </a:p>
        </p:txBody>
      </p:sp>
      <p:cxnSp>
        <p:nvCxnSpPr>
          <p:cNvPr id="53" name="52 Conector angular"/>
          <p:cNvCxnSpPr>
            <a:stCxn id="52" idx="3"/>
            <a:endCxn id="58" idx="0"/>
          </p:cNvCxnSpPr>
          <p:nvPr/>
        </p:nvCxnSpPr>
        <p:spPr>
          <a:xfrm>
            <a:off x="6887531" y="3356264"/>
            <a:ext cx="72053" cy="720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53 CuadroTexto"/>
          <p:cNvSpPr txBox="1"/>
          <p:nvPr/>
        </p:nvSpPr>
        <p:spPr>
          <a:xfrm>
            <a:off x="4211960" y="36357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55" name="54 CuadroTexto"/>
          <p:cNvSpPr txBox="1"/>
          <p:nvPr/>
        </p:nvSpPr>
        <p:spPr>
          <a:xfrm>
            <a:off x="6959539" y="36421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56" name="55 Rectángulo"/>
          <p:cNvSpPr/>
          <p:nvPr/>
        </p:nvSpPr>
        <p:spPr>
          <a:xfrm>
            <a:off x="5045689" y="1486204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Obtener sub-secuencia a buscar</a:t>
            </a:r>
          </a:p>
        </p:txBody>
      </p:sp>
      <p:cxnSp>
        <p:nvCxnSpPr>
          <p:cNvPr id="57" name="56 Conector recto de flecha"/>
          <p:cNvCxnSpPr>
            <a:stCxn id="40" idx="3"/>
            <a:endCxn id="56" idx="1"/>
          </p:cNvCxnSpPr>
          <p:nvPr/>
        </p:nvCxnSpPr>
        <p:spPr>
          <a:xfrm>
            <a:off x="4494120" y="1666224"/>
            <a:ext cx="5515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>
            <a:off x="6239504" y="407707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 Reemplazar la sub-cadena</a:t>
            </a:r>
          </a:p>
        </p:txBody>
      </p:sp>
      <p:sp>
        <p:nvSpPr>
          <p:cNvPr id="59" name="58 Rombo"/>
          <p:cNvSpPr/>
          <p:nvPr/>
        </p:nvSpPr>
        <p:spPr>
          <a:xfrm>
            <a:off x="5981838" y="4691457"/>
            <a:ext cx="1955491" cy="8626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Se remplazo mas de una vez?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5504945" y="47209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61" name="60 CuadroTexto"/>
          <p:cNvSpPr txBox="1"/>
          <p:nvPr/>
        </p:nvSpPr>
        <p:spPr>
          <a:xfrm>
            <a:off x="6560197" y="5694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62" name="61 Rectángulo"/>
          <p:cNvSpPr/>
          <p:nvPr/>
        </p:nvSpPr>
        <p:spPr>
          <a:xfrm>
            <a:off x="3707904" y="4005064"/>
            <a:ext cx="192978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se enmascararon secuencias»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3707904" y="4942757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«Se enmascaro 1 secuencia»</a:t>
            </a:r>
          </a:p>
        </p:txBody>
      </p:sp>
      <p:sp>
        <p:nvSpPr>
          <p:cNvPr id="64" name="63 Rectángulo"/>
          <p:cNvSpPr/>
          <p:nvPr/>
        </p:nvSpPr>
        <p:spPr>
          <a:xfrm>
            <a:off x="3707904" y="5455197"/>
            <a:ext cx="192978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«Se enmascararon _ secuencias»</a:t>
            </a:r>
          </a:p>
        </p:txBody>
      </p:sp>
      <p:cxnSp>
        <p:nvCxnSpPr>
          <p:cNvPr id="65" name="64 Conector recto de flecha"/>
          <p:cNvCxnSpPr>
            <a:stCxn id="59" idx="1"/>
            <a:endCxn id="63" idx="3"/>
          </p:cNvCxnSpPr>
          <p:nvPr/>
        </p:nvCxnSpPr>
        <p:spPr>
          <a:xfrm flipH="1">
            <a:off x="5436096" y="5122777"/>
            <a:ext cx="5457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>
            <a:stCxn id="58" idx="2"/>
            <a:endCxn id="59" idx="0"/>
          </p:cNvCxnSpPr>
          <p:nvPr/>
        </p:nvCxnSpPr>
        <p:spPr>
          <a:xfrm>
            <a:off x="6959584" y="4437112"/>
            <a:ext cx="0" cy="25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66 Conector angular"/>
          <p:cNvCxnSpPr>
            <a:stCxn id="59" idx="2"/>
            <a:endCxn id="64" idx="3"/>
          </p:cNvCxnSpPr>
          <p:nvPr/>
        </p:nvCxnSpPr>
        <p:spPr>
          <a:xfrm rot="5400000">
            <a:off x="6258075" y="4933707"/>
            <a:ext cx="81121" cy="13218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67 Conector angular"/>
          <p:cNvCxnSpPr>
            <a:stCxn id="64" idx="1"/>
            <a:endCxn id="44" idx="3"/>
          </p:cNvCxnSpPr>
          <p:nvPr/>
        </p:nvCxnSpPr>
        <p:spPr>
          <a:xfrm rot="10800000" flipV="1">
            <a:off x="2699792" y="5635216"/>
            <a:ext cx="1008112" cy="980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68 Conector angular"/>
          <p:cNvCxnSpPr>
            <a:stCxn id="63" idx="1"/>
            <a:endCxn id="44" idx="3"/>
          </p:cNvCxnSpPr>
          <p:nvPr/>
        </p:nvCxnSpPr>
        <p:spPr>
          <a:xfrm rot="10800000" flipV="1">
            <a:off x="2699792" y="5122776"/>
            <a:ext cx="1008112" cy="61047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62" idx="1"/>
            <a:endCxn id="44" idx="3"/>
          </p:cNvCxnSpPr>
          <p:nvPr/>
        </p:nvCxnSpPr>
        <p:spPr>
          <a:xfrm rot="10800000" flipV="1">
            <a:off x="2699792" y="4185084"/>
            <a:ext cx="1008112" cy="15481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70 Conector angular"/>
          <p:cNvCxnSpPr>
            <a:stCxn id="52" idx="1"/>
            <a:endCxn id="62" idx="0"/>
          </p:cNvCxnSpPr>
          <p:nvPr/>
        </p:nvCxnSpPr>
        <p:spPr>
          <a:xfrm rot="10800000" flipV="1">
            <a:off x="4672796" y="3356264"/>
            <a:ext cx="259245" cy="64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83568" y="476672"/>
            <a:ext cx="2160240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 is sub_sequence</a:t>
            </a:r>
          </a:p>
        </p:txBody>
      </p:sp>
      <p:sp>
        <p:nvSpPr>
          <p:cNvPr id="3" name="2 Rombo"/>
          <p:cNvSpPr/>
          <p:nvPr/>
        </p:nvSpPr>
        <p:spPr>
          <a:xfrm>
            <a:off x="971600" y="112474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Hay secuencias en el sistema?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053960" y="14862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 hay secuencias en el sistema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43608" y="25649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hay secuencias en el sistema</a:t>
            </a:r>
          </a:p>
        </p:txBody>
      </p:sp>
      <p:cxnSp>
        <p:nvCxnSpPr>
          <p:cNvPr id="7" name="6 Conector recto de flecha"/>
          <p:cNvCxnSpPr>
            <a:stCxn id="3" idx="2"/>
            <a:endCxn id="6" idx="0"/>
          </p:cNvCxnSpPr>
          <p:nvPr/>
        </p:nvCxnSpPr>
        <p:spPr>
          <a:xfrm flipH="1">
            <a:off x="1763688" y="2207704"/>
            <a:ext cx="8339" cy="3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3" idx="3"/>
            <a:endCxn id="5" idx="1"/>
          </p:cNvCxnSpPr>
          <p:nvPr/>
        </p:nvCxnSpPr>
        <p:spPr>
          <a:xfrm>
            <a:off x="2572454" y="1666224"/>
            <a:ext cx="481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Proceso alternativo"/>
          <p:cNvSpPr/>
          <p:nvPr/>
        </p:nvSpPr>
        <p:spPr>
          <a:xfrm>
            <a:off x="827584" y="548122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04375" y="3427543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hay secuencias cargadas»</a:t>
            </a:r>
          </a:p>
        </p:txBody>
      </p:sp>
      <p:cxnSp>
        <p:nvCxnSpPr>
          <p:cNvPr id="11" name="10 Conector recto de flecha"/>
          <p:cNvCxnSpPr>
            <a:stCxn id="10" idx="2"/>
            <a:endCxn id="9" idx="0"/>
          </p:cNvCxnSpPr>
          <p:nvPr/>
        </p:nvCxnSpPr>
        <p:spPr>
          <a:xfrm flipH="1">
            <a:off x="1763688" y="3787583"/>
            <a:ext cx="4783" cy="169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2"/>
            <a:endCxn id="10" idx="0"/>
          </p:cNvCxnSpPr>
          <p:nvPr/>
        </p:nvCxnSpPr>
        <p:spPr>
          <a:xfrm>
            <a:off x="1763688" y="2924944"/>
            <a:ext cx="4783" cy="502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4" idx="2"/>
            <a:endCxn id="3" idx="0"/>
          </p:cNvCxnSpPr>
          <p:nvPr/>
        </p:nvCxnSpPr>
        <p:spPr>
          <a:xfrm>
            <a:off x="1763688" y="836712"/>
            <a:ext cx="833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189705" y="22048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 analizar la secuencias</a:t>
            </a:r>
          </a:p>
        </p:txBody>
      </p:sp>
      <p:cxnSp>
        <p:nvCxnSpPr>
          <p:cNvPr id="15" name="14 Conector recto de flecha"/>
          <p:cNvCxnSpPr>
            <a:stCxn id="24" idx="2"/>
            <a:endCxn id="14" idx="0"/>
          </p:cNvCxnSpPr>
          <p:nvPr/>
        </p:nvCxnSpPr>
        <p:spPr>
          <a:xfrm>
            <a:off x="5909785" y="1846244"/>
            <a:ext cx="0" cy="358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2"/>
            <a:endCxn id="17" idx="0"/>
          </p:cNvCxnSpPr>
          <p:nvPr/>
        </p:nvCxnSpPr>
        <p:spPr>
          <a:xfrm>
            <a:off x="5909785" y="2564904"/>
            <a:ext cx="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Rombo"/>
          <p:cNvSpPr/>
          <p:nvPr/>
        </p:nvSpPr>
        <p:spPr>
          <a:xfrm>
            <a:off x="4932040" y="2924944"/>
            <a:ext cx="1955491" cy="8626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Se encontró la subsecuencia?</a:t>
            </a:r>
          </a:p>
        </p:txBody>
      </p:sp>
      <p:cxnSp>
        <p:nvCxnSpPr>
          <p:cNvPr id="21" name="20 Conector angular"/>
          <p:cNvCxnSpPr>
            <a:stCxn id="17" idx="3"/>
            <a:endCxn id="62" idx="3"/>
          </p:cNvCxnSpPr>
          <p:nvPr/>
        </p:nvCxnSpPr>
        <p:spPr>
          <a:xfrm>
            <a:off x="6887531" y="3356264"/>
            <a:ext cx="132741" cy="1980948"/>
          </a:xfrm>
          <a:prstGeom prst="bentConnector3">
            <a:avLst>
              <a:gd name="adj1" fmla="val 2722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4139952" y="33569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876256" y="36421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24" name="23 Rectángulo"/>
          <p:cNvSpPr/>
          <p:nvPr/>
        </p:nvSpPr>
        <p:spPr>
          <a:xfrm>
            <a:off x="5045689" y="1486204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Obtener sub-secuencia a buscar</a:t>
            </a:r>
          </a:p>
        </p:txBody>
      </p:sp>
      <p:cxnSp>
        <p:nvCxnSpPr>
          <p:cNvPr id="28" name="27 Conector recto de flecha"/>
          <p:cNvCxnSpPr>
            <a:stCxn id="5" idx="3"/>
            <a:endCxn id="24" idx="1"/>
          </p:cNvCxnSpPr>
          <p:nvPr/>
        </p:nvCxnSpPr>
        <p:spPr>
          <a:xfrm>
            <a:off x="4494120" y="1666224"/>
            <a:ext cx="5515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2930250" y="4005064"/>
            <a:ext cx="192978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se existe la subsecuencia»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5090490" y="5157192"/>
            <a:ext cx="192978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«la secuencia dada se repite :_ veces»</a:t>
            </a:r>
          </a:p>
        </p:txBody>
      </p:sp>
      <p:cxnSp>
        <p:nvCxnSpPr>
          <p:cNvPr id="80" name="79 Conector angular"/>
          <p:cNvCxnSpPr>
            <a:stCxn id="62" idx="1"/>
            <a:endCxn id="9" idx="3"/>
          </p:cNvCxnSpPr>
          <p:nvPr/>
        </p:nvCxnSpPr>
        <p:spPr>
          <a:xfrm rot="10800000" flipV="1">
            <a:off x="2699792" y="5337212"/>
            <a:ext cx="2390698" cy="3960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60" idx="2"/>
            <a:endCxn id="9" idx="3"/>
          </p:cNvCxnSpPr>
          <p:nvPr/>
        </p:nvCxnSpPr>
        <p:spPr>
          <a:xfrm rot="5400000">
            <a:off x="2613391" y="4451506"/>
            <a:ext cx="1368152" cy="11953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17" idx="1"/>
            <a:endCxn id="60" idx="0"/>
          </p:cNvCxnSpPr>
          <p:nvPr/>
        </p:nvCxnSpPr>
        <p:spPr>
          <a:xfrm rot="10800000" flipV="1">
            <a:off x="3895142" y="3356264"/>
            <a:ext cx="1036899" cy="648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067325" y="548680"/>
            <a:ext cx="230425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count </a:t>
            </a:r>
          </a:p>
        </p:txBody>
      </p:sp>
      <p:sp>
        <p:nvSpPr>
          <p:cNvPr id="6" name="5 Rombo"/>
          <p:cNvSpPr/>
          <p:nvPr/>
        </p:nvSpPr>
        <p:spPr>
          <a:xfrm>
            <a:off x="3411533" y="1742811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Hay secuencias en el sistema?</a:t>
            </a:r>
          </a:p>
        </p:txBody>
      </p:sp>
      <p:cxnSp>
        <p:nvCxnSpPr>
          <p:cNvPr id="7" name="6 Conector recto de flecha"/>
          <p:cNvCxnSpPr>
            <a:stCxn id="3" idx="2"/>
            <a:endCxn id="6" idx="0"/>
          </p:cNvCxnSpPr>
          <p:nvPr/>
        </p:nvCxnSpPr>
        <p:spPr>
          <a:xfrm flipH="1">
            <a:off x="4211960" y="1052736"/>
            <a:ext cx="7493" cy="69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712123" y="584126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817168" y="210427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Si  hay secuencias en el sistema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28147" y="210427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hay secuencias en el sistema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788914" y="393159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«No hay secuencias cargadas»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3347864" y="4509120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 1 secuencia cargada»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427984" y="5733256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«__ secuencias cargadas »</a:t>
            </a:r>
          </a:p>
        </p:txBody>
      </p:sp>
      <p:sp>
        <p:nvSpPr>
          <p:cNvPr id="17" name="16 Rombo"/>
          <p:cNvSpPr/>
          <p:nvPr/>
        </p:nvSpPr>
        <p:spPr>
          <a:xfrm>
            <a:off x="5724128" y="2996952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Existe mas de una secuencia?</a:t>
            </a:r>
          </a:p>
        </p:txBody>
      </p:sp>
      <p:cxnSp>
        <p:nvCxnSpPr>
          <p:cNvPr id="18" name="17 Conector recto de flecha"/>
          <p:cNvCxnSpPr>
            <a:stCxn id="6" idx="1"/>
            <a:endCxn id="10" idx="3"/>
          </p:cNvCxnSpPr>
          <p:nvPr/>
        </p:nvCxnSpPr>
        <p:spPr>
          <a:xfrm flipH="1">
            <a:off x="2368307" y="2284291"/>
            <a:ext cx="10432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0" idx="2"/>
            <a:endCxn id="11" idx="0"/>
          </p:cNvCxnSpPr>
          <p:nvPr/>
        </p:nvCxnSpPr>
        <p:spPr>
          <a:xfrm>
            <a:off x="1648227" y="2464311"/>
            <a:ext cx="4783" cy="146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1" idx="2"/>
            <a:endCxn id="8" idx="0"/>
          </p:cNvCxnSpPr>
          <p:nvPr/>
        </p:nvCxnSpPr>
        <p:spPr>
          <a:xfrm flipH="1">
            <a:off x="1648227" y="4291639"/>
            <a:ext cx="4783" cy="154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2"/>
            <a:endCxn id="17" idx="0"/>
          </p:cNvCxnSpPr>
          <p:nvPr/>
        </p:nvCxnSpPr>
        <p:spPr>
          <a:xfrm flipH="1">
            <a:off x="6524555" y="2464311"/>
            <a:ext cx="12693" cy="532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17" idx="1"/>
            <a:endCxn id="12" idx="3"/>
          </p:cNvCxnSpPr>
          <p:nvPr/>
        </p:nvCxnSpPr>
        <p:spPr>
          <a:xfrm rot="10800000" flipV="1">
            <a:off x="5085260" y="3538432"/>
            <a:ext cx="638868" cy="12227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6" idx="3"/>
            <a:endCxn id="9" idx="1"/>
          </p:cNvCxnSpPr>
          <p:nvPr/>
        </p:nvCxnSpPr>
        <p:spPr>
          <a:xfrm>
            <a:off x="5012387" y="2284291"/>
            <a:ext cx="8047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17" idx="2"/>
            <a:endCxn id="13" idx="3"/>
          </p:cNvCxnSpPr>
          <p:nvPr/>
        </p:nvCxnSpPr>
        <p:spPr>
          <a:xfrm rot="5400000">
            <a:off x="5392282" y="4853011"/>
            <a:ext cx="1905372" cy="359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35 Conector angular"/>
          <p:cNvCxnSpPr>
            <a:stCxn id="13" idx="1"/>
            <a:endCxn id="8" idx="3"/>
          </p:cNvCxnSpPr>
          <p:nvPr/>
        </p:nvCxnSpPr>
        <p:spPr>
          <a:xfrm rot="10800000" flipV="1">
            <a:off x="2584332" y="5985284"/>
            <a:ext cx="1843653" cy="1080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37 Conector angular"/>
          <p:cNvCxnSpPr>
            <a:stCxn id="12" idx="1"/>
            <a:endCxn id="8" idx="3"/>
          </p:cNvCxnSpPr>
          <p:nvPr/>
        </p:nvCxnSpPr>
        <p:spPr>
          <a:xfrm rot="10800000" flipV="1">
            <a:off x="2584332" y="4761148"/>
            <a:ext cx="763533" cy="13321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4943259" y="35025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40" name="39 CuadroTexto"/>
          <p:cNvSpPr txBox="1"/>
          <p:nvPr/>
        </p:nvSpPr>
        <p:spPr>
          <a:xfrm>
            <a:off x="6618134" y="41122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9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Rectángulo"/>
          <p:cNvSpPr/>
          <p:nvPr/>
        </p:nvSpPr>
        <p:spPr>
          <a:xfrm>
            <a:off x="496099" y="224119"/>
            <a:ext cx="2304256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smtClean="0">
                <a:solidFill>
                  <a:schemeClr val="tx1"/>
                </a:solidFill>
              </a:rPr>
              <a:t>Ejecución del comando histogram 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748127" y="980728"/>
            <a:ext cx="1800200" cy="4652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Espera el nombre de una secuencia</a:t>
            </a:r>
          </a:p>
        </p:txBody>
      </p:sp>
      <p:sp>
        <p:nvSpPr>
          <p:cNvPr id="29" name="28 Rombo"/>
          <p:cNvSpPr/>
          <p:nvPr/>
        </p:nvSpPr>
        <p:spPr>
          <a:xfrm>
            <a:off x="847800" y="184198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Existen secuencias en el sistema?</a:t>
            </a:r>
          </a:p>
        </p:txBody>
      </p:sp>
      <p:cxnSp>
        <p:nvCxnSpPr>
          <p:cNvPr id="30" name="29 Conector recto de flecha"/>
          <p:cNvCxnSpPr>
            <a:stCxn id="28" idx="2"/>
            <a:endCxn id="29" idx="0"/>
          </p:cNvCxnSpPr>
          <p:nvPr/>
        </p:nvCxnSpPr>
        <p:spPr>
          <a:xfrm>
            <a:off x="1648227" y="1445940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Proceso alternativo"/>
          <p:cNvSpPr/>
          <p:nvPr/>
        </p:nvSpPr>
        <p:spPr>
          <a:xfrm>
            <a:off x="712123" y="5841268"/>
            <a:ext cx="1872208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rgbClr val="002060"/>
                </a:solidFill>
                <a:hlinkClick r:id="rId2" action="ppaction://hlinksldjump"/>
              </a:rPr>
              <a:t>Continuar con el 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2779293" y="22034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Existen secuencias</a:t>
            </a:r>
          </a:p>
        </p:txBody>
      </p:sp>
      <p:sp>
        <p:nvSpPr>
          <p:cNvPr id="33" name="32 Rectángulo"/>
          <p:cNvSpPr/>
          <p:nvPr/>
        </p:nvSpPr>
        <p:spPr>
          <a:xfrm>
            <a:off x="928147" y="3280881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existen secuencias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788914" y="3931599"/>
            <a:ext cx="1728192" cy="360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«secuencia invalida»</a:t>
            </a:r>
          </a:p>
        </p:txBody>
      </p:sp>
      <p:sp>
        <p:nvSpPr>
          <p:cNvPr id="35" name="34 Rombo"/>
          <p:cNvSpPr/>
          <p:nvPr/>
        </p:nvSpPr>
        <p:spPr>
          <a:xfrm>
            <a:off x="4499992" y="1841984"/>
            <a:ext cx="1600854" cy="10829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Existe la secuencia que se busca?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4340454" y="4291639"/>
            <a:ext cx="1737396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chemeClr val="tx1"/>
                </a:solidFill>
              </a:rPr>
              <a:t>imprimir apariciones de la base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6372200" y="220344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Se encontró la secuencias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6372200" y="3437428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Analizar secuencia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6372200" y="436510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Contar ocurrencias de una base</a:t>
            </a:r>
          </a:p>
        </p:txBody>
      </p:sp>
      <p:cxnSp>
        <p:nvCxnSpPr>
          <p:cNvPr id="45" name="44 Conector recto de flecha"/>
          <p:cNvCxnSpPr>
            <a:stCxn id="29" idx="2"/>
            <a:endCxn id="33" idx="0"/>
          </p:cNvCxnSpPr>
          <p:nvPr/>
        </p:nvCxnSpPr>
        <p:spPr>
          <a:xfrm>
            <a:off x="1648227" y="2924944"/>
            <a:ext cx="0" cy="355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33" idx="2"/>
            <a:endCxn id="34" idx="0"/>
          </p:cNvCxnSpPr>
          <p:nvPr/>
        </p:nvCxnSpPr>
        <p:spPr>
          <a:xfrm>
            <a:off x="1648227" y="3640921"/>
            <a:ext cx="4783" cy="290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stCxn id="34" idx="2"/>
            <a:endCxn id="31" idx="0"/>
          </p:cNvCxnSpPr>
          <p:nvPr/>
        </p:nvCxnSpPr>
        <p:spPr>
          <a:xfrm flipH="1">
            <a:off x="1648227" y="4291639"/>
            <a:ext cx="4783" cy="154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>
            <a:stCxn id="40" idx="2"/>
            <a:endCxn id="41" idx="0"/>
          </p:cNvCxnSpPr>
          <p:nvPr/>
        </p:nvCxnSpPr>
        <p:spPr>
          <a:xfrm>
            <a:off x="7092280" y="2563484"/>
            <a:ext cx="0" cy="873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1" idx="2"/>
            <a:endCxn id="42" idx="0"/>
          </p:cNvCxnSpPr>
          <p:nvPr/>
        </p:nvCxnSpPr>
        <p:spPr>
          <a:xfrm>
            <a:off x="7092280" y="3797468"/>
            <a:ext cx="0" cy="567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27" idx="2"/>
            <a:endCxn id="28" idx="0"/>
          </p:cNvCxnSpPr>
          <p:nvPr/>
        </p:nvCxnSpPr>
        <p:spPr>
          <a:xfrm>
            <a:off x="1648227" y="584159"/>
            <a:ext cx="0" cy="39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29" idx="3"/>
            <a:endCxn id="32" idx="1"/>
          </p:cNvCxnSpPr>
          <p:nvPr/>
        </p:nvCxnSpPr>
        <p:spPr>
          <a:xfrm>
            <a:off x="2448654" y="2383464"/>
            <a:ext cx="3306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>
            <a:stCxn id="32" idx="3"/>
            <a:endCxn id="35" idx="1"/>
          </p:cNvCxnSpPr>
          <p:nvPr/>
        </p:nvCxnSpPr>
        <p:spPr>
          <a:xfrm>
            <a:off x="4219453" y="2383464"/>
            <a:ext cx="2805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35" idx="3"/>
            <a:endCxn id="40" idx="1"/>
          </p:cNvCxnSpPr>
          <p:nvPr/>
        </p:nvCxnSpPr>
        <p:spPr>
          <a:xfrm>
            <a:off x="6100846" y="2383464"/>
            <a:ext cx="2713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65 Conector angular"/>
          <p:cNvCxnSpPr>
            <a:stCxn id="69" idx="1"/>
            <a:endCxn id="34" idx="3"/>
          </p:cNvCxnSpPr>
          <p:nvPr/>
        </p:nvCxnSpPr>
        <p:spPr>
          <a:xfrm rot="10800000" flipV="1">
            <a:off x="2517107" y="3391539"/>
            <a:ext cx="2063233" cy="7200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4580339" y="3211519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solidFill>
                  <a:srgbClr val="002060"/>
                </a:solidFill>
              </a:rPr>
              <a:t>No se encontró la secuencias</a:t>
            </a:r>
          </a:p>
        </p:txBody>
      </p:sp>
      <p:cxnSp>
        <p:nvCxnSpPr>
          <p:cNvPr id="75" name="74 Conector recto de flecha"/>
          <p:cNvCxnSpPr>
            <a:stCxn id="35" idx="2"/>
            <a:endCxn id="69" idx="0"/>
          </p:cNvCxnSpPr>
          <p:nvPr/>
        </p:nvCxnSpPr>
        <p:spPr>
          <a:xfrm>
            <a:off x="5300419" y="2924944"/>
            <a:ext cx="0" cy="28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78 Pentágono"/>
          <p:cNvSpPr/>
          <p:nvPr/>
        </p:nvSpPr>
        <p:spPr>
          <a:xfrm>
            <a:off x="4397971" y="5668437"/>
            <a:ext cx="1868462" cy="5026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>
                <a:solidFill>
                  <a:srgbClr val="002060"/>
                </a:solidFill>
              </a:rPr>
              <a:t>Hace falta alguna base por contar?</a:t>
            </a:r>
          </a:p>
        </p:txBody>
      </p:sp>
      <p:cxnSp>
        <p:nvCxnSpPr>
          <p:cNvPr id="81" name="80 Conector recto de flecha"/>
          <p:cNvCxnSpPr>
            <a:stCxn id="42" idx="1"/>
            <a:endCxn id="38" idx="3"/>
          </p:cNvCxnSpPr>
          <p:nvPr/>
        </p:nvCxnSpPr>
        <p:spPr>
          <a:xfrm flipH="1" flipV="1">
            <a:off x="6077850" y="4543667"/>
            <a:ext cx="294350" cy="1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>
            <a:stCxn id="38" idx="2"/>
            <a:endCxn id="79" idx="0"/>
          </p:cNvCxnSpPr>
          <p:nvPr/>
        </p:nvCxnSpPr>
        <p:spPr>
          <a:xfrm flipH="1">
            <a:off x="5206543" y="4795695"/>
            <a:ext cx="2609" cy="872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87 Conector angular"/>
          <p:cNvCxnSpPr>
            <a:stCxn id="79" idx="3"/>
            <a:endCxn id="41" idx="0"/>
          </p:cNvCxnSpPr>
          <p:nvPr/>
        </p:nvCxnSpPr>
        <p:spPr>
          <a:xfrm flipV="1">
            <a:off x="6266433" y="3437428"/>
            <a:ext cx="825847" cy="2482327"/>
          </a:xfrm>
          <a:prstGeom prst="bentConnector4">
            <a:avLst>
              <a:gd name="adj1" fmla="val 237914"/>
              <a:gd name="adj2" fmla="val 10920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92 Conector angular"/>
          <p:cNvCxnSpPr>
            <a:stCxn id="79" idx="1"/>
            <a:endCxn id="31" idx="3"/>
          </p:cNvCxnSpPr>
          <p:nvPr/>
        </p:nvCxnSpPr>
        <p:spPr>
          <a:xfrm rot="10800000" flipV="1">
            <a:off x="2584331" y="5919754"/>
            <a:ext cx="1813640" cy="1735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93 CuadroTexto"/>
          <p:cNvSpPr txBox="1"/>
          <p:nvPr/>
        </p:nvSpPr>
        <p:spPr>
          <a:xfrm>
            <a:off x="3791131" y="547193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95" name="94 CuadroTexto"/>
          <p:cNvSpPr txBox="1"/>
          <p:nvPr/>
        </p:nvSpPr>
        <p:spPr>
          <a:xfrm>
            <a:off x="6372200" y="54719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92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990</TotalTime>
  <Words>1241</Words>
  <Application>Microsoft Office PowerPoint</Application>
  <PresentationFormat>Presentación en pantalla (4:3)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Adyacencia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esta codificado el archivo binario:</vt:lpstr>
      <vt:lpstr>Como se genera el árbol de Huffman:</vt:lpstr>
      <vt:lpstr>Generar el árbol a partir de la priority queue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Urdaneta</dc:creator>
  <cp:lastModifiedBy>Luis Felipe Urdaneta Acevedo</cp:lastModifiedBy>
  <cp:revision>46</cp:revision>
  <dcterms:created xsi:type="dcterms:W3CDTF">2015-03-22T18:46:25Z</dcterms:created>
  <dcterms:modified xsi:type="dcterms:W3CDTF">2015-05-02T04:36:52Z</dcterms:modified>
</cp:coreProperties>
</file>