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380FB-AA0F-1776-1EC7-94C88AE1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8A29D8-F716-0C9A-8D59-65A8B977C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73BE1-5753-5E3C-45E2-EFA86467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09F55-5A30-FEE9-6459-DDA09F95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A9EEF-C3E3-6891-EF21-9BEAE6A0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5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CA4F8-01F7-6A9C-6167-7B9EA812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DB509D-DBA2-51A8-30F0-9C77D81A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AF2E2-7E9A-76A7-4946-FE0A96B6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FCDED-A793-4AEE-24FE-32B7D3C7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449F2C-AE18-477F-3F85-32AAF03E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2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7B139F-421A-AF34-2EB2-7B565E88D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909F3-53EC-AEA1-C19B-1C9808682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6C3F1-6E11-AA7A-ED6C-80E972FC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8E9B2-D9B4-725B-DA6D-5123A96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112C3-F8A9-D553-16D2-0A9B34EB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09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1D396-7A3A-0FA0-6905-557DA1A1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22D63-0EAE-E2C5-E33C-DFA6B2B3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D2AAF-0A7D-E296-9FF1-88C306B2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441CE-705F-CF79-5A93-F23442F4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F24E9-87F0-EA8A-E18A-43D12DA3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35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B7653-03E1-59A7-860A-9EFC887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3107B-373E-C563-898B-3DC17F328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23436-E3AC-F6F6-F891-BF56A376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7C32D-8363-E3B2-DB65-02250538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E7EFB-DD15-5F41-391E-2974D9E4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7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FDF70-6490-741A-905E-FDAF3902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BE4FE-D4D7-930C-88EE-3BDC9EE2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C1ED8-485B-E2D3-6FB9-E8E24AEB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43152-E265-F334-7482-562F9B82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437BF6-B6D1-C72F-1DCA-3EE2B46D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ADB40-59FD-DC06-C43B-634DB989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0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263B-D9F4-0F4B-1B5F-DAD5C786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14F363-06DB-E8B3-FABD-1AA0C29E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3A2A8-5634-69B7-FDB2-68A51B92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52ED7D-87D5-83AA-BF61-FDF18201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A6FC20-1309-6BCB-F514-6B9EE1AB5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D920DD-F8EB-0C52-9059-56D6297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813E07-7BD6-2963-DD84-4A8B9820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D266EB-F79F-D22C-9473-71B273CF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1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C092B-F298-297E-6545-D0E27939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58F718-E31E-4560-A803-3161DB34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78A84-99B9-FDF0-ED78-54FBAA51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EF2B0-A661-3466-1518-C87F653F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26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B5699D-142E-2769-1763-9CF2EADF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D48CFE-4B46-9A6F-31FB-A328F096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A6EEC9-F435-AF43-7B5A-5BB9DEE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0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A1C6-2583-1344-0EC0-B842EE84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06D9D-0091-CE08-CD38-2FB73BCB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EB179D-7363-7443-386B-11042299A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FB2D02-5A98-1A38-495F-7ABF720F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6D5AFA-F27F-5B28-41B6-067C85B4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77A38C-743D-58F9-3278-FEAAAD3A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17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0A540-214D-9252-E342-BD05D815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8723A-8176-4C7C-7A83-54D51E470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AF726-2E94-ED1C-B79A-A2E0D7BB1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2B305-F2AD-02B8-8D7C-4EF47D51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BD6F6A-4AF7-5B22-725F-E9F148A1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851E52-1BFD-C2AA-4088-7A4846A7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28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0018C8-227F-8B4A-74C3-35019D6C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99EA1-596B-9216-F657-3B45C62C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24501-BDF0-D80C-AD39-3AC147264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DD87D-3529-488D-8DE5-B4A68F915514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6C69F-9EDF-FC08-738E-A248049C4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45FE1-6D99-2EC2-0F49-9B04A77D4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D7690-B3D8-4FBB-8B11-150232660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3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ownload “Welcome to the future of Cyberpunk Pixel Art” Wallpaper ...">
            <a:extLst>
              <a:ext uri="{FF2B5EF4-FFF2-40B4-BE49-F238E27FC236}">
                <a16:creationId xmlns:a16="http://schemas.microsoft.com/office/drawing/2014/main" id="{CFBE2C61-0B88-7C81-683D-184E65834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0DEB01-9E6C-F309-C635-DB904AD4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s-MX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Slow</a:t>
            </a:r>
            <a:r>
              <a:rPr lang="es-MX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s-MX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Motion</a:t>
            </a:r>
            <a:endParaRPr lang="es-MX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06675-28FA-966A-A6DA-BD8F1892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s-MX" sz="3200" dirty="0" err="1"/>
              <a:t>Maielis</a:t>
            </a:r>
            <a:r>
              <a:rPr lang="es-MX" sz="3200" dirty="0"/>
              <a:t> Gonzáles </a:t>
            </a:r>
          </a:p>
        </p:txBody>
      </p:sp>
    </p:spTree>
    <p:extLst>
      <p:ext uri="{BB962C8B-B14F-4D97-AF65-F5344CB8AC3E}">
        <p14:creationId xmlns:p14="http://schemas.microsoft.com/office/powerpoint/2010/main" val="8441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F6BC5-82A8-CD1A-8AE5-30E6283F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Reflexión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16F29-0AEE-70C5-BAF2-78CECF41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“Tal pareciera que en este terreno todo es y ha sido una lucha constante. Una lucha para que la academia literaria reconozca los valores literarios de la ciencia ficción” (89).</a:t>
            </a:r>
          </a:p>
          <a:p>
            <a:endParaRPr lang="es-MX" dirty="0"/>
          </a:p>
          <a:p>
            <a:r>
              <a:rPr lang="es-MX" dirty="0"/>
              <a:t>Género menor o de “baja cultura”, relacionados con marcianos verdes y esas cosas. </a:t>
            </a:r>
          </a:p>
          <a:p>
            <a:endParaRPr lang="es-MX" dirty="0"/>
          </a:p>
          <a:p>
            <a:r>
              <a:rPr lang="es-MX" dirty="0"/>
              <a:t>Esta reflexión recuerda a la introducción del libro.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982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light trail of a subway">
            <a:extLst>
              <a:ext uri="{FF2B5EF4-FFF2-40B4-BE49-F238E27FC236}">
                <a16:creationId xmlns:a16="http://schemas.microsoft.com/office/drawing/2014/main" id="{28FF9A65-7D93-0088-A7A1-99FC698C9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782" b="1194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9797EB-46F3-87C8-321A-53945D0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¿</a:t>
            </a:r>
            <a:r>
              <a:rPr lang="en-US" i="1" dirty="0">
                <a:solidFill>
                  <a:srgbClr val="FFFFFF"/>
                </a:solidFill>
              </a:rPr>
              <a:t>Slow Motion </a:t>
            </a:r>
            <a:r>
              <a:rPr lang="en-US" dirty="0">
                <a:solidFill>
                  <a:srgbClr val="FFFFFF"/>
                </a:solidFill>
              </a:rPr>
              <a:t>es </a:t>
            </a:r>
            <a:r>
              <a:rPr lang="en-US" dirty="0" err="1">
                <a:solidFill>
                  <a:srgbClr val="FFFFFF"/>
                </a:solidFill>
              </a:rPr>
              <a:t>ciberpunk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32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3F4AA-5117-E971-C502-00B8AA52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Maielis</a:t>
            </a:r>
            <a:r>
              <a:rPr lang="en-US" sz="4400" dirty="0"/>
              <a:t> </a:t>
            </a:r>
            <a:r>
              <a:rPr lang="en-US" sz="4400" dirty="0" err="1"/>
              <a:t>Gonzáles</a:t>
            </a:r>
            <a:r>
              <a:rPr lang="en-US" sz="4400" dirty="0"/>
              <a:t> 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411A07-E60F-BFD0-2D6C-24FC12E5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557" y="2575804"/>
            <a:ext cx="6772352" cy="378523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7200" b="0" i="0" dirty="0">
                <a:effectLst/>
              </a:rPr>
              <a:t>La Habana, Cuba (1989).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s-MX" sz="72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7200" b="0" i="0" dirty="0">
                <a:effectLst/>
              </a:rPr>
              <a:t>Escritora e investigadora literaria especializada en ciencia </a:t>
            </a:r>
          </a:p>
          <a:p>
            <a:r>
              <a:rPr lang="es-MX" sz="7200" b="0" i="0" dirty="0">
                <a:effectLst/>
              </a:rPr>
              <a:t>ficción y literatura fantástica.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s-MX" sz="7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7200" dirty="0"/>
              <a:t>Novela, cuento y  ensayo.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s-MX" sz="7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7200" dirty="0"/>
              <a:t>En 2014 recibió la beca de creación literaria Caballo de Coral.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s-MX" sz="7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7200" dirty="0"/>
              <a:t>Ganó el Premio de Narrativa Breve Eduardo </a:t>
            </a:r>
            <a:r>
              <a:rPr lang="es-MX" sz="7200" dirty="0" err="1"/>
              <a:t>Kovalivker</a:t>
            </a:r>
            <a:r>
              <a:rPr lang="es-MX" sz="7200" dirty="0"/>
              <a:t> en 2016.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Marcador de posición de imagen 10" descr="Imagen en blanco y negro de una mujer sonriendo&#10;&#10;Descripción generada automáticamente">
            <a:extLst>
              <a:ext uri="{FF2B5EF4-FFF2-40B4-BE49-F238E27FC236}">
                <a16:creationId xmlns:a16="http://schemas.microsoft.com/office/drawing/2014/main" id="{66AA20F6-75BD-3388-6E8C-125DD55F24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r="259" b="1"/>
          <a:stretch/>
        </p:blipFill>
        <p:spPr>
          <a:xfrm>
            <a:off x="7761092" y="771383"/>
            <a:ext cx="3684567" cy="5311922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2623" y="612877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2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05176C7-8EAF-2372-0CEE-82BB10356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7" r="1" b="1076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E2EF23EE-0C2A-ABA8-4D8E-D609E9B173E6}"/>
              </a:ext>
            </a:extLst>
          </p:cNvPr>
          <p:cNvSpPr txBox="1">
            <a:spLocks/>
          </p:cNvSpPr>
          <p:nvPr/>
        </p:nvSpPr>
        <p:spPr>
          <a:xfrm>
            <a:off x="1198240" y="2254280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Los días de la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histeria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.</a:t>
            </a:r>
          </a:p>
          <a:p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Sobre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los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nerds y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otras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criaturas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mitológicas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.</a:t>
            </a:r>
          </a:p>
          <a:p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Espejuelos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para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ver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por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dentro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.</a:t>
            </a:r>
          </a:p>
          <a:p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Antología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Iberoamericana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de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ciencia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ficción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.</a:t>
            </a:r>
          </a:p>
          <a:p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De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rebaños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o de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pastores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.</a:t>
            </a:r>
          </a:p>
          <a:p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Catalejos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para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mirar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muy</a:t>
            </a:r>
            <a:r>
              <a:rPr lang="en-US" sz="2000" i="1" dirty="0">
                <a:solidFill>
                  <a:srgbClr val="FFFFFF"/>
                </a:solidFill>
                <a:highlight>
                  <a:srgbClr val="FF00FF"/>
                </a:highlight>
              </a:rPr>
              <a:t> de </a:t>
            </a:r>
            <a:r>
              <a:rPr lang="en-US" sz="2000" i="1" dirty="0" err="1">
                <a:solidFill>
                  <a:srgbClr val="FFFFFF"/>
                </a:solidFill>
                <a:highlight>
                  <a:srgbClr val="FF00FF"/>
                </a:highlight>
              </a:rPr>
              <a:t>cerca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5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A669-E163-6238-89AA-0BE12C3E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bg1">
                    <a:lumMod val="75000"/>
                  </a:schemeClr>
                </a:solidFill>
              </a:rPr>
              <a:t>Cyberpunk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37E49-19F3-15DE-5C60-27A70A22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err="1">
                <a:solidFill>
                  <a:schemeClr val="bg1">
                    <a:lumMod val="75000"/>
                  </a:schemeClr>
                </a:solidFill>
              </a:rPr>
              <a:t>Cyber</a:t>
            </a:r>
            <a:r>
              <a:rPr lang="es-MX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hace referencia a los avances tecnológicos. </a:t>
            </a:r>
          </a:p>
          <a:p>
            <a:endParaRPr lang="es-MX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i="1" dirty="0">
                <a:solidFill>
                  <a:schemeClr val="bg1">
                    <a:lumMod val="75000"/>
                  </a:schemeClr>
                </a:solidFill>
              </a:rPr>
              <a:t>Punk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 (rebelión, transgresión, contracultura).</a:t>
            </a:r>
          </a:p>
          <a:p>
            <a:endParaRPr lang="es-MX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Sus personajes suelen ser solitarios y marginales (como Marvel).</a:t>
            </a:r>
          </a:p>
          <a:p>
            <a:endParaRPr lang="es-MX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Retrata estructuras e instituciones que determinan un control mecanizado de la sociedad.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783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752ABB-D06A-D085-4F38-E75837E5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dirty="0"/>
              <a:t>Ciberpunk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54206-8A28-1661-1FE5-4EEF7971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Presenta un mundo influenciado por el rápido cambio de la tecnología y cómo esta se relaciona con el cuerpo.</a:t>
            </a:r>
          </a:p>
          <a:p>
            <a:endParaRPr lang="es-MX" sz="2400" dirty="0"/>
          </a:p>
          <a:p>
            <a:r>
              <a:rPr lang="es-MX" sz="2400" dirty="0"/>
              <a:t>Suele mostrar conflictos entre hackers, IA y megacorporaciones (gobiernos corporativos). </a:t>
            </a:r>
          </a:p>
          <a:p>
            <a:endParaRPr lang="es-MX" sz="2400" dirty="0"/>
          </a:p>
          <a:p>
            <a:r>
              <a:rPr lang="es-MX" sz="2400" dirty="0"/>
              <a:t>Sigue la estructura de la novela negra</a:t>
            </a:r>
            <a:r>
              <a:rPr lang="es-MX" sz="1900" dirty="0"/>
              <a:t>. </a:t>
            </a:r>
          </a:p>
          <a:p>
            <a:endParaRPr lang="es-MX" sz="1900" dirty="0"/>
          </a:p>
          <a:p>
            <a:pPr marL="0" indent="0">
              <a:buNone/>
            </a:pPr>
            <a:endParaRPr lang="es-MX" sz="1900" dirty="0"/>
          </a:p>
          <a:p>
            <a:endParaRPr lang="es-MX" sz="19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32818B5-3DBA-43AE-3018-3EE444C83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30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7818A-D6B7-92D4-007E-001D3625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Maielis Gonzáles y el cyberpunk </a:t>
            </a:r>
            <a:endParaRPr lang="es-MX" sz="3200"/>
          </a:p>
        </p:txBody>
      </p:sp>
      <p:pic>
        <p:nvPicPr>
          <p:cNvPr id="6146" name="Picture 2" descr="la mujer arquitecto blueprint - transhumano fotografías e imágenes de stock">
            <a:extLst>
              <a:ext uri="{FF2B5EF4-FFF2-40B4-BE49-F238E27FC236}">
                <a16:creationId xmlns:a16="http://schemas.microsoft.com/office/drawing/2014/main" id="{2E8464A2-ABEB-146E-7AF4-49EA7A436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9"/>
          <a:stretch/>
        </p:blipFill>
        <p:spPr bwMode="auto">
          <a:xfrm>
            <a:off x="-1" y="10"/>
            <a:ext cx="51511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1" name="Straight Connector 615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1DF86-2FBE-B170-7FD8-B03DA1CA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s-MX" sz="2000" dirty="0"/>
              <a:t>No suele haber historias de buenos y malos, sino personajes complejos que interactúan con la tecnología de formas poco éticas. </a:t>
            </a:r>
          </a:p>
          <a:p>
            <a:endParaRPr lang="es-MX" sz="2000" dirty="0"/>
          </a:p>
          <a:p>
            <a:r>
              <a:rPr lang="es-MX" sz="2000" dirty="0"/>
              <a:t>Es un género en picada. </a:t>
            </a:r>
          </a:p>
          <a:p>
            <a:endParaRPr lang="es-MX" sz="2000" dirty="0"/>
          </a:p>
          <a:p>
            <a:r>
              <a:rPr lang="es-MX" sz="2000" dirty="0"/>
              <a:t>El </a:t>
            </a:r>
            <a:r>
              <a:rPr lang="es-MX" sz="2000" dirty="0" err="1"/>
              <a:t>cyberpunk</a:t>
            </a:r>
            <a:r>
              <a:rPr lang="es-MX" sz="2000" dirty="0"/>
              <a:t> actual tendría que hablar sobre las problemáticas de género (avatares) y lo </a:t>
            </a:r>
            <a:r>
              <a:rPr lang="es-MX" sz="2000" dirty="0" err="1"/>
              <a:t>transhumano</a:t>
            </a:r>
            <a:r>
              <a:rPr lang="es-MX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456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lustraciones, imágenes clip art, dibujos animados e iconos de stock de silueta de la cabeza brillante de onda retro sobre el paisaje de neón - ciberpunk">
            <a:extLst>
              <a:ext uri="{FF2B5EF4-FFF2-40B4-BE49-F238E27FC236}">
                <a16:creationId xmlns:a16="http://schemas.microsoft.com/office/drawing/2014/main" id="{954B0230-B0B4-6B4C-9F14-F062A84BB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2" b="19305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A26613-5D4E-DFCC-BF49-190FDD56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098"/>
            <a:ext cx="10165218" cy="1685781"/>
          </a:xfrm>
        </p:spPr>
        <p:txBody>
          <a:bodyPr anchor="b"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</a:rPr>
              <a:t>Dani y Marvel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61368-2C06-70C1-443F-32705686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2303454"/>
            <a:ext cx="10165218" cy="4118447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rgbClr val="FFFFFF"/>
                </a:solidFill>
              </a:rPr>
              <a:t> La línea entre el ser humano y la máquina desaparece. </a:t>
            </a:r>
          </a:p>
          <a:p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>
                <a:solidFill>
                  <a:srgbClr val="FFFFFF"/>
                </a:solidFill>
              </a:rPr>
              <a:t>Tensión entre tecnología y cuerpo, problematiza lo físico y lo virtual.</a:t>
            </a:r>
          </a:p>
          <a:p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>
                <a:solidFill>
                  <a:srgbClr val="FFFFFF"/>
                </a:solidFill>
              </a:rPr>
              <a:t>Las IAP son “tan complejas que prácticamente no se diferencian de la conciencia de un humano.</a:t>
            </a:r>
          </a:p>
          <a:p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>
                <a:solidFill>
                  <a:srgbClr val="FFFFFF"/>
                </a:solidFill>
              </a:rPr>
              <a:t>La IA se contagia de lo humano y el humano de la IA. (Ella tiene sentimientos, él es más frio).</a:t>
            </a:r>
          </a:p>
          <a:p>
            <a:endParaRPr lang="es-MX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379C-640F-30EB-0F09-0E73EC1C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MX" sz="3200"/>
              <a:t>Cosas interesantes </a:t>
            </a:r>
          </a:p>
        </p:txBody>
      </p:sp>
      <p:cxnSp>
        <p:nvCxnSpPr>
          <p:cNvPr id="7175" name="Straight Connector 717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ECF3A-5C35-6426-AC7F-9DF2E0F6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s-MX" sz="2000" dirty="0"/>
              <a:t>Es narrado por IA. </a:t>
            </a:r>
          </a:p>
          <a:p>
            <a:endParaRPr lang="es-MX" sz="2000" dirty="0"/>
          </a:p>
          <a:p>
            <a:r>
              <a:rPr lang="es-MX" sz="2000" dirty="0"/>
              <a:t>El lenguaje de Huxley con emojis :)</a:t>
            </a:r>
          </a:p>
          <a:p>
            <a:endParaRPr lang="es-MX" sz="2000" dirty="0"/>
          </a:p>
          <a:p>
            <a:r>
              <a:rPr lang="es-MX" sz="2000" dirty="0"/>
              <a:t>El coqueteo con el fascismo a través de la censura de documentos que perjudicaran el orden establecido.</a:t>
            </a:r>
          </a:p>
          <a:p>
            <a:endParaRPr lang="es-MX" sz="2000" dirty="0"/>
          </a:p>
          <a:p>
            <a:r>
              <a:rPr lang="es-MX" sz="2000" dirty="0"/>
              <a:t>La red como lugar donde se desarrolla la historia. </a:t>
            </a:r>
          </a:p>
        </p:txBody>
      </p:sp>
      <p:pic>
        <p:nvPicPr>
          <p:cNvPr id="7170" name="Picture 2" descr="Cómo ver páginas web antiguas o que ya no existen | Idento">
            <a:extLst>
              <a:ext uri="{FF2B5EF4-FFF2-40B4-BE49-F238E27FC236}">
                <a16:creationId xmlns:a16="http://schemas.microsoft.com/office/drawing/2014/main" id="{118A3C95-329B-EAAD-40B2-CFC9EDA3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070" y="1159408"/>
            <a:ext cx="6588930" cy="45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0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2" name="Rectangle 819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'The Matrix' Code Came From Sushi Recipes—but Which? | WIRED">
            <a:extLst>
              <a:ext uri="{FF2B5EF4-FFF2-40B4-BE49-F238E27FC236}">
                <a16:creationId xmlns:a16="http://schemas.microsoft.com/office/drawing/2014/main" id="{DCCFBAA1-DAE4-1B04-6CE6-8F2305285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6" b="1415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13CF16-B22B-AE37-C265-67B547CB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Matrix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FC75D-2D3F-8D1D-A56A-9349DCB7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90" y="1671566"/>
            <a:ext cx="5560958" cy="4072043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rgbClr val="FFFFFF"/>
                </a:solidFill>
              </a:rPr>
              <a:t>Tiene el mismo argumento solo que invertido. </a:t>
            </a:r>
          </a:p>
          <a:p>
            <a:pPr marL="0" indent="0">
              <a:buNone/>
            </a:pPr>
            <a:endParaRPr lang="es-MX" sz="2400" dirty="0">
              <a:solidFill>
                <a:srgbClr val="FFFFFF"/>
              </a:solidFill>
            </a:endParaRPr>
          </a:p>
          <a:p>
            <a:r>
              <a:rPr lang="es-MX" sz="2400" dirty="0">
                <a:solidFill>
                  <a:srgbClr val="FFFFFF"/>
                </a:solidFill>
              </a:rPr>
              <a:t>“Inteligencias Artificiales controlando el mundo, alimentándose de la energía de los humanos, robots, destruyendo su civilización” (81).</a:t>
            </a:r>
            <a:endParaRPr lang="es-MX" sz="2000" dirty="0">
              <a:solidFill>
                <a:srgbClr val="FFFFFF"/>
              </a:solidFill>
            </a:endParaRPr>
          </a:p>
          <a:p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>
                <a:solidFill>
                  <a:srgbClr val="FFFFFF"/>
                </a:solidFill>
              </a:rPr>
              <a:t>Aquí las inteligencias artificiales no controlan el mundo ni la información, sino los gobiernos corporativos. </a:t>
            </a:r>
            <a:endParaRPr lang="es-MX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90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458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de Office</vt:lpstr>
      <vt:lpstr>Slow Motion</vt:lpstr>
      <vt:lpstr>Maielis Gonzáles  </vt:lpstr>
      <vt:lpstr>Presentación de PowerPoint</vt:lpstr>
      <vt:lpstr>Cyberpunk </vt:lpstr>
      <vt:lpstr>Ciberpunk</vt:lpstr>
      <vt:lpstr>Maielis Gonzáles y el cyberpunk </vt:lpstr>
      <vt:lpstr>Dani y Marvel</vt:lpstr>
      <vt:lpstr>Cosas interesantes </vt:lpstr>
      <vt:lpstr>Matrix</vt:lpstr>
      <vt:lpstr>Reflexión </vt:lpstr>
      <vt:lpstr>¿Slow Motion es ciberpunk?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 Motion</dc:title>
  <dc:creator>TORRES BARRERA JUAN PABLO</dc:creator>
  <cp:lastModifiedBy>TORRES BARRERA JUAN PABLO</cp:lastModifiedBy>
  <cp:revision>9</cp:revision>
  <dcterms:created xsi:type="dcterms:W3CDTF">2024-03-01T03:39:02Z</dcterms:created>
  <dcterms:modified xsi:type="dcterms:W3CDTF">2024-03-01T17:48:13Z</dcterms:modified>
</cp:coreProperties>
</file>