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19" r:id="rId2"/>
    <p:sldId id="260" r:id="rId3"/>
    <p:sldId id="257" r:id="rId4"/>
    <p:sldId id="301" r:id="rId5"/>
    <p:sldId id="281" r:id="rId6"/>
    <p:sldId id="343" r:id="rId7"/>
    <p:sldId id="339" r:id="rId8"/>
    <p:sldId id="340" r:id="rId9"/>
    <p:sldId id="341" r:id="rId10"/>
    <p:sldId id="344" r:id="rId11"/>
    <p:sldId id="303" r:id="rId12"/>
    <p:sldId id="327" r:id="rId13"/>
    <p:sldId id="314" r:id="rId14"/>
    <p:sldId id="342" r:id="rId15"/>
    <p:sldId id="313" r:id="rId16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53" userDrawn="1">
          <p15:clr>
            <a:srgbClr val="A4A3A4"/>
          </p15:clr>
        </p15:guide>
        <p15:guide id="2" pos="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FA6"/>
    <a:srgbClr val="C50D30"/>
    <a:srgbClr val="A43173"/>
    <a:srgbClr val="671F48"/>
    <a:srgbClr val="FF370F"/>
    <a:srgbClr val="75B844"/>
    <a:srgbClr val="42BBD8"/>
    <a:srgbClr val="DE2A00"/>
    <a:srgbClr val="223A3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>
        <p:scale>
          <a:sx n="50" d="100"/>
          <a:sy n="50" d="100"/>
        </p:scale>
        <p:origin x="86" y="43"/>
      </p:cViewPr>
      <p:guideLst>
        <p:guide orient="horz" pos="5353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460567495765435E-2"/>
          <c:y val="4.1511344799005388E-2"/>
          <c:w val="0.91603504136973513"/>
          <c:h val="0.85499555603367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75B844"/>
            </a:solidFill>
            <a:ln>
              <a:noFill/>
            </a:ln>
            <a:effectLst/>
          </c:spPr>
          <c:invertIfNegative val="0"/>
          <c:cat>
            <c:strRef>
              <c:f>Hoja1!$A$2:$A$17</c:f>
              <c:strCache>
                <c:ptCount val="16"/>
                <c:pt idx="0">
                  <c:v>Doctor</c:v>
                </c:pt>
                <c:pt idx="1">
                  <c:v>Profesor</c:v>
                </c:pt>
                <c:pt idx="2">
                  <c:v>Abogado</c:v>
                </c:pt>
                <c:pt idx="3">
                  <c:v>AA</c:v>
                </c:pt>
                <c:pt idx="4">
                  <c:v>BB</c:v>
                </c:pt>
                <c:pt idx="5">
                  <c:v>CC</c:v>
                </c:pt>
                <c:pt idx="6">
                  <c:v>DD</c:v>
                </c:pt>
                <c:pt idx="7">
                  <c:v>EE</c:v>
                </c:pt>
                <c:pt idx="8">
                  <c:v>FF</c:v>
                </c:pt>
                <c:pt idx="9">
                  <c:v>GG</c:v>
                </c:pt>
                <c:pt idx="10">
                  <c:v>HH</c:v>
                </c:pt>
                <c:pt idx="11">
                  <c:v>II</c:v>
                </c:pt>
                <c:pt idx="12">
                  <c:v>JJ</c:v>
                </c:pt>
                <c:pt idx="13">
                  <c:v>KK</c:v>
                </c:pt>
                <c:pt idx="14">
                  <c:v>LL</c:v>
                </c:pt>
                <c:pt idx="15">
                  <c:v>Otros</c:v>
                </c:pt>
              </c:strCache>
            </c:strRef>
          </c:cat>
          <c:val>
            <c:numRef>
              <c:f>Hoja1!$B$2:$B$17</c:f>
              <c:numCache>
                <c:formatCode>General</c:formatCode>
                <c:ptCount val="16"/>
                <c:pt idx="0">
                  <c:v>54</c:v>
                </c:pt>
                <c:pt idx="1">
                  <c:v>42</c:v>
                </c:pt>
                <c:pt idx="2">
                  <c:v>38</c:v>
                </c:pt>
                <c:pt idx="3">
                  <c:v>35</c:v>
                </c:pt>
                <c:pt idx="4">
                  <c:v>30</c:v>
                </c:pt>
                <c:pt idx="5">
                  <c:v>27</c:v>
                </c:pt>
                <c:pt idx="6">
                  <c:v>22</c:v>
                </c:pt>
                <c:pt idx="7">
                  <c:v>15</c:v>
                </c:pt>
                <c:pt idx="8">
                  <c:v>13</c:v>
                </c:pt>
                <c:pt idx="9">
                  <c:v>12</c:v>
                </c:pt>
                <c:pt idx="10">
                  <c:v>10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6-41EC-9D50-48F86BBE5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27207424"/>
        <c:axId val="727209064"/>
      </c:barChart>
      <c:catAx>
        <c:axId val="72720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7209064"/>
        <c:crosses val="autoZero"/>
        <c:auto val="1"/>
        <c:lblAlgn val="ctr"/>
        <c:lblOffset val="100"/>
        <c:noMultiLvlLbl val="0"/>
      </c:catAx>
      <c:valAx>
        <c:axId val="727209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720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460567495765435E-2"/>
          <c:y val="4.1511344799005388E-2"/>
          <c:w val="0.91603504136973513"/>
          <c:h val="0.85499555603367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75B844"/>
            </a:solidFill>
            <a:ln>
              <a:noFill/>
            </a:ln>
            <a:effectLst/>
          </c:spPr>
          <c:invertIfNegative val="0"/>
          <c:cat>
            <c:strRef>
              <c:f>Hoja1!$A$2:$A$17</c:f>
              <c:strCache>
                <c:ptCount val="16"/>
                <c:pt idx="0">
                  <c:v>Doctor</c:v>
                </c:pt>
                <c:pt idx="1">
                  <c:v>Profesor</c:v>
                </c:pt>
                <c:pt idx="2">
                  <c:v>Abogado</c:v>
                </c:pt>
                <c:pt idx="3">
                  <c:v>AA</c:v>
                </c:pt>
                <c:pt idx="4">
                  <c:v>BB</c:v>
                </c:pt>
                <c:pt idx="5">
                  <c:v>CC</c:v>
                </c:pt>
                <c:pt idx="6">
                  <c:v>DD</c:v>
                </c:pt>
                <c:pt idx="7">
                  <c:v>EE</c:v>
                </c:pt>
                <c:pt idx="8">
                  <c:v>FF</c:v>
                </c:pt>
                <c:pt idx="9">
                  <c:v>GG</c:v>
                </c:pt>
                <c:pt idx="10">
                  <c:v>HH</c:v>
                </c:pt>
                <c:pt idx="11">
                  <c:v>II</c:v>
                </c:pt>
                <c:pt idx="12">
                  <c:v>JJ</c:v>
                </c:pt>
                <c:pt idx="13">
                  <c:v>KK</c:v>
                </c:pt>
                <c:pt idx="14">
                  <c:v>LL</c:v>
                </c:pt>
                <c:pt idx="15">
                  <c:v>Otros</c:v>
                </c:pt>
              </c:strCache>
            </c:strRef>
          </c:cat>
          <c:val>
            <c:numRef>
              <c:f>Hoja1!$B$2:$B$17</c:f>
              <c:numCache>
                <c:formatCode>General</c:formatCode>
                <c:ptCount val="16"/>
                <c:pt idx="0">
                  <c:v>54</c:v>
                </c:pt>
                <c:pt idx="1">
                  <c:v>42</c:v>
                </c:pt>
                <c:pt idx="2">
                  <c:v>38</c:v>
                </c:pt>
                <c:pt idx="3">
                  <c:v>35</c:v>
                </c:pt>
                <c:pt idx="4">
                  <c:v>30</c:v>
                </c:pt>
                <c:pt idx="5">
                  <c:v>27</c:v>
                </c:pt>
                <c:pt idx="6">
                  <c:v>22</c:v>
                </c:pt>
                <c:pt idx="7">
                  <c:v>15</c:v>
                </c:pt>
                <c:pt idx="8">
                  <c:v>13</c:v>
                </c:pt>
                <c:pt idx="9">
                  <c:v>12</c:v>
                </c:pt>
                <c:pt idx="10">
                  <c:v>10</c:v>
                </c:pt>
                <c:pt idx="11">
                  <c:v>8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6-41EC-9D50-48F86BBE5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27207424"/>
        <c:axId val="727209064"/>
      </c:barChart>
      <c:catAx>
        <c:axId val="72720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7209064"/>
        <c:crosses val="autoZero"/>
        <c:auto val="1"/>
        <c:lblAlgn val="ctr"/>
        <c:lblOffset val="100"/>
        <c:noMultiLvlLbl val="0"/>
      </c:catAx>
      <c:valAx>
        <c:axId val="727209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27207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39900-99E6-44E3-BDE5-953722B371D4}" type="datetimeFigureOut">
              <a:rPr lang="ru-RU" smtClean="0"/>
              <a:t>19.09.2022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1F3D-688C-441E-A040-C4529FFCEAEE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02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2FC01-303A-4CCF-B2E2-70326DD83554}" type="datetimeFigureOut">
              <a:rPr lang="ru-RU" smtClean="0"/>
              <a:t>19.09.2022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AE1D-7471-4465-8690-2563671710D2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AE1D-7471-4465-8690-2563671710D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01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8AE1D-7471-4465-8690-2563671710D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00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6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18"/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18288000" cy="7469188"/>
          </a:xfrm>
          <a:custGeom>
            <a:avLst/>
            <a:gdLst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4040188 h 10288588"/>
              <a:gd name="connsiteX3" fmla="*/ 0 w 18288000"/>
              <a:gd name="connsiteY3" fmla="*/ 10288588 h 10288588"/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3182938 h 10288588"/>
              <a:gd name="connsiteX3" fmla="*/ 0 w 18288000"/>
              <a:gd name="connsiteY3" fmla="*/ 10288588 h 10288588"/>
              <a:gd name="connsiteX4" fmla="*/ 0 w 18288000"/>
              <a:gd name="connsiteY4" fmla="*/ 0 h 10288588"/>
              <a:gd name="connsiteX0" fmla="*/ 0 w 18288000"/>
              <a:gd name="connsiteY0" fmla="*/ 0 h 7469188"/>
              <a:gd name="connsiteX1" fmla="*/ 18288000 w 18288000"/>
              <a:gd name="connsiteY1" fmla="*/ 0 h 7469188"/>
              <a:gd name="connsiteX2" fmla="*/ 18288000 w 18288000"/>
              <a:gd name="connsiteY2" fmla="*/ 3182938 h 7469188"/>
              <a:gd name="connsiteX3" fmla="*/ 0 w 18288000"/>
              <a:gd name="connsiteY3" fmla="*/ 7469188 h 7469188"/>
              <a:gd name="connsiteX4" fmla="*/ 0 w 18288000"/>
              <a:gd name="connsiteY4" fmla="*/ 0 h 7469188"/>
              <a:gd name="connsiteX0" fmla="*/ 0 w 18288000"/>
              <a:gd name="connsiteY0" fmla="*/ 0 h 7469188"/>
              <a:gd name="connsiteX1" fmla="*/ 18288000 w 18288000"/>
              <a:gd name="connsiteY1" fmla="*/ 0 h 7469188"/>
              <a:gd name="connsiteX2" fmla="*/ 18288000 w 18288000"/>
              <a:gd name="connsiteY2" fmla="*/ 4268788 h 7469188"/>
              <a:gd name="connsiteX3" fmla="*/ 0 w 18288000"/>
              <a:gd name="connsiteY3" fmla="*/ 7469188 h 7469188"/>
              <a:gd name="connsiteX4" fmla="*/ 0 w 18288000"/>
              <a:gd name="connsiteY4" fmla="*/ 0 h 746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7469188">
                <a:moveTo>
                  <a:pt x="0" y="0"/>
                </a:moveTo>
                <a:lnTo>
                  <a:pt x="18288000" y="0"/>
                </a:lnTo>
                <a:lnTo>
                  <a:pt x="18288000" y="4268788"/>
                </a:lnTo>
                <a:lnTo>
                  <a:pt x="0" y="74691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2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9944100" y="1257300"/>
            <a:ext cx="6940550" cy="22479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Рисунок 3"/>
          <p:cNvSpPr>
            <a:spLocks noGrp="1"/>
          </p:cNvSpPr>
          <p:nvPr>
            <p:ph type="pic" sz="quarter" idx="11"/>
          </p:nvPr>
        </p:nvSpPr>
        <p:spPr>
          <a:xfrm>
            <a:off x="9944100" y="4019550"/>
            <a:ext cx="6940550" cy="22479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3"/>
          <p:cNvSpPr>
            <a:spLocks noGrp="1"/>
          </p:cNvSpPr>
          <p:nvPr>
            <p:ph type="pic" sz="quarter" idx="12"/>
          </p:nvPr>
        </p:nvSpPr>
        <p:spPr>
          <a:xfrm>
            <a:off x="9944100" y="6838950"/>
            <a:ext cx="6940550" cy="22479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222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14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0"/>
          </p:nvPr>
        </p:nvSpPr>
        <p:spPr>
          <a:xfrm>
            <a:off x="14076946" y="-1"/>
            <a:ext cx="4211053" cy="457200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1"/>
          </p:nvPr>
        </p:nvSpPr>
        <p:spPr>
          <a:xfrm>
            <a:off x="9625262" y="-1"/>
            <a:ext cx="4211053" cy="579922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4076946" y="4764504"/>
            <a:ext cx="4211053" cy="552408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3"/>
          <p:cNvSpPr>
            <a:spLocks noGrp="1"/>
          </p:cNvSpPr>
          <p:nvPr>
            <p:ph type="pic" sz="quarter" idx="13"/>
          </p:nvPr>
        </p:nvSpPr>
        <p:spPr>
          <a:xfrm>
            <a:off x="9625261" y="5991727"/>
            <a:ext cx="4211053" cy="429686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565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1"/>
          </p:nvPr>
        </p:nvSpPr>
        <p:spPr>
          <a:xfrm>
            <a:off x="13403178" y="-2"/>
            <a:ext cx="3465095" cy="1028858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0034336" y="-2"/>
            <a:ext cx="3104147" cy="293570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3"/>
          </p:nvPr>
        </p:nvSpPr>
        <p:spPr>
          <a:xfrm>
            <a:off x="10034336" y="3224463"/>
            <a:ext cx="3104147" cy="385010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4"/>
          </p:nvPr>
        </p:nvSpPr>
        <p:spPr>
          <a:xfrm>
            <a:off x="10034336" y="7352880"/>
            <a:ext cx="3104147" cy="293570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 userDrawn="1"/>
        </p:nvSpPr>
        <p:spPr>
          <a:xfrm rot="5400000">
            <a:off x="15914366" y="5024937"/>
            <a:ext cx="3360224" cy="334966"/>
          </a:xfrm>
          <a:prstGeom prst="rect">
            <a:avLst/>
          </a:prstGeom>
        </p:spPr>
        <p:txBody>
          <a:bodyPr vert="horz" lIns="91440" tIns="45720" rIns="91440" bIns="45720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Karla" pitchFamily="2" charset="0"/>
                <a:cs typeface="Poppins Light" panose="02000000000000000000" pitchFamily="2" charset="0"/>
              </a:rPr>
              <a:t>www.yourdomain.com</a:t>
            </a:r>
          </a:p>
        </p:txBody>
      </p:sp>
    </p:spTree>
    <p:extLst>
      <p:ext uri="{BB962C8B-B14F-4D97-AF65-F5344CB8AC3E}">
        <p14:creationId xmlns:p14="http://schemas.microsoft.com/office/powerpoint/2010/main" val="140638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5"/>
          <p:cNvSpPr>
            <a:spLocks noGrp="1"/>
          </p:cNvSpPr>
          <p:nvPr>
            <p:ph type="pic" sz="quarter" idx="11"/>
          </p:nvPr>
        </p:nvSpPr>
        <p:spPr>
          <a:xfrm>
            <a:off x="1482724" y="1"/>
            <a:ext cx="5965826" cy="80391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8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5"/>
          <p:cNvSpPr>
            <a:spLocks noGrp="1"/>
          </p:cNvSpPr>
          <p:nvPr>
            <p:ph type="pic" sz="quarter" idx="14"/>
          </p:nvPr>
        </p:nvSpPr>
        <p:spPr>
          <a:xfrm>
            <a:off x="12093574" y="202406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5"/>
          </p:nvPr>
        </p:nvSpPr>
        <p:spPr>
          <a:xfrm>
            <a:off x="6481761" y="202406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5"/>
          <p:cNvSpPr>
            <a:spLocks noGrp="1"/>
          </p:cNvSpPr>
          <p:nvPr>
            <p:ph type="pic" sz="quarter" idx="16"/>
          </p:nvPr>
        </p:nvSpPr>
        <p:spPr>
          <a:xfrm>
            <a:off x="869948" y="202406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64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5"/>
          <p:cNvSpPr>
            <a:spLocks noGrp="1"/>
          </p:cNvSpPr>
          <p:nvPr>
            <p:ph type="pic" sz="quarter" idx="14"/>
          </p:nvPr>
        </p:nvSpPr>
        <p:spPr>
          <a:xfrm>
            <a:off x="12093574" y="171926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5"/>
          <p:cNvSpPr>
            <a:spLocks noGrp="1"/>
          </p:cNvSpPr>
          <p:nvPr>
            <p:ph type="pic" sz="quarter" idx="16"/>
          </p:nvPr>
        </p:nvSpPr>
        <p:spPr>
          <a:xfrm>
            <a:off x="869948" y="171926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7"/>
          </p:nvPr>
        </p:nvSpPr>
        <p:spPr>
          <a:xfrm>
            <a:off x="6481761" y="5662613"/>
            <a:ext cx="5318126" cy="35956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60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1503488" y="5550235"/>
            <a:ext cx="15305087" cy="351313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72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9"/>
          <p:cNvSpPr>
            <a:spLocks noGrp="1"/>
          </p:cNvSpPr>
          <p:nvPr>
            <p:ph type="pic" sz="quarter" idx="10"/>
          </p:nvPr>
        </p:nvSpPr>
        <p:spPr>
          <a:xfrm>
            <a:off x="863600" y="5829300"/>
            <a:ext cx="16510000" cy="35432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521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95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0940382" y="2679034"/>
            <a:ext cx="4845050" cy="50051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58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9889958" y="0"/>
            <a:ext cx="8398042" cy="10288588"/>
          </a:xfrm>
          <a:custGeom>
            <a:avLst/>
            <a:gdLst>
              <a:gd name="connsiteX0" fmla="*/ 3392905 w 7724274"/>
              <a:gd name="connsiteY0" fmla="*/ 0 h 10288588"/>
              <a:gd name="connsiteX1" fmla="*/ 7724274 w 7724274"/>
              <a:gd name="connsiteY1" fmla="*/ 0 h 10288588"/>
              <a:gd name="connsiteX2" fmla="*/ 7724274 w 7724274"/>
              <a:gd name="connsiteY2" fmla="*/ 10288588 h 10288588"/>
              <a:gd name="connsiteX3" fmla="*/ 0 w 7724274"/>
              <a:gd name="connsiteY3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274" h="10288588">
                <a:moveTo>
                  <a:pt x="3392905" y="0"/>
                </a:moveTo>
                <a:lnTo>
                  <a:pt x="7724274" y="0"/>
                </a:lnTo>
                <a:lnTo>
                  <a:pt x="7724274" y="10288588"/>
                </a:lnTo>
                <a:lnTo>
                  <a:pt x="0" y="102885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376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7010400" y="1924050"/>
            <a:ext cx="5943600" cy="68199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68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6160168" y="1660525"/>
            <a:ext cx="11213432" cy="440339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28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0915650" y="0"/>
            <a:ext cx="7372350" cy="102885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920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3"/>
          </p:nvPr>
        </p:nvSpPr>
        <p:spPr>
          <a:xfrm>
            <a:off x="9625261" y="0"/>
            <a:ext cx="8662739" cy="1028858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31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962527" y="1756610"/>
            <a:ext cx="3272590" cy="736332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4596063" y="1756610"/>
            <a:ext cx="3272590" cy="298383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4596063" y="5029200"/>
            <a:ext cx="3272590" cy="409073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66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6360694" y="6416842"/>
            <a:ext cx="6713623" cy="270309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13355053" y="1756610"/>
            <a:ext cx="3561346" cy="736332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4"/>
          </p:nvPr>
        </p:nvSpPr>
        <p:spPr>
          <a:xfrm>
            <a:off x="9440780" y="1756609"/>
            <a:ext cx="3633537" cy="443564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/>
          </p:nvPr>
        </p:nvSpPr>
        <p:spPr>
          <a:xfrm>
            <a:off x="6360695" y="1756609"/>
            <a:ext cx="2799350" cy="22218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6"/>
          </p:nvPr>
        </p:nvSpPr>
        <p:spPr>
          <a:xfrm>
            <a:off x="6360695" y="4203031"/>
            <a:ext cx="2799350" cy="198922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191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93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807116" y="5162550"/>
            <a:ext cx="4162926" cy="395738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13306923" y="1756610"/>
            <a:ext cx="4066674" cy="736332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291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61531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48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5276850"/>
            <a:ext cx="18288000" cy="5011738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6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12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029200" y="1222375"/>
            <a:ext cx="11855449" cy="4206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74541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719488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18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5029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58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5453743"/>
            <a:ext cx="5951621" cy="483484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1"/>
          </p:nvPr>
        </p:nvSpPr>
        <p:spPr>
          <a:xfrm>
            <a:off x="5951622" y="5453743"/>
            <a:ext cx="6351838" cy="483484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/>
          </p:nvPr>
        </p:nvSpPr>
        <p:spPr>
          <a:xfrm>
            <a:off x="12303459" y="5453743"/>
            <a:ext cx="5984541" cy="483484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726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443789" y="3383625"/>
            <a:ext cx="3200400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1"/>
          </p:nvPr>
        </p:nvSpPr>
        <p:spPr>
          <a:xfrm>
            <a:off x="13684250" y="3383625"/>
            <a:ext cx="3200400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2"/>
          </p:nvPr>
        </p:nvSpPr>
        <p:spPr>
          <a:xfrm>
            <a:off x="9604097" y="3383625"/>
            <a:ext cx="3200400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3"/>
          </p:nvPr>
        </p:nvSpPr>
        <p:spPr>
          <a:xfrm>
            <a:off x="5523943" y="3383625"/>
            <a:ext cx="3200400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914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443788" y="3383625"/>
            <a:ext cx="3874169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9192126" y="3383625"/>
            <a:ext cx="3874169" cy="34503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65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63922" y="1683163"/>
            <a:ext cx="3200400" cy="22631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9889965" y="1683163"/>
            <a:ext cx="3200400" cy="22631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13716008" y="1683163"/>
            <a:ext cx="3200400" cy="22631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3"/>
          </p:nvPr>
        </p:nvSpPr>
        <p:spPr>
          <a:xfrm>
            <a:off x="6063922" y="5577386"/>
            <a:ext cx="3200400" cy="22631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889965" y="5577386"/>
            <a:ext cx="3200400" cy="22631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3716008" y="5577386"/>
            <a:ext cx="3200400" cy="22631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21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439863" y="1203325"/>
            <a:ext cx="4864684" cy="360930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2"/>
          </p:nvPr>
        </p:nvSpPr>
        <p:spPr>
          <a:xfrm>
            <a:off x="1439863" y="5023185"/>
            <a:ext cx="6813800" cy="404862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/>
          </p:nvPr>
        </p:nvSpPr>
        <p:spPr>
          <a:xfrm>
            <a:off x="8446168" y="5023185"/>
            <a:ext cx="8438482" cy="404862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007516" y="1203324"/>
            <a:ext cx="4877134" cy="360930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5"/>
          </p:nvPr>
        </p:nvSpPr>
        <p:spPr>
          <a:xfrm>
            <a:off x="6497053" y="1203324"/>
            <a:ext cx="5317957" cy="360930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72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1" userDrawn="1">
          <p15:clr>
            <a:srgbClr val="FBAE40"/>
          </p15:clr>
        </p15:guide>
        <p15:guide id="2" pos="1063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439862" y="1179262"/>
            <a:ext cx="10351085" cy="387416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1439863" y="5293896"/>
            <a:ext cx="4864684" cy="387416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3"/>
          </p:nvPr>
        </p:nvSpPr>
        <p:spPr>
          <a:xfrm>
            <a:off x="6521116" y="5293896"/>
            <a:ext cx="10363534" cy="387416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019966" y="1179262"/>
            <a:ext cx="4864684" cy="387416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321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13354050" y="16831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1466850" y="1683163"/>
            <a:ext cx="3848107" cy="719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3"/>
          </p:nvPr>
        </p:nvSpPr>
        <p:spPr>
          <a:xfrm>
            <a:off x="9486900" y="1683163"/>
            <a:ext cx="3562358" cy="71941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4"/>
          </p:nvPr>
        </p:nvSpPr>
        <p:spPr>
          <a:xfrm>
            <a:off x="5619750" y="16831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8" name="Рисунок 3"/>
          <p:cNvSpPr>
            <a:spLocks noGrp="1"/>
          </p:cNvSpPr>
          <p:nvPr>
            <p:ph type="pic" sz="quarter" idx="15"/>
          </p:nvPr>
        </p:nvSpPr>
        <p:spPr>
          <a:xfrm>
            <a:off x="13354050" y="54169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3"/>
          <p:cNvSpPr>
            <a:spLocks noGrp="1"/>
          </p:cNvSpPr>
          <p:nvPr>
            <p:ph type="pic" sz="quarter" idx="17"/>
          </p:nvPr>
        </p:nvSpPr>
        <p:spPr>
          <a:xfrm>
            <a:off x="5619750" y="54169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961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90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2"/>
          </p:nvPr>
        </p:nvSpPr>
        <p:spPr>
          <a:xfrm>
            <a:off x="13354050" y="16831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3"/>
          </p:nvPr>
        </p:nvSpPr>
        <p:spPr>
          <a:xfrm>
            <a:off x="9486900" y="1683163"/>
            <a:ext cx="3562358" cy="71941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4"/>
          </p:nvPr>
        </p:nvSpPr>
        <p:spPr>
          <a:xfrm>
            <a:off x="5619750" y="16831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7"/>
          </p:nvPr>
        </p:nvSpPr>
        <p:spPr>
          <a:xfrm>
            <a:off x="5619750" y="5416963"/>
            <a:ext cx="3562358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8"/>
          </p:nvPr>
        </p:nvSpPr>
        <p:spPr>
          <a:xfrm>
            <a:off x="1466849" y="5416963"/>
            <a:ext cx="3848107" cy="34603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4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7"/>
          <p:cNvSpPr>
            <a:spLocks noGrp="1"/>
          </p:cNvSpPr>
          <p:nvPr>
            <p:ph type="pic" sz="quarter" idx="10"/>
          </p:nvPr>
        </p:nvSpPr>
        <p:spPr>
          <a:xfrm>
            <a:off x="1447800" y="1632857"/>
            <a:ext cx="6396790" cy="697774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4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7"/>
          <p:cNvSpPr>
            <a:spLocks noGrp="1"/>
          </p:cNvSpPr>
          <p:nvPr>
            <p:ph type="pic" sz="quarter" idx="10"/>
          </p:nvPr>
        </p:nvSpPr>
        <p:spPr>
          <a:xfrm>
            <a:off x="816668" y="3224462"/>
            <a:ext cx="7725753" cy="545202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01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7"/>
          <p:cNvSpPr>
            <a:spLocks noGrp="1"/>
          </p:cNvSpPr>
          <p:nvPr>
            <p:ph type="pic" sz="quarter" idx="10"/>
          </p:nvPr>
        </p:nvSpPr>
        <p:spPr>
          <a:xfrm>
            <a:off x="1276350" y="1632857"/>
            <a:ext cx="5973535" cy="7543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63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858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90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857250" y="1466850"/>
            <a:ext cx="16497300" cy="7791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2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8588"/>
          </a:xfrm>
          <a:custGeom>
            <a:avLst/>
            <a:gdLst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4040188 h 10288588"/>
              <a:gd name="connsiteX3" fmla="*/ 0 w 18288000"/>
              <a:gd name="connsiteY3" fmla="*/ 10288588 h 10288588"/>
              <a:gd name="connsiteX0" fmla="*/ 0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3182938 h 10288588"/>
              <a:gd name="connsiteX3" fmla="*/ 0 w 18288000"/>
              <a:gd name="connsiteY3" fmla="*/ 10288588 h 10288588"/>
              <a:gd name="connsiteX4" fmla="*/ 0 w 18288000"/>
              <a:gd name="connsiteY4" fmla="*/ 0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0" h="10288588">
                <a:moveTo>
                  <a:pt x="0" y="0"/>
                </a:moveTo>
                <a:lnTo>
                  <a:pt x="18288000" y="0"/>
                </a:lnTo>
                <a:lnTo>
                  <a:pt x="18288000" y="3182938"/>
                </a:lnTo>
                <a:lnTo>
                  <a:pt x="0" y="10288588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41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72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92" r:id="rId5"/>
    <p:sldLayoutId id="2147483686" r:id="rId6"/>
    <p:sldLayoutId id="2147483665" r:id="rId7"/>
    <p:sldLayoutId id="2147483706" r:id="rId8"/>
    <p:sldLayoutId id="2147483666" r:id="rId9"/>
    <p:sldLayoutId id="2147483707" r:id="rId10"/>
    <p:sldLayoutId id="2147483693" r:id="rId11"/>
    <p:sldLayoutId id="2147483716" r:id="rId12"/>
    <p:sldLayoutId id="2147483710" r:id="rId13"/>
    <p:sldLayoutId id="2147483711" r:id="rId14"/>
    <p:sldLayoutId id="2147483667" r:id="rId15"/>
    <p:sldLayoutId id="2147483668" r:id="rId16"/>
    <p:sldLayoutId id="2147483688" r:id="rId17"/>
    <p:sldLayoutId id="2147483669" r:id="rId18"/>
    <p:sldLayoutId id="2147483687" r:id="rId19"/>
    <p:sldLayoutId id="2147483670" r:id="rId20"/>
    <p:sldLayoutId id="2147483671" r:id="rId21"/>
    <p:sldLayoutId id="2147483695" r:id="rId22"/>
    <p:sldLayoutId id="2147483698" r:id="rId23"/>
    <p:sldLayoutId id="2147483718" r:id="rId24"/>
    <p:sldLayoutId id="2147483699" r:id="rId25"/>
    <p:sldLayoutId id="2147483700" r:id="rId26"/>
    <p:sldLayoutId id="2147483705" r:id="rId27"/>
    <p:sldLayoutId id="2147483672" r:id="rId28"/>
    <p:sldLayoutId id="2147483713" r:id="rId29"/>
    <p:sldLayoutId id="2147483712" r:id="rId30"/>
    <p:sldLayoutId id="2147483709" r:id="rId31"/>
    <p:sldLayoutId id="2147483703" r:id="rId32"/>
    <p:sldLayoutId id="2147483673" r:id="rId33"/>
    <p:sldLayoutId id="2147483717" r:id="rId34"/>
    <p:sldLayoutId id="2147483708" r:id="rId35"/>
    <p:sldLayoutId id="2147483719" r:id="rId36"/>
    <p:sldLayoutId id="2147483720" r:id="rId37"/>
    <p:sldLayoutId id="2147483714" r:id="rId38"/>
    <p:sldLayoutId id="2147483715" r:id="rId3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A914BCA-CF87-9E7B-B746-F941F43428D1}"/>
              </a:ext>
            </a:extLst>
          </p:cNvPr>
          <p:cNvSpPr/>
          <p:nvPr/>
        </p:nvSpPr>
        <p:spPr>
          <a:xfrm>
            <a:off x="0" y="3093134"/>
            <a:ext cx="18288000" cy="7195454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B1239FE6-3167-2A64-9B6A-E3A4AEC9F1F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8" b="15698"/>
          <a:stretch/>
        </p:blipFill>
        <p:spPr>
          <a:xfrm>
            <a:off x="0" y="0"/>
            <a:ext cx="18288000" cy="10288588"/>
          </a:xfrm>
        </p:spPr>
      </p:pic>
      <p:sp>
        <p:nvSpPr>
          <p:cNvPr id="4" name="TextBox 3"/>
          <p:cNvSpPr txBox="1"/>
          <p:nvPr/>
        </p:nvSpPr>
        <p:spPr>
          <a:xfrm>
            <a:off x="9247609" y="5949720"/>
            <a:ext cx="9187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bg1">
                    <a:lumMod val="95000"/>
                  </a:schemeClr>
                </a:solidFill>
              </a:rPr>
              <a:t>Clasificación </a:t>
            </a:r>
          </a:p>
          <a:p>
            <a:pPr algn="ctr"/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 de Crédito</a:t>
            </a:r>
          </a:p>
        </p:txBody>
      </p:sp>
      <p:sp>
        <p:nvSpPr>
          <p:cNvPr id="9" name="Прямоугольный треугольник 8"/>
          <p:cNvSpPr/>
          <p:nvPr/>
        </p:nvSpPr>
        <p:spPr>
          <a:xfrm rot="5400000">
            <a:off x="-46831" y="5191125"/>
            <a:ext cx="5143500" cy="5049838"/>
          </a:xfrm>
          <a:custGeom>
            <a:avLst/>
            <a:gdLst>
              <a:gd name="connsiteX0" fmla="*/ 0 w 5143500"/>
              <a:gd name="connsiteY0" fmla="*/ 4649788 h 4649788"/>
              <a:gd name="connsiteX1" fmla="*/ 0 w 5143500"/>
              <a:gd name="connsiteY1" fmla="*/ 0 h 4649788"/>
              <a:gd name="connsiteX2" fmla="*/ 5143500 w 5143500"/>
              <a:gd name="connsiteY2" fmla="*/ 4649788 h 4649788"/>
              <a:gd name="connsiteX3" fmla="*/ 0 w 5143500"/>
              <a:gd name="connsiteY3" fmla="*/ 4649788 h 4649788"/>
              <a:gd name="connsiteX0" fmla="*/ 0 w 5143500"/>
              <a:gd name="connsiteY0" fmla="*/ 5164138 h 5164138"/>
              <a:gd name="connsiteX1" fmla="*/ 3371850 w 5143500"/>
              <a:gd name="connsiteY1" fmla="*/ 0 h 5164138"/>
              <a:gd name="connsiteX2" fmla="*/ 5143500 w 5143500"/>
              <a:gd name="connsiteY2" fmla="*/ 5164138 h 5164138"/>
              <a:gd name="connsiteX3" fmla="*/ 0 w 5143500"/>
              <a:gd name="connsiteY3" fmla="*/ 5164138 h 5164138"/>
              <a:gd name="connsiteX0" fmla="*/ 0 w 5143500"/>
              <a:gd name="connsiteY0" fmla="*/ 5087938 h 5087938"/>
              <a:gd name="connsiteX1" fmla="*/ 3143250 w 5143500"/>
              <a:gd name="connsiteY1" fmla="*/ 0 h 5087938"/>
              <a:gd name="connsiteX2" fmla="*/ 5143500 w 5143500"/>
              <a:gd name="connsiteY2" fmla="*/ 5087938 h 5087938"/>
              <a:gd name="connsiteX3" fmla="*/ 0 w 5143500"/>
              <a:gd name="connsiteY3" fmla="*/ 5087938 h 5087938"/>
              <a:gd name="connsiteX0" fmla="*/ 0 w 5143500"/>
              <a:gd name="connsiteY0" fmla="*/ 5049838 h 5049838"/>
              <a:gd name="connsiteX1" fmla="*/ 3181350 w 5143500"/>
              <a:gd name="connsiteY1" fmla="*/ 0 h 5049838"/>
              <a:gd name="connsiteX2" fmla="*/ 5143500 w 5143500"/>
              <a:gd name="connsiteY2" fmla="*/ 5049838 h 5049838"/>
              <a:gd name="connsiteX3" fmla="*/ 0 w 5143500"/>
              <a:gd name="connsiteY3" fmla="*/ 5049838 h 504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049838">
                <a:moveTo>
                  <a:pt x="0" y="5049838"/>
                </a:moveTo>
                <a:lnTo>
                  <a:pt x="3181350" y="0"/>
                </a:lnTo>
                <a:lnTo>
                  <a:pt x="5143500" y="5049838"/>
                </a:lnTo>
                <a:lnTo>
                  <a:pt x="0" y="5049838"/>
                </a:lnTo>
                <a:close/>
              </a:path>
            </a:pathLst>
          </a:custGeom>
          <a:solidFill>
            <a:srgbClr val="C50D30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34DBB43-2E3F-B47E-EFC3-FC73CF2057FB}"/>
              </a:ext>
            </a:extLst>
          </p:cNvPr>
          <p:cNvSpPr txBox="1"/>
          <p:nvPr/>
        </p:nvSpPr>
        <p:spPr>
          <a:xfrm>
            <a:off x="2927849" y="9386016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Sandra 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Thalia</a:t>
            </a:r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</a:rPr>
              <a:t>España Gómez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5BC49E8-4526-3DD2-DF4C-80047DB94ED6}"/>
              </a:ext>
            </a:extLst>
          </p:cNvPr>
          <p:cNvSpPr txBox="1"/>
          <p:nvPr/>
        </p:nvSpPr>
        <p:spPr>
          <a:xfrm>
            <a:off x="6736398" y="9386016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Juan Francisco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</a:rPr>
              <a:t>Palmeros Barradas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5B40B53-A4A4-5553-52D8-14E397A43E54}"/>
              </a:ext>
            </a:extLst>
          </p:cNvPr>
          <p:cNvSpPr txBox="1"/>
          <p:nvPr/>
        </p:nvSpPr>
        <p:spPr>
          <a:xfrm>
            <a:off x="10544947" y="9386016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David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</a:rPr>
              <a:t>Damián </a:t>
            </a:r>
            <a:r>
              <a:rPr lang="es-MX" sz="2000" dirty="0" err="1">
                <a:solidFill>
                  <a:schemeClr val="bg1">
                    <a:lumMod val="95000"/>
                  </a:schemeClr>
                </a:solidFill>
              </a:rPr>
              <a:t>Arbeu</a:t>
            </a:r>
            <a:endParaRPr lang="es-MX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40B6819-2FF3-99F7-3E14-4CE62946F92C}"/>
              </a:ext>
            </a:extLst>
          </p:cNvPr>
          <p:cNvSpPr txBox="1"/>
          <p:nvPr/>
        </p:nvSpPr>
        <p:spPr>
          <a:xfrm>
            <a:off x="14353495" y="9386016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Alberto</a:t>
            </a:r>
          </a:p>
          <a:p>
            <a:r>
              <a:rPr lang="es-MX" sz="2000" dirty="0">
                <a:solidFill>
                  <a:schemeClr val="bg1">
                    <a:lumMod val="95000"/>
                  </a:schemeClr>
                </a:solidFill>
              </a:rPr>
              <a:t>Fuentes Chavarría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C26934A-DA66-5D91-1AE8-A4FE854422D4}"/>
              </a:ext>
            </a:extLst>
          </p:cNvPr>
          <p:cNvCxnSpPr>
            <a:cxnSpLocks/>
          </p:cNvCxnSpPr>
          <p:nvPr/>
        </p:nvCxnSpPr>
        <p:spPr>
          <a:xfrm>
            <a:off x="5978769" y="9284677"/>
            <a:ext cx="0" cy="8092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62E3BD-AB34-A31E-81A2-C21DC4468930}"/>
              </a:ext>
            </a:extLst>
          </p:cNvPr>
          <p:cNvCxnSpPr>
            <a:cxnSpLocks/>
          </p:cNvCxnSpPr>
          <p:nvPr/>
        </p:nvCxnSpPr>
        <p:spPr>
          <a:xfrm>
            <a:off x="9746566" y="9284677"/>
            <a:ext cx="0" cy="8092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260E356-0461-3AA3-31BB-713C99A6FFC1}"/>
              </a:ext>
            </a:extLst>
          </p:cNvPr>
          <p:cNvCxnSpPr>
            <a:cxnSpLocks/>
          </p:cNvCxnSpPr>
          <p:nvPr/>
        </p:nvCxnSpPr>
        <p:spPr>
          <a:xfrm>
            <a:off x="13361963" y="9284677"/>
            <a:ext cx="0" cy="8092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4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45514EF-9559-1BBB-5D93-28ECB9A58A62}"/>
              </a:ext>
            </a:extLst>
          </p:cNvPr>
          <p:cNvSpPr/>
          <p:nvPr/>
        </p:nvSpPr>
        <p:spPr>
          <a:xfrm>
            <a:off x="122055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Shape 143">
            <a:extLst>
              <a:ext uri="{FF2B5EF4-FFF2-40B4-BE49-F238E27FC236}">
                <a16:creationId xmlns:a16="http://schemas.microsoft.com/office/drawing/2014/main" id="{C5D3CD0D-BC88-5011-5BFD-BAF27BF9FEAF}"/>
              </a:ext>
            </a:extLst>
          </p:cNvPr>
          <p:cNvSpPr/>
          <p:nvPr/>
        </p:nvSpPr>
        <p:spPr>
          <a:xfrm>
            <a:off x="549234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Shape 143">
            <a:extLst>
              <a:ext uri="{FF2B5EF4-FFF2-40B4-BE49-F238E27FC236}">
                <a16:creationId xmlns:a16="http://schemas.microsoft.com/office/drawing/2014/main" id="{BEC20577-C1D6-4939-0B61-44B1A68B5501}"/>
              </a:ext>
            </a:extLst>
          </p:cNvPr>
          <p:cNvSpPr/>
          <p:nvPr/>
        </p:nvSpPr>
        <p:spPr>
          <a:xfrm>
            <a:off x="587617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D1B7388-9EFB-E184-43A4-839120E02ECE}"/>
              </a:ext>
            </a:extLst>
          </p:cNvPr>
          <p:cNvSpPr/>
          <p:nvPr/>
        </p:nvSpPr>
        <p:spPr>
          <a:xfrm>
            <a:off x="1258940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D7C1F5-A7F3-2055-37D6-07E6F3A76F21}"/>
              </a:ext>
            </a:extLst>
          </p:cNvPr>
          <p:cNvSpPr/>
          <p:nvPr/>
        </p:nvSpPr>
        <p:spPr>
          <a:xfrm>
            <a:off x="952164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Correlaciones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0F796E7-24A9-C777-9C33-4C9D1C3312C3}"/>
              </a:ext>
            </a:extLst>
          </p:cNvPr>
          <p:cNvSpPr txBox="1">
            <a:spLocks/>
          </p:cNvSpPr>
          <p:nvPr/>
        </p:nvSpPr>
        <p:spPr>
          <a:xfrm>
            <a:off x="2590800" y="3242945"/>
            <a:ext cx="14051280" cy="1725295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Primero correlaciones entre variables descriptivas</a:t>
            </a:r>
          </a:p>
          <a:p>
            <a:r>
              <a:rPr lang="es-MX" b="1" dirty="0"/>
              <a:t>Después correlaciones con la variable objetivo.</a:t>
            </a:r>
          </a:p>
        </p:txBody>
      </p:sp>
    </p:spTree>
    <p:extLst>
      <p:ext uri="{BB962C8B-B14F-4D97-AF65-F5344CB8AC3E}">
        <p14:creationId xmlns:p14="http://schemas.microsoft.com/office/powerpoint/2010/main" val="421917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2046850" y="6585580"/>
            <a:ext cx="5398805" cy="813765"/>
            <a:chOff x="1364566" y="4648396"/>
            <a:chExt cx="3599203" cy="542510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>
              <a:off x="1364566" y="5190906"/>
              <a:ext cx="258092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3944623" y="4648396"/>
              <a:ext cx="1019146" cy="54251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Овал 69"/>
          <p:cNvSpPr/>
          <p:nvPr/>
        </p:nvSpPr>
        <p:spPr>
          <a:xfrm>
            <a:off x="7477739" y="5655380"/>
            <a:ext cx="1536324" cy="1536324"/>
          </a:xfrm>
          <a:prstGeom prst="ellipse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 sz="2400" dirty="0"/>
          </a:p>
        </p:txBody>
      </p:sp>
      <p:sp>
        <p:nvSpPr>
          <p:cNvPr id="41" name="Текст 11"/>
          <p:cNvSpPr txBox="1">
            <a:spLocks/>
          </p:cNvSpPr>
          <p:nvPr/>
        </p:nvSpPr>
        <p:spPr>
          <a:xfrm>
            <a:off x="1879897" y="3429097"/>
            <a:ext cx="3865407" cy="23573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01. Datos Suficientes?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1995399" y="3794015"/>
            <a:ext cx="5400108" cy="813765"/>
            <a:chOff x="1330266" y="2423733"/>
            <a:chExt cx="3600072" cy="542510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1330266" y="2423733"/>
              <a:ext cx="258092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3911192" y="2423733"/>
              <a:ext cx="1019146" cy="54251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Текст 11"/>
          <p:cNvSpPr txBox="1">
            <a:spLocks/>
          </p:cNvSpPr>
          <p:nvPr/>
        </p:nvSpPr>
        <p:spPr>
          <a:xfrm>
            <a:off x="12772225" y="3459925"/>
            <a:ext cx="3738490" cy="23573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03. Están completos los datos?</a:t>
            </a:r>
          </a:p>
        </p:txBody>
      </p:sp>
      <p:grpSp>
        <p:nvGrpSpPr>
          <p:cNvPr id="52" name="Группа 51"/>
          <p:cNvGrpSpPr/>
          <p:nvPr/>
        </p:nvGrpSpPr>
        <p:grpSpPr>
          <a:xfrm flipH="1">
            <a:off x="11034260" y="3857165"/>
            <a:ext cx="5400108" cy="813765"/>
            <a:chOff x="1330266" y="2423733"/>
            <a:chExt cx="3600072" cy="542510"/>
          </a:xfrm>
        </p:grpSpPr>
        <p:cxnSp>
          <p:nvCxnSpPr>
            <p:cNvPr id="53" name="Прямая соединительная линия 52"/>
            <p:cNvCxnSpPr/>
            <p:nvPr/>
          </p:nvCxnSpPr>
          <p:spPr>
            <a:xfrm>
              <a:off x="1330266" y="2423733"/>
              <a:ext cx="258092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911192" y="2423733"/>
              <a:ext cx="1019146" cy="54251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Группа 54"/>
          <p:cNvGrpSpPr/>
          <p:nvPr/>
        </p:nvGrpSpPr>
        <p:grpSpPr>
          <a:xfrm flipH="1">
            <a:off x="11111909" y="6572637"/>
            <a:ext cx="5398805" cy="813765"/>
            <a:chOff x="1364566" y="4648396"/>
            <a:chExt cx="3599203" cy="542510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>
              <a:off x="1364566" y="5190906"/>
              <a:ext cx="2580926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3944623" y="4648396"/>
              <a:ext cx="1019146" cy="54251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911119" y="6104285"/>
            <a:ext cx="594833" cy="627951"/>
            <a:chOff x="6483350" y="1516063"/>
            <a:chExt cx="741362" cy="782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6805613" y="1738313"/>
              <a:ext cx="155575" cy="155575"/>
            </a:xfrm>
            <a:custGeom>
              <a:avLst/>
              <a:gdLst>
                <a:gd name="T0" fmla="*/ 5 w 37"/>
                <a:gd name="T1" fmla="*/ 36 h 36"/>
                <a:gd name="T2" fmla="*/ 2 w 37"/>
                <a:gd name="T3" fmla="*/ 35 h 36"/>
                <a:gd name="T4" fmla="*/ 2 w 37"/>
                <a:gd name="T5" fmla="*/ 29 h 36"/>
                <a:gd name="T6" fmla="*/ 30 w 37"/>
                <a:gd name="T7" fmla="*/ 1 h 36"/>
                <a:gd name="T8" fmla="*/ 36 w 37"/>
                <a:gd name="T9" fmla="*/ 1 h 36"/>
                <a:gd name="T10" fmla="*/ 36 w 37"/>
                <a:gd name="T11" fmla="*/ 7 h 36"/>
                <a:gd name="T12" fmla="*/ 8 w 37"/>
                <a:gd name="T13" fmla="*/ 35 h 36"/>
                <a:gd name="T14" fmla="*/ 5 w 37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6">
                  <a:moveTo>
                    <a:pt x="5" y="36"/>
                  </a:moveTo>
                  <a:cubicBezTo>
                    <a:pt x="4" y="36"/>
                    <a:pt x="3" y="36"/>
                    <a:pt x="2" y="35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4" y="0"/>
                    <a:pt x="36" y="1"/>
                  </a:cubicBezTo>
                  <a:cubicBezTo>
                    <a:pt x="37" y="3"/>
                    <a:pt x="37" y="5"/>
                    <a:pt x="36" y="7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6"/>
                    <a:pt x="6" y="36"/>
                    <a:pt x="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6856413" y="1846263"/>
              <a:ext cx="96837" cy="98425"/>
            </a:xfrm>
            <a:custGeom>
              <a:avLst/>
              <a:gdLst>
                <a:gd name="T0" fmla="*/ 4 w 23"/>
                <a:gd name="T1" fmla="*/ 23 h 23"/>
                <a:gd name="T2" fmla="*/ 1 w 23"/>
                <a:gd name="T3" fmla="*/ 21 h 23"/>
                <a:gd name="T4" fmla="*/ 1 w 23"/>
                <a:gd name="T5" fmla="*/ 16 h 23"/>
                <a:gd name="T6" fmla="*/ 15 w 23"/>
                <a:gd name="T7" fmla="*/ 2 h 23"/>
                <a:gd name="T8" fmla="*/ 21 w 23"/>
                <a:gd name="T9" fmla="*/ 2 h 23"/>
                <a:gd name="T10" fmla="*/ 21 w 23"/>
                <a:gd name="T11" fmla="*/ 7 h 23"/>
                <a:gd name="T12" fmla="*/ 7 w 23"/>
                <a:gd name="T13" fmla="*/ 21 h 23"/>
                <a:gd name="T14" fmla="*/ 4 w 23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cubicBezTo>
                    <a:pt x="3" y="23"/>
                    <a:pt x="2" y="22"/>
                    <a:pt x="1" y="21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0"/>
                    <a:pt x="21" y="2"/>
                  </a:cubicBezTo>
                  <a:cubicBezTo>
                    <a:pt x="23" y="3"/>
                    <a:pt x="23" y="6"/>
                    <a:pt x="21" y="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5" y="23"/>
                    <a:pt x="4" y="2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>
              <a:off x="6483350" y="1516063"/>
              <a:ext cx="741362" cy="782638"/>
            </a:xfrm>
            <a:custGeom>
              <a:avLst/>
              <a:gdLst>
                <a:gd name="T0" fmla="*/ 4 w 175"/>
                <a:gd name="T1" fmla="*/ 182 h 182"/>
                <a:gd name="T2" fmla="*/ 1 w 175"/>
                <a:gd name="T3" fmla="*/ 181 h 182"/>
                <a:gd name="T4" fmla="*/ 1 w 175"/>
                <a:gd name="T5" fmla="*/ 175 h 182"/>
                <a:gd name="T6" fmla="*/ 50 w 175"/>
                <a:gd name="T7" fmla="*/ 127 h 182"/>
                <a:gd name="T8" fmla="*/ 52 w 175"/>
                <a:gd name="T9" fmla="*/ 28 h 182"/>
                <a:gd name="T10" fmla="*/ 154 w 175"/>
                <a:gd name="T11" fmla="*/ 28 h 182"/>
                <a:gd name="T12" fmla="*/ 175 w 175"/>
                <a:gd name="T13" fmla="*/ 79 h 182"/>
                <a:gd name="T14" fmla="*/ 154 w 175"/>
                <a:gd name="T15" fmla="*/ 130 h 182"/>
                <a:gd name="T16" fmla="*/ 82 w 175"/>
                <a:gd name="T17" fmla="*/ 148 h 182"/>
                <a:gd name="T18" fmla="*/ 80 w 175"/>
                <a:gd name="T19" fmla="*/ 143 h 182"/>
                <a:gd name="T20" fmla="*/ 85 w 175"/>
                <a:gd name="T21" fmla="*/ 140 h 182"/>
                <a:gd name="T22" fmla="*/ 149 w 175"/>
                <a:gd name="T23" fmla="*/ 124 h 182"/>
                <a:gd name="T24" fmla="*/ 167 w 175"/>
                <a:gd name="T25" fmla="*/ 79 h 182"/>
                <a:gd name="T26" fmla="*/ 149 w 175"/>
                <a:gd name="T27" fmla="*/ 33 h 182"/>
                <a:gd name="T28" fmla="*/ 58 w 175"/>
                <a:gd name="T29" fmla="*/ 33 h 182"/>
                <a:gd name="T30" fmla="*/ 58 w 175"/>
                <a:gd name="T31" fmla="*/ 124 h 182"/>
                <a:gd name="T32" fmla="*/ 59 w 175"/>
                <a:gd name="T33" fmla="*/ 127 h 182"/>
                <a:gd name="T34" fmla="*/ 58 w 175"/>
                <a:gd name="T35" fmla="*/ 130 h 182"/>
                <a:gd name="T36" fmla="*/ 7 w 175"/>
                <a:gd name="T37" fmla="*/ 181 h 182"/>
                <a:gd name="T38" fmla="*/ 4 w 175"/>
                <a:gd name="T3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182">
                  <a:moveTo>
                    <a:pt x="4" y="182"/>
                  </a:moveTo>
                  <a:cubicBezTo>
                    <a:pt x="3" y="182"/>
                    <a:pt x="2" y="182"/>
                    <a:pt x="1" y="181"/>
                  </a:cubicBezTo>
                  <a:cubicBezTo>
                    <a:pt x="0" y="179"/>
                    <a:pt x="0" y="177"/>
                    <a:pt x="1" y="175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24" y="98"/>
                    <a:pt x="25" y="55"/>
                    <a:pt x="52" y="28"/>
                  </a:cubicBezTo>
                  <a:cubicBezTo>
                    <a:pt x="81" y="0"/>
                    <a:pt x="126" y="0"/>
                    <a:pt x="154" y="28"/>
                  </a:cubicBezTo>
                  <a:cubicBezTo>
                    <a:pt x="168" y="41"/>
                    <a:pt x="175" y="59"/>
                    <a:pt x="175" y="79"/>
                  </a:cubicBezTo>
                  <a:cubicBezTo>
                    <a:pt x="175" y="98"/>
                    <a:pt x="168" y="116"/>
                    <a:pt x="154" y="130"/>
                  </a:cubicBezTo>
                  <a:cubicBezTo>
                    <a:pt x="135" y="148"/>
                    <a:pt x="108" y="155"/>
                    <a:pt x="82" y="148"/>
                  </a:cubicBezTo>
                  <a:cubicBezTo>
                    <a:pt x="80" y="147"/>
                    <a:pt x="79" y="145"/>
                    <a:pt x="80" y="143"/>
                  </a:cubicBezTo>
                  <a:cubicBezTo>
                    <a:pt x="80" y="140"/>
                    <a:pt x="83" y="139"/>
                    <a:pt x="85" y="140"/>
                  </a:cubicBezTo>
                  <a:cubicBezTo>
                    <a:pt x="107" y="147"/>
                    <a:pt x="132" y="141"/>
                    <a:pt x="149" y="124"/>
                  </a:cubicBezTo>
                  <a:cubicBezTo>
                    <a:pt x="161" y="112"/>
                    <a:pt x="167" y="96"/>
                    <a:pt x="167" y="79"/>
                  </a:cubicBezTo>
                  <a:cubicBezTo>
                    <a:pt x="167" y="62"/>
                    <a:pt x="161" y="45"/>
                    <a:pt x="149" y="33"/>
                  </a:cubicBezTo>
                  <a:cubicBezTo>
                    <a:pt x="124" y="8"/>
                    <a:pt x="83" y="8"/>
                    <a:pt x="58" y="33"/>
                  </a:cubicBezTo>
                  <a:cubicBezTo>
                    <a:pt x="33" y="58"/>
                    <a:pt x="33" y="99"/>
                    <a:pt x="58" y="124"/>
                  </a:cubicBezTo>
                  <a:cubicBezTo>
                    <a:pt x="59" y="125"/>
                    <a:pt x="59" y="126"/>
                    <a:pt x="59" y="127"/>
                  </a:cubicBezTo>
                  <a:cubicBezTo>
                    <a:pt x="59" y="128"/>
                    <a:pt x="59" y="129"/>
                    <a:pt x="58" y="130"/>
                  </a:cubicBezTo>
                  <a:cubicBezTo>
                    <a:pt x="7" y="181"/>
                    <a:pt x="7" y="181"/>
                    <a:pt x="7" y="181"/>
                  </a:cubicBezTo>
                  <a:cubicBezTo>
                    <a:pt x="6" y="182"/>
                    <a:pt x="5" y="182"/>
                    <a:pt x="4" y="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75" name="Freeform 17"/>
            <p:cNvSpPr>
              <a:spLocks noEditPoints="1"/>
            </p:cNvSpPr>
            <p:nvPr/>
          </p:nvSpPr>
          <p:spPr bwMode="auto">
            <a:xfrm>
              <a:off x="6661150" y="1614488"/>
              <a:ext cx="495300" cy="481013"/>
            </a:xfrm>
            <a:custGeom>
              <a:avLst/>
              <a:gdLst>
                <a:gd name="T0" fmla="*/ 61 w 117"/>
                <a:gd name="T1" fmla="*/ 112 h 112"/>
                <a:gd name="T2" fmla="*/ 22 w 117"/>
                <a:gd name="T3" fmla="*/ 95 h 112"/>
                <a:gd name="T4" fmla="*/ 22 w 117"/>
                <a:gd name="T5" fmla="*/ 16 h 112"/>
                <a:gd name="T6" fmla="*/ 61 w 117"/>
                <a:gd name="T7" fmla="*/ 0 h 112"/>
                <a:gd name="T8" fmla="*/ 101 w 117"/>
                <a:gd name="T9" fmla="*/ 16 h 112"/>
                <a:gd name="T10" fmla="*/ 117 w 117"/>
                <a:gd name="T11" fmla="*/ 56 h 112"/>
                <a:gd name="T12" fmla="*/ 101 w 117"/>
                <a:gd name="T13" fmla="*/ 95 h 112"/>
                <a:gd name="T14" fmla="*/ 61 w 117"/>
                <a:gd name="T15" fmla="*/ 112 h 112"/>
                <a:gd name="T16" fmla="*/ 61 w 117"/>
                <a:gd name="T17" fmla="*/ 8 h 112"/>
                <a:gd name="T18" fmla="*/ 27 w 117"/>
                <a:gd name="T19" fmla="*/ 22 h 112"/>
                <a:gd name="T20" fmla="*/ 27 w 117"/>
                <a:gd name="T21" fmla="*/ 90 h 112"/>
                <a:gd name="T22" fmla="*/ 61 w 117"/>
                <a:gd name="T23" fmla="*/ 104 h 112"/>
                <a:gd name="T24" fmla="*/ 95 w 117"/>
                <a:gd name="T25" fmla="*/ 90 h 112"/>
                <a:gd name="T26" fmla="*/ 109 w 117"/>
                <a:gd name="T27" fmla="*/ 56 h 112"/>
                <a:gd name="T28" fmla="*/ 95 w 117"/>
                <a:gd name="T29" fmla="*/ 22 h 112"/>
                <a:gd name="T30" fmla="*/ 61 w 117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12">
                  <a:moveTo>
                    <a:pt x="61" y="112"/>
                  </a:moveTo>
                  <a:cubicBezTo>
                    <a:pt x="46" y="112"/>
                    <a:pt x="32" y="106"/>
                    <a:pt x="22" y="95"/>
                  </a:cubicBezTo>
                  <a:cubicBezTo>
                    <a:pt x="0" y="73"/>
                    <a:pt x="0" y="38"/>
                    <a:pt x="22" y="16"/>
                  </a:cubicBezTo>
                  <a:cubicBezTo>
                    <a:pt x="32" y="5"/>
                    <a:pt x="46" y="0"/>
                    <a:pt x="61" y="0"/>
                  </a:cubicBezTo>
                  <a:cubicBezTo>
                    <a:pt x="76" y="0"/>
                    <a:pt x="90" y="5"/>
                    <a:pt x="101" y="16"/>
                  </a:cubicBezTo>
                  <a:cubicBezTo>
                    <a:pt x="112" y="27"/>
                    <a:pt x="117" y="41"/>
                    <a:pt x="117" y="56"/>
                  </a:cubicBezTo>
                  <a:cubicBezTo>
                    <a:pt x="117" y="71"/>
                    <a:pt x="112" y="85"/>
                    <a:pt x="101" y="95"/>
                  </a:cubicBezTo>
                  <a:cubicBezTo>
                    <a:pt x="90" y="106"/>
                    <a:pt x="76" y="112"/>
                    <a:pt x="61" y="112"/>
                  </a:cubicBezTo>
                  <a:moveTo>
                    <a:pt x="61" y="8"/>
                  </a:moveTo>
                  <a:cubicBezTo>
                    <a:pt x="49" y="8"/>
                    <a:pt x="37" y="13"/>
                    <a:pt x="27" y="22"/>
                  </a:cubicBezTo>
                  <a:cubicBezTo>
                    <a:pt x="9" y="40"/>
                    <a:pt x="9" y="71"/>
                    <a:pt x="27" y="90"/>
                  </a:cubicBezTo>
                  <a:cubicBezTo>
                    <a:pt x="37" y="99"/>
                    <a:pt x="49" y="104"/>
                    <a:pt x="61" y="104"/>
                  </a:cubicBezTo>
                  <a:cubicBezTo>
                    <a:pt x="74" y="104"/>
                    <a:pt x="86" y="99"/>
                    <a:pt x="95" y="90"/>
                  </a:cubicBezTo>
                  <a:cubicBezTo>
                    <a:pt x="104" y="80"/>
                    <a:pt x="109" y="68"/>
                    <a:pt x="109" y="56"/>
                  </a:cubicBezTo>
                  <a:cubicBezTo>
                    <a:pt x="109" y="43"/>
                    <a:pt x="104" y="31"/>
                    <a:pt x="95" y="22"/>
                  </a:cubicBezTo>
                  <a:cubicBezTo>
                    <a:pt x="86" y="13"/>
                    <a:pt x="74" y="8"/>
                    <a:pt x="6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</p:grpSp>
      <p:sp>
        <p:nvSpPr>
          <p:cNvPr id="76" name="Овал 75"/>
          <p:cNvSpPr/>
          <p:nvPr/>
        </p:nvSpPr>
        <p:spPr>
          <a:xfrm>
            <a:off x="7477739" y="3870447"/>
            <a:ext cx="1536324" cy="1536324"/>
          </a:xfrm>
          <a:prstGeom prst="ellipse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 sz="2400" dirty="0"/>
          </a:p>
        </p:txBody>
      </p:sp>
      <p:sp>
        <p:nvSpPr>
          <p:cNvPr id="77" name="Овал 76"/>
          <p:cNvSpPr/>
          <p:nvPr/>
        </p:nvSpPr>
        <p:spPr>
          <a:xfrm>
            <a:off x="9305432" y="3870447"/>
            <a:ext cx="1536324" cy="1536324"/>
          </a:xfrm>
          <a:prstGeom prst="ellipse">
            <a:avLst/>
          </a:prstGeom>
          <a:solidFill>
            <a:srgbClr val="FE3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 sz="2400" dirty="0"/>
          </a:p>
        </p:txBody>
      </p:sp>
      <p:sp>
        <p:nvSpPr>
          <p:cNvPr id="78" name="Овал 77"/>
          <p:cNvSpPr/>
          <p:nvPr/>
        </p:nvSpPr>
        <p:spPr>
          <a:xfrm>
            <a:off x="9305432" y="5650098"/>
            <a:ext cx="1536324" cy="1536324"/>
          </a:xfrm>
          <a:prstGeom prst="ellipse">
            <a:avLst/>
          </a:prstGeom>
          <a:solidFill>
            <a:srgbClr val="E6E6E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 sz="2400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8017023" y="4327818"/>
            <a:ext cx="556621" cy="621581"/>
            <a:chOff x="9410701" y="8089901"/>
            <a:chExt cx="693737" cy="7747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393"/>
            <p:cNvSpPr>
              <a:spLocks/>
            </p:cNvSpPr>
            <p:nvPr/>
          </p:nvSpPr>
          <p:spPr bwMode="auto">
            <a:xfrm>
              <a:off x="9596438" y="8304213"/>
              <a:ext cx="152400" cy="542925"/>
            </a:xfrm>
            <a:custGeom>
              <a:avLst/>
              <a:gdLst>
                <a:gd name="T0" fmla="*/ 32 w 36"/>
                <a:gd name="T1" fmla="*/ 126 h 126"/>
                <a:gd name="T2" fmla="*/ 28 w 36"/>
                <a:gd name="T3" fmla="*/ 122 h 126"/>
                <a:gd name="T4" fmla="*/ 28 w 36"/>
                <a:gd name="T5" fmla="*/ 18 h 126"/>
                <a:gd name="T6" fmla="*/ 18 w 36"/>
                <a:gd name="T7" fmla="*/ 8 h 126"/>
                <a:gd name="T8" fmla="*/ 8 w 36"/>
                <a:gd name="T9" fmla="*/ 18 h 126"/>
                <a:gd name="T10" fmla="*/ 8 w 36"/>
                <a:gd name="T11" fmla="*/ 106 h 126"/>
                <a:gd name="T12" fmla="*/ 4 w 36"/>
                <a:gd name="T13" fmla="*/ 110 h 126"/>
                <a:gd name="T14" fmla="*/ 0 w 36"/>
                <a:gd name="T15" fmla="*/ 106 h 126"/>
                <a:gd name="T16" fmla="*/ 0 w 36"/>
                <a:gd name="T17" fmla="*/ 18 h 126"/>
                <a:gd name="T18" fmla="*/ 18 w 36"/>
                <a:gd name="T19" fmla="*/ 0 h 126"/>
                <a:gd name="T20" fmla="*/ 36 w 36"/>
                <a:gd name="T21" fmla="*/ 18 h 126"/>
                <a:gd name="T22" fmla="*/ 36 w 36"/>
                <a:gd name="T23" fmla="*/ 122 h 126"/>
                <a:gd name="T24" fmla="*/ 32 w 36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26">
                  <a:moveTo>
                    <a:pt x="32" y="126"/>
                  </a:moveTo>
                  <a:cubicBezTo>
                    <a:pt x="30" y="126"/>
                    <a:pt x="28" y="124"/>
                    <a:pt x="28" y="12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6" y="110"/>
                    <a:pt x="4" y="110"/>
                  </a:cubicBezTo>
                  <a:cubicBezTo>
                    <a:pt x="2" y="110"/>
                    <a:pt x="0" y="108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6" y="124"/>
                    <a:pt x="34" y="126"/>
                    <a:pt x="32" y="1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1" name="Freeform 394"/>
            <p:cNvSpPr>
              <a:spLocks/>
            </p:cNvSpPr>
            <p:nvPr/>
          </p:nvSpPr>
          <p:spPr bwMode="auto">
            <a:xfrm>
              <a:off x="9715501" y="8640763"/>
              <a:ext cx="152400" cy="223838"/>
            </a:xfrm>
            <a:custGeom>
              <a:avLst/>
              <a:gdLst>
                <a:gd name="T0" fmla="*/ 4 w 36"/>
                <a:gd name="T1" fmla="*/ 52 h 52"/>
                <a:gd name="T2" fmla="*/ 0 w 36"/>
                <a:gd name="T3" fmla="*/ 48 h 52"/>
                <a:gd name="T4" fmla="*/ 0 w 36"/>
                <a:gd name="T5" fmla="*/ 18 h 52"/>
                <a:gd name="T6" fmla="*/ 18 w 36"/>
                <a:gd name="T7" fmla="*/ 0 h 52"/>
                <a:gd name="T8" fmla="*/ 36 w 36"/>
                <a:gd name="T9" fmla="*/ 18 h 52"/>
                <a:gd name="T10" fmla="*/ 36 w 36"/>
                <a:gd name="T11" fmla="*/ 32 h 52"/>
                <a:gd name="T12" fmla="*/ 32 w 36"/>
                <a:gd name="T13" fmla="*/ 36 h 52"/>
                <a:gd name="T14" fmla="*/ 28 w 36"/>
                <a:gd name="T15" fmla="*/ 32 h 52"/>
                <a:gd name="T16" fmla="*/ 28 w 36"/>
                <a:gd name="T17" fmla="*/ 18 h 52"/>
                <a:gd name="T18" fmla="*/ 18 w 36"/>
                <a:gd name="T19" fmla="*/ 8 h 52"/>
                <a:gd name="T20" fmla="*/ 8 w 36"/>
                <a:gd name="T21" fmla="*/ 18 h 52"/>
                <a:gd name="T22" fmla="*/ 8 w 36"/>
                <a:gd name="T23" fmla="*/ 48 h 52"/>
                <a:gd name="T24" fmla="*/ 4 w 36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6"/>
                    <a:pt x="32" y="36"/>
                  </a:cubicBezTo>
                  <a:cubicBezTo>
                    <a:pt x="30" y="36"/>
                    <a:pt x="28" y="34"/>
                    <a:pt x="28" y="3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2" name="Freeform 395"/>
            <p:cNvSpPr>
              <a:spLocks/>
            </p:cNvSpPr>
            <p:nvPr/>
          </p:nvSpPr>
          <p:spPr bwMode="auto">
            <a:xfrm>
              <a:off x="9834563" y="8640763"/>
              <a:ext cx="152400" cy="188913"/>
            </a:xfrm>
            <a:custGeom>
              <a:avLst/>
              <a:gdLst>
                <a:gd name="T0" fmla="*/ 4 w 36"/>
                <a:gd name="T1" fmla="*/ 44 h 44"/>
                <a:gd name="T2" fmla="*/ 0 w 36"/>
                <a:gd name="T3" fmla="*/ 40 h 44"/>
                <a:gd name="T4" fmla="*/ 0 w 36"/>
                <a:gd name="T5" fmla="*/ 18 h 44"/>
                <a:gd name="T6" fmla="*/ 18 w 36"/>
                <a:gd name="T7" fmla="*/ 0 h 44"/>
                <a:gd name="T8" fmla="*/ 36 w 36"/>
                <a:gd name="T9" fmla="*/ 18 h 44"/>
                <a:gd name="T10" fmla="*/ 36 w 36"/>
                <a:gd name="T11" fmla="*/ 32 h 44"/>
                <a:gd name="T12" fmla="*/ 32 w 36"/>
                <a:gd name="T13" fmla="*/ 36 h 44"/>
                <a:gd name="T14" fmla="*/ 28 w 36"/>
                <a:gd name="T15" fmla="*/ 32 h 44"/>
                <a:gd name="T16" fmla="*/ 28 w 36"/>
                <a:gd name="T17" fmla="*/ 18 h 44"/>
                <a:gd name="T18" fmla="*/ 18 w 36"/>
                <a:gd name="T19" fmla="*/ 8 h 44"/>
                <a:gd name="T20" fmla="*/ 8 w 36"/>
                <a:gd name="T21" fmla="*/ 18 h 44"/>
                <a:gd name="T22" fmla="*/ 8 w 36"/>
                <a:gd name="T23" fmla="*/ 40 h 44"/>
                <a:gd name="T24" fmla="*/ 4 w 36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4">
                  <a:moveTo>
                    <a:pt x="4" y="44"/>
                  </a:moveTo>
                  <a:cubicBezTo>
                    <a:pt x="2" y="44"/>
                    <a:pt x="0" y="42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6"/>
                    <a:pt x="32" y="36"/>
                  </a:cubicBezTo>
                  <a:cubicBezTo>
                    <a:pt x="30" y="36"/>
                    <a:pt x="28" y="34"/>
                    <a:pt x="28" y="3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3" name="Freeform 396"/>
            <p:cNvSpPr>
              <a:spLocks/>
            </p:cNvSpPr>
            <p:nvPr/>
          </p:nvSpPr>
          <p:spPr bwMode="auto">
            <a:xfrm>
              <a:off x="9952038" y="8674101"/>
              <a:ext cx="152400" cy="190500"/>
            </a:xfrm>
            <a:custGeom>
              <a:avLst/>
              <a:gdLst>
                <a:gd name="T0" fmla="*/ 4 w 36"/>
                <a:gd name="T1" fmla="*/ 44 h 44"/>
                <a:gd name="T2" fmla="*/ 0 w 36"/>
                <a:gd name="T3" fmla="*/ 40 h 44"/>
                <a:gd name="T4" fmla="*/ 0 w 36"/>
                <a:gd name="T5" fmla="*/ 18 h 44"/>
                <a:gd name="T6" fmla="*/ 18 w 36"/>
                <a:gd name="T7" fmla="*/ 0 h 44"/>
                <a:gd name="T8" fmla="*/ 36 w 36"/>
                <a:gd name="T9" fmla="*/ 18 h 44"/>
                <a:gd name="T10" fmla="*/ 36 w 36"/>
                <a:gd name="T11" fmla="*/ 32 h 44"/>
                <a:gd name="T12" fmla="*/ 32 w 36"/>
                <a:gd name="T13" fmla="*/ 36 h 44"/>
                <a:gd name="T14" fmla="*/ 28 w 36"/>
                <a:gd name="T15" fmla="*/ 32 h 44"/>
                <a:gd name="T16" fmla="*/ 28 w 36"/>
                <a:gd name="T17" fmla="*/ 18 h 44"/>
                <a:gd name="T18" fmla="*/ 18 w 36"/>
                <a:gd name="T19" fmla="*/ 8 h 44"/>
                <a:gd name="T20" fmla="*/ 8 w 36"/>
                <a:gd name="T21" fmla="*/ 18 h 44"/>
                <a:gd name="T22" fmla="*/ 8 w 36"/>
                <a:gd name="T23" fmla="*/ 40 h 44"/>
                <a:gd name="T24" fmla="*/ 4 w 36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4">
                  <a:moveTo>
                    <a:pt x="4" y="44"/>
                  </a:moveTo>
                  <a:cubicBezTo>
                    <a:pt x="2" y="44"/>
                    <a:pt x="0" y="42"/>
                    <a:pt x="0" y="4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6"/>
                    <a:pt x="32" y="36"/>
                  </a:cubicBezTo>
                  <a:cubicBezTo>
                    <a:pt x="30" y="36"/>
                    <a:pt x="28" y="34"/>
                    <a:pt x="28" y="3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2"/>
                    <a:pt x="24" y="8"/>
                    <a:pt x="18" y="8"/>
                  </a:cubicBezTo>
                  <a:cubicBezTo>
                    <a:pt x="12" y="8"/>
                    <a:pt x="8" y="12"/>
                    <a:pt x="8" y="1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4" name="Freeform 397"/>
            <p:cNvSpPr>
              <a:spLocks/>
            </p:cNvSpPr>
            <p:nvPr/>
          </p:nvSpPr>
          <p:spPr bwMode="auto">
            <a:xfrm>
              <a:off x="9507538" y="8688388"/>
              <a:ext cx="127000" cy="90488"/>
            </a:xfrm>
            <a:custGeom>
              <a:avLst/>
              <a:gdLst>
                <a:gd name="T0" fmla="*/ 5 w 30"/>
                <a:gd name="T1" fmla="*/ 21 h 21"/>
                <a:gd name="T2" fmla="*/ 2 w 30"/>
                <a:gd name="T3" fmla="*/ 19 h 21"/>
                <a:gd name="T4" fmla="*/ 3 w 30"/>
                <a:gd name="T5" fmla="*/ 14 h 21"/>
                <a:gd name="T6" fmla="*/ 23 w 30"/>
                <a:gd name="T7" fmla="*/ 2 h 21"/>
                <a:gd name="T8" fmla="*/ 28 w 30"/>
                <a:gd name="T9" fmla="*/ 3 h 21"/>
                <a:gd name="T10" fmla="*/ 27 w 30"/>
                <a:gd name="T11" fmla="*/ 8 h 21"/>
                <a:gd name="T12" fmla="*/ 7 w 30"/>
                <a:gd name="T13" fmla="*/ 20 h 21"/>
                <a:gd name="T14" fmla="*/ 5 w 3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1">
                  <a:moveTo>
                    <a:pt x="5" y="21"/>
                  </a:moveTo>
                  <a:cubicBezTo>
                    <a:pt x="4" y="21"/>
                    <a:pt x="2" y="20"/>
                    <a:pt x="2" y="19"/>
                  </a:cubicBezTo>
                  <a:cubicBezTo>
                    <a:pt x="0" y="17"/>
                    <a:pt x="1" y="15"/>
                    <a:pt x="3" y="1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7" y="1"/>
                    <a:pt x="28" y="3"/>
                  </a:cubicBezTo>
                  <a:cubicBezTo>
                    <a:pt x="30" y="5"/>
                    <a:pt x="29" y="7"/>
                    <a:pt x="27" y="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1"/>
                    <a:pt x="6" y="21"/>
                    <a:pt x="5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5" name="Freeform 398"/>
            <p:cNvSpPr>
              <a:spLocks/>
            </p:cNvSpPr>
            <p:nvPr/>
          </p:nvSpPr>
          <p:spPr bwMode="auto">
            <a:xfrm>
              <a:off x="9410701" y="8089901"/>
              <a:ext cx="508000" cy="495300"/>
            </a:xfrm>
            <a:custGeom>
              <a:avLst/>
              <a:gdLst>
                <a:gd name="T0" fmla="*/ 36 w 120"/>
                <a:gd name="T1" fmla="*/ 115 h 115"/>
                <a:gd name="T2" fmla="*/ 34 w 120"/>
                <a:gd name="T3" fmla="*/ 114 h 115"/>
                <a:gd name="T4" fmla="*/ 0 w 120"/>
                <a:gd name="T5" fmla="*/ 60 h 115"/>
                <a:gd name="T6" fmla="*/ 60 w 120"/>
                <a:gd name="T7" fmla="*/ 0 h 115"/>
                <a:gd name="T8" fmla="*/ 120 w 120"/>
                <a:gd name="T9" fmla="*/ 60 h 115"/>
                <a:gd name="T10" fmla="*/ 90 w 120"/>
                <a:gd name="T11" fmla="*/ 112 h 115"/>
                <a:gd name="T12" fmla="*/ 85 w 120"/>
                <a:gd name="T13" fmla="*/ 111 h 115"/>
                <a:gd name="T14" fmla="*/ 86 w 120"/>
                <a:gd name="T15" fmla="*/ 105 h 115"/>
                <a:gd name="T16" fmla="*/ 112 w 120"/>
                <a:gd name="T17" fmla="*/ 60 h 115"/>
                <a:gd name="T18" fmla="*/ 60 w 120"/>
                <a:gd name="T19" fmla="*/ 8 h 115"/>
                <a:gd name="T20" fmla="*/ 8 w 120"/>
                <a:gd name="T21" fmla="*/ 60 h 115"/>
                <a:gd name="T22" fmla="*/ 38 w 120"/>
                <a:gd name="T23" fmla="*/ 107 h 115"/>
                <a:gd name="T24" fmla="*/ 40 w 120"/>
                <a:gd name="T25" fmla="*/ 112 h 115"/>
                <a:gd name="T26" fmla="*/ 36 w 120"/>
                <a:gd name="T2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15">
                  <a:moveTo>
                    <a:pt x="36" y="115"/>
                  </a:moveTo>
                  <a:cubicBezTo>
                    <a:pt x="35" y="115"/>
                    <a:pt x="35" y="114"/>
                    <a:pt x="34" y="114"/>
                  </a:cubicBezTo>
                  <a:cubicBezTo>
                    <a:pt x="13" y="104"/>
                    <a:pt x="0" y="8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81"/>
                    <a:pt x="109" y="101"/>
                    <a:pt x="90" y="112"/>
                  </a:cubicBezTo>
                  <a:cubicBezTo>
                    <a:pt x="88" y="113"/>
                    <a:pt x="86" y="112"/>
                    <a:pt x="85" y="111"/>
                  </a:cubicBezTo>
                  <a:cubicBezTo>
                    <a:pt x="83" y="109"/>
                    <a:pt x="84" y="106"/>
                    <a:pt x="86" y="105"/>
                  </a:cubicBezTo>
                  <a:cubicBezTo>
                    <a:pt x="102" y="96"/>
                    <a:pt x="112" y="7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80"/>
                    <a:pt x="20" y="98"/>
                    <a:pt x="38" y="107"/>
                  </a:cubicBezTo>
                  <a:cubicBezTo>
                    <a:pt x="40" y="108"/>
                    <a:pt x="41" y="110"/>
                    <a:pt x="40" y="112"/>
                  </a:cubicBezTo>
                  <a:cubicBezTo>
                    <a:pt x="39" y="114"/>
                    <a:pt x="37" y="115"/>
                    <a:pt x="36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6" name="Freeform 399"/>
            <p:cNvSpPr>
              <a:spLocks/>
            </p:cNvSpPr>
            <p:nvPr/>
          </p:nvSpPr>
          <p:spPr bwMode="auto">
            <a:xfrm>
              <a:off x="9528176" y="8210551"/>
              <a:ext cx="288925" cy="171450"/>
            </a:xfrm>
            <a:custGeom>
              <a:avLst/>
              <a:gdLst>
                <a:gd name="T0" fmla="*/ 64 w 68"/>
                <a:gd name="T1" fmla="*/ 40 h 40"/>
                <a:gd name="T2" fmla="*/ 64 w 68"/>
                <a:gd name="T3" fmla="*/ 40 h 40"/>
                <a:gd name="T4" fmla="*/ 60 w 68"/>
                <a:gd name="T5" fmla="*/ 36 h 40"/>
                <a:gd name="T6" fmla="*/ 60 w 68"/>
                <a:gd name="T7" fmla="*/ 34 h 40"/>
                <a:gd name="T8" fmla="*/ 34 w 68"/>
                <a:gd name="T9" fmla="*/ 8 h 40"/>
                <a:gd name="T10" fmla="*/ 8 w 68"/>
                <a:gd name="T11" fmla="*/ 34 h 40"/>
                <a:gd name="T12" fmla="*/ 4 w 68"/>
                <a:gd name="T13" fmla="*/ 38 h 40"/>
                <a:gd name="T14" fmla="*/ 0 w 68"/>
                <a:gd name="T15" fmla="*/ 34 h 40"/>
                <a:gd name="T16" fmla="*/ 34 w 68"/>
                <a:gd name="T17" fmla="*/ 0 h 40"/>
                <a:gd name="T18" fmla="*/ 68 w 68"/>
                <a:gd name="T19" fmla="*/ 34 h 40"/>
                <a:gd name="T20" fmla="*/ 68 w 68"/>
                <a:gd name="T21" fmla="*/ 36 h 40"/>
                <a:gd name="T22" fmla="*/ 64 w 68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40"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1" y="40"/>
                    <a:pt x="60" y="38"/>
                    <a:pt x="60" y="36"/>
                  </a:cubicBezTo>
                  <a:cubicBezTo>
                    <a:pt x="60" y="35"/>
                    <a:pt x="60" y="35"/>
                    <a:pt x="60" y="34"/>
                  </a:cubicBezTo>
                  <a:cubicBezTo>
                    <a:pt x="60" y="20"/>
                    <a:pt x="48" y="8"/>
                    <a:pt x="34" y="8"/>
                  </a:cubicBezTo>
                  <a:cubicBezTo>
                    <a:pt x="20" y="8"/>
                    <a:pt x="8" y="20"/>
                    <a:pt x="8" y="34"/>
                  </a:cubicBezTo>
                  <a:cubicBezTo>
                    <a:pt x="8" y="36"/>
                    <a:pt x="6" y="38"/>
                    <a:pt x="4" y="38"/>
                  </a:cubicBezTo>
                  <a:cubicBezTo>
                    <a:pt x="2" y="38"/>
                    <a:pt x="0" y="36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35"/>
                    <a:pt x="68" y="36"/>
                    <a:pt x="68" y="36"/>
                  </a:cubicBezTo>
                  <a:cubicBezTo>
                    <a:pt x="68" y="38"/>
                    <a:pt x="66" y="40"/>
                    <a:pt x="64" y="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9776812" y="4355839"/>
            <a:ext cx="578275" cy="579548"/>
            <a:chOff x="11776075" y="1816101"/>
            <a:chExt cx="720726" cy="722312"/>
          </a:xfrm>
          <a:solidFill>
            <a:schemeClr val="bg1"/>
          </a:solidFill>
        </p:grpSpPr>
        <p:sp>
          <p:nvSpPr>
            <p:cNvPr id="88" name="Freeform 33"/>
            <p:cNvSpPr>
              <a:spLocks noEditPoints="1"/>
            </p:cNvSpPr>
            <p:nvPr/>
          </p:nvSpPr>
          <p:spPr bwMode="auto">
            <a:xfrm>
              <a:off x="11776075" y="2100263"/>
              <a:ext cx="296863" cy="192088"/>
            </a:xfrm>
            <a:custGeom>
              <a:avLst/>
              <a:gdLst>
                <a:gd name="T0" fmla="*/ 35 w 70"/>
                <a:gd name="T1" fmla="*/ 45 h 45"/>
                <a:gd name="T2" fmla="*/ 0 w 70"/>
                <a:gd name="T3" fmla="*/ 23 h 45"/>
                <a:gd name="T4" fmla="*/ 35 w 70"/>
                <a:gd name="T5" fmla="*/ 0 h 45"/>
                <a:gd name="T6" fmla="*/ 70 w 70"/>
                <a:gd name="T7" fmla="*/ 23 h 45"/>
                <a:gd name="T8" fmla="*/ 35 w 70"/>
                <a:gd name="T9" fmla="*/ 45 h 45"/>
                <a:gd name="T10" fmla="*/ 35 w 70"/>
                <a:gd name="T11" fmla="*/ 8 h 45"/>
                <a:gd name="T12" fmla="*/ 8 w 70"/>
                <a:gd name="T13" fmla="*/ 23 h 45"/>
                <a:gd name="T14" fmla="*/ 35 w 70"/>
                <a:gd name="T15" fmla="*/ 37 h 45"/>
                <a:gd name="T16" fmla="*/ 62 w 70"/>
                <a:gd name="T17" fmla="*/ 23 h 45"/>
                <a:gd name="T18" fmla="*/ 35 w 70"/>
                <a:gd name="T19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5">
                  <a:moveTo>
                    <a:pt x="35" y="45"/>
                  </a:moveTo>
                  <a:cubicBezTo>
                    <a:pt x="15" y="45"/>
                    <a:pt x="0" y="35"/>
                    <a:pt x="0" y="23"/>
                  </a:cubicBezTo>
                  <a:cubicBezTo>
                    <a:pt x="0" y="10"/>
                    <a:pt x="15" y="0"/>
                    <a:pt x="35" y="0"/>
                  </a:cubicBezTo>
                  <a:cubicBezTo>
                    <a:pt x="55" y="0"/>
                    <a:pt x="70" y="10"/>
                    <a:pt x="70" y="23"/>
                  </a:cubicBezTo>
                  <a:cubicBezTo>
                    <a:pt x="70" y="35"/>
                    <a:pt x="55" y="45"/>
                    <a:pt x="35" y="45"/>
                  </a:cubicBezTo>
                  <a:moveTo>
                    <a:pt x="35" y="8"/>
                  </a:moveTo>
                  <a:cubicBezTo>
                    <a:pt x="20" y="8"/>
                    <a:pt x="8" y="15"/>
                    <a:pt x="8" y="23"/>
                  </a:cubicBezTo>
                  <a:cubicBezTo>
                    <a:pt x="8" y="31"/>
                    <a:pt x="20" y="37"/>
                    <a:pt x="35" y="37"/>
                  </a:cubicBezTo>
                  <a:cubicBezTo>
                    <a:pt x="50" y="37"/>
                    <a:pt x="62" y="31"/>
                    <a:pt x="62" y="23"/>
                  </a:cubicBezTo>
                  <a:cubicBezTo>
                    <a:pt x="62" y="15"/>
                    <a:pt x="50" y="8"/>
                    <a:pt x="3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89" name="Freeform 34"/>
            <p:cNvSpPr>
              <a:spLocks/>
            </p:cNvSpPr>
            <p:nvPr/>
          </p:nvSpPr>
          <p:spPr bwMode="auto">
            <a:xfrm>
              <a:off x="11776075" y="2246313"/>
              <a:ext cx="296863" cy="163513"/>
            </a:xfrm>
            <a:custGeom>
              <a:avLst/>
              <a:gdLst>
                <a:gd name="T0" fmla="*/ 35 w 70"/>
                <a:gd name="T1" fmla="*/ 38 h 38"/>
                <a:gd name="T2" fmla="*/ 0 w 70"/>
                <a:gd name="T3" fmla="*/ 15 h 38"/>
                <a:gd name="T4" fmla="*/ 8 w 70"/>
                <a:gd name="T5" fmla="*/ 1 h 38"/>
                <a:gd name="T6" fmla="*/ 13 w 70"/>
                <a:gd name="T7" fmla="*/ 2 h 38"/>
                <a:gd name="T8" fmla="*/ 13 w 70"/>
                <a:gd name="T9" fmla="*/ 7 h 38"/>
                <a:gd name="T10" fmla="*/ 8 w 70"/>
                <a:gd name="T11" fmla="*/ 15 h 38"/>
                <a:gd name="T12" fmla="*/ 35 w 70"/>
                <a:gd name="T13" fmla="*/ 30 h 38"/>
                <a:gd name="T14" fmla="*/ 62 w 70"/>
                <a:gd name="T15" fmla="*/ 15 h 38"/>
                <a:gd name="T16" fmla="*/ 58 w 70"/>
                <a:gd name="T17" fmla="*/ 7 h 38"/>
                <a:gd name="T18" fmla="*/ 57 w 70"/>
                <a:gd name="T19" fmla="*/ 2 h 38"/>
                <a:gd name="T20" fmla="*/ 63 w 70"/>
                <a:gd name="T21" fmla="*/ 1 h 38"/>
                <a:gd name="T22" fmla="*/ 70 w 70"/>
                <a:gd name="T23" fmla="*/ 15 h 38"/>
                <a:gd name="T24" fmla="*/ 35 w 70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8">
                  <a:moveTo>
                    <a:pt x="35" y="38"/>
                  </a:moveTo>
                  <a:cubicBezTo>
                    <a:pt x="15" y="38"/>
                    <a:pt x="0" y="28"/>
                    <a:pt x="0" y="15"/>
                  </a:cubicBezTo>
                  <a:cubicBezTo>
                    <a:pt x="0" y="10"/>
                    <a:pt x="3" y="5"/>
                    <a:pt x="8" y="1"/>
                  </a:cubicBezTo>
                  <a:cubicBezTo>
                    <a:pt x="9" y="0"/>
                    <a:pt x="12" y="0"/>
                    <a:pt x="13" y="2"/>
                  </a:cubicBezTo>
                  <a:cubicBezTo>
                    <a:pt x="15" y="3"/>
                    <a:pt x="14" y="6"/>
                    <a:pt x="13" y="7"/>
                  </a:cubicBezTo>
                  <a:cubicBezTo>
                    <a:pt x="11" y="9"/>
                    <a:pt x="8" y="12"/>
                    <a:pt x="8" y="15"/>
                  </a:cubicBezTo>
                  <a:cubicBezTo>
                    <a:pt x="8" y="23"/>
                    <a:pt x="20" y="30"/>
                    <a:pt x="35" y="30"/>
                  </a:cubicBezTo>
                  <a:cubicBezTo>
                    <a:pt x="50" y="30"/>
                    <a:pt x="62" y="23"/>
                    <a:pt x="62" y="15"/>
                  </a:cubicBezTo>
                  <a:cubicBezTo>
                    <a:pt x="62" y="12"/>
                    <a:pt x="60" y="9"/>
                    <a:pt x="58" y="7"/>
                  </a:cubicBezTo>
                  <a:cubicBezTo>
                    <a:pt x="56" y="6"/>
                    <a:pt x="56" y="3"/>
                    <a:pt x="57" y="2"/>
                  </a:cubicBezTo>
                  <a:cubicBezTo>
                    <a:pt x="58" y="0"/>
                    <a:pt x="61" y="0"/>
                    <a:pt x="63" y="1"/>
                  </a:cubicBezTo>
                  <a:cubicBezTo>
                    <a:pt x="68" y="5"/>
                    <a:pt x="70" y="10"/>
                    <a:pt x="70" y="15"/>
                  </a:cubicBezTo>
                  <a:cubicBezTo>
                    <a:pt x="70" y="28"/>
                    <a:pt x="55" y="38"/>
                    <a:pt x="3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0" name="Freeform 35"/>
            <p:cNvSpPr>
              <a:spLocks/>
            </p:cNvSpPr>
            <p:nvPr/>
          </p:nvSpPr>
          <p:spPr bwMode="auto">
            <a:xfrm>
              <a:off x="11776075" y="2357438"/>
              <a:ext cx="296863" cy="180975"/>
            </a:xfrm>
            <a:custGeom>
              <a:avLst/>
              <a:gdLst>
                <a:gd name="T0" fmla="*/ 35 w 70"/>
                <a:gd name="T1" fmla="*/ 42 h 42"/>
                <a:gd name="T2" fmla="*/ 0 w 70"/>
                <a:gd name="T3" fmla="*/ 19 h 42"/>
                <a:gd name="T4" fmla="*/ 8 w 70"/>
                <a:gd name="T5" fmla="*/ 5 h 42"/>
                <a:gd name="T6" fmla="*/ 11 w 70"/>
                <a:gd name="T7" fmla="*/ 2 h 42"/>
                <a:gd name="T8" fmla="*/ 17 w 70"/>
                <a:gd name="T9" fmla="*/ 2 h 42"/>
                <a:gd name="T10" fmla="*/ 17 w 70"/>
                <a:gd name="T11" fmla="*/ 8 h 42"/>
                <a:gd name="T12" fmla="*/ 13 w 70"/>
                <a:gd name="T13" fmla="*/ 11 h 42"/>
                <a:gd name="T14" fmla="*/ 8 w 70"/>
                <a:gd name="T15" fmla="*/ 19 h 42"/>
                <a:gd name="T16" fmla="*/ 35 w 70"/>
                <a:gd name="T17" fmla="*/ 34 h 42"/>
                <a:gd name="T18" fmla="*/ 62 w 70"/>
                <a:gd name="T19" fmla="*/ 19 h 42"/>
                <a:gd name="T20" fmla="*/ 58 w 70"/>
                <a:gd name="T21" fmla="*/ 11 h 42"/>
                <a:gd name="T22" fmla="*/ 53 w 70"/>
                <a:gd name="T23" fmla="*/ 7 h 42"/>
                <a:gd name="T24" fmla="*/ 53 w 70"/>
                <a:gd name="T25" fmla="*/ 1 h 42"/>
                <a:gd name="T26" fmla="*/ 58 w 70"/>
                <a:gd name="T27" fmla="*/ 1 h 42"/>
                <a:gd name="T28" fmla="*/ 63 w 70"/>
                <a:gd name="T29" fmla="*/ 5 h 42"/>
                <a:gd name="T30" fmla="*/ 70 w 70"/>
                <a:gd name="T31" fmla="*/ 19 h 42"/>
                <a:gd name="T32" fmla="*/ 35 w 70"/>
                <a:gd name="T3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42">
                  <a:moveTo>
                    <a:pt x="35" y="42"/>
                  </a:moveTo>
                  <a:cubicBezTo>
                    <a:pt x="15" y="42"/>
                    <a:pt x="0" y="32"/>
                    <a:pt x="0" y="19"/>
                  </a:cubicBezTo>
                  <a:cubicBezTo>
                    <a:pt x="0" y="14"/>
                    <a:pt x="3" y="9"/>
                    <a:pt x="8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5" y="1"/>
                    <a:pt x="17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3"/>
                    <a:pt x="8" y="16"/>
                    <a:pt x="8" y="19"/>
                  </a:cubicBezTo>
                  <a:cubicBezTo>
                    <a:pt x="8" y="27"/>
                    <a:pt x="20" y="34"/>
                    <a:pt x="35" y="34"/>
                  </a:cubicBezTo>
                  <a:cubicBezTo>
                    <a:pt x="50" y="34"/>
                    <a:pt x="62" y="27"/>
                    <a:pt x="62" y="19"/>
                  </a:cubicBezTo>
                  <a:cubicBezTo>
                    <a:pt x="62" y="16"/>
                    <a:pt x="60" y="13"/>
                    <a:pt x="58" y="1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5"/>
                    <a:pt x="51" y="3"/>
                    <a:pt x="53" y="1"/>
                  </a:cubicBezTo>
                  <a:cubicBezTo>
                    <a:pt x="54" y="0"/>
                    <a:pt x="57" y="0"/>
                    <a:pt x="58" y="1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8" y="9"/>
                    <a:pt x="70" y="14"/>
                    <a:pt x="70" y="19"/>
                  </a:cubicBezTo>
                  <a:cubicBezTo>
                    <a:pt x="70" y="32"/>
                    <a:pt x="55" y="42"/>
                    <a:pt x="35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1" name="Freeform 36"/>
            <p:cNvSpPr>
              <a:spLocks noEditPoints="1"/>
            </p:cNvSpPr>
            <p:nvPr/>
          </p:nvSpPr>
          <p:spPr bwMode="auto">
            <a:xfrm>
              <a:off x="12217400" y="1816101"/>
              <a:ext cx="279400" cy="184150"/>
            </a:xfrm>
            <a:custGeom>
              <a:avLst/>
              <a:gdLst>
                <a:gd name="T0" fmla="*/ 33 w 66"/>
                <a:gd name="T1" fmla="*/ 43 h 43"/>
                <a:gd name="T2" fmla="*/ 0 w 66"/>
                <a:gd name="T3" fmla="*/ 21 h 43"/>
                <a:gd name="T4" fmla="*/ 33 w 66"/>
                <a:gd name="T5" fmla="*/ 0 h 43"/>
                <a:gd name="T6" fmla="*/ 66 w 66"/>
                <a:gd name="T7" fmla="*/ 21 h 43"/>
                <a:gd name="T8" fmla="*/ 33 w 66"/>
                <a:gd name="T9" fmla="*/ 43 h 43"/>
                <a:gd name="T10" fmla="*/ 33 w 66"/>
                <a:gd name="T11" fmla="*/ 8 h 43"/>
                <a:gd name="T12" fmla="*/ 8 w 66"/>
                <a:gd name="T13" fmla="*/ 21 h 43"/>
                <a:gd name="T14" fmla="*/ 33 w 66"/>
                <a:gd name="T15" fmla="*/ 35 h 43"/>
                <a:gd name="T16" fmla="*/ 58 w 66"/>
                <a:gd name="T17" fmla="*/ 21 h 43"/>
                <a:gd name="T18" fmla="*/ 33 w 66"/>
                <a:gd name="T1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3">
                  <a:moveTo>
                    <a:pt x="33" y="43"/>
                  </a:moveTo>
                  <a:cubicBezTo>
                    <a:pt x="15" y="43"/>
                    <a:pt x="0" y="34"/>
                    <a:pt x="0" y="21"/>
                  </a:cubicBezTo>
                  <a:cubicBezTo>
                    <a:pt x="0" y="9"/>
                    <a:pt x="15" y="0"/>
                    <a:pt x="33" y="0"/>
                  </a:cubicBezTo>
                  <a:cubicBezTo>
                    <a:pt x="52" y="0"/>
                    <a:pt x="66" y="9"/>
                    <a:pt x="66" y="21"/>
                  </a:cubicBezTo>
                  <a:cubicBezTo>
                    <a:pt x="66" y="34"/>
                    <a:pt x="52" y="43"/>
                    <a:pt x="33" y="43"/>
                  </a:cubicBezTo>
                  <a:moveTo>
                    <a:pt x="33" y="8"/>
                  </a:moveTo>
                  <a:cubicBezTo>
                    <a:pt x="20" y="8"/>
                    <a:pt x="8" y="14"/>
                    <a:pt x="8" y="21"/>
                  </a:cubicBezTo>
                  <a:cubicBezTo>
                    <a:pt x="8" y="29"/>
                    <a:pt x="20" y="35"/>
                    <a:pt x="33" y="35"/>
                  </a:cubicBezTo>
                  <a:cubicBezTo>
                    <a:pt x="47" y="35"/>
                    <a:pt x="58" y="29"/>
                    <a:pt x="58" y="21"/>
                  </a:cubicBezTo>
                  <a:cubicBezTo>
                    <a:pt x="58" y="14"/>
                    <a:pt x="47" y="8"/>
                    <a:pt x="3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2" name="Freeform 37"/>
            <p:cNvSpPr>
              <a:spLocks/>
            </p:cNvSpPr>
            <p:nvPr/>
          </p:nvSpPr>
          <p:spPr bwMode="auto">
            <a:xfrm>
              <a:off x="12217400" y="1949451"/>
              <a:ext cx="279400" cy="158750"/>
            </a:xfrm>
            <a:custGeom>
              <a:avLst/>
              <a:gdLst>
                <a:gd name="T0" fmla="*/ 33 w 66"/>
                <a:gd name="T1" fmla="*/ 37 h 37"/>
                <a:gd name="T2" fmla="*/ 0 w 66"/>
                <a:gd name="T3" fmla="*/ 15 h 37"/>
                <a:gd name="T4" fmla="*/ 7 w 66"/>
                <a:gd name="T5" fmla="*/ 2 h 37"/>
                <a:gd name="T6" fmla="*/ 13 w 66"/>
                <a:gd name="T7" fmla="*/ 3 h 37"/>
                <a:gd name="T8" fmla="*/ 12 w 66"/>
                <a:gd name="T9" fmla="*/ 8 h 37"/>
                <a:gd name="T10" fmla="*/ 8 w 66"/>
                <a:gd name="T11" fmla="*/ 15 h 37"/>
                <a:gd name="T12" fmla="*/ 33 w 66"/>
                <a:gd name="T13" fmla="*/ 29 h 37"/>
                <a:gd name="T14" fmla="*/ 58 w 66"/>
                <a:gd name="T15" fmla="*/ 15 h 37"/>
                <a:gd name="T16" fmla="*/ 54 w 66"/>
                <a:gd name="T17" fmla="*/ 8 h 37"/>
                <a:gd name="T18" fmla="*/ 53 w 66"/>
                <a:gd name="T19" fmla="*/ 2 h 37"/>
                <a:gd name="T20" fmla="*/ 59 w 66"/>
                <a:gd name="T21" fmla="*/ 2 h 37"/>
                <a:gd name="T22" fmla="*/ 66 w 66"/>
                <a:gd name="T23" fmla="*/ 15 h 37"/>
                <a:gd name="T24" fmla="*/ 33 w 66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7">
                  <a:moveTo>
                    <a:pt x="33" y="37"/>
                  </a:moveTo>
                  <a:cubicBezTo>
                    <a:pt x="15" y="37"/>
                    <a:pt x="0" y="28"/>
                    <a:pt x="0" y="15"/>
                  </a:cubicBezTo>
                  <a:cubicBezTo>
                    <a:pt x="0" y="10"/>
                    <a:pt x="3" y="6"/>
                    <a:pt x="7" y="2"/>
                  </a:cubicBezTo>
                  <a:cubicBezTo>
                    <a:pt x="9" y="0"/>
                    <a:pt x="12" y="1"/>
                    <a:pt x="13" y="3"/>
                  </a:cubicBezTo>
                  <a:cubicBezTo>
                    <a:pt x="14" y="4"/>
                    <a:pt x="14" y="7"/>
                    <a:pt x="12" y="8"/>
                  </a:cubicBezTo>
                  <a:cubicBezTo>
                    <a:pt x="10" y="10"/>
                    <a:pt x="8" y="12"/>
                    <a:pt x="8" y="15"/>
                  </a:cubicBezTo>
                  <a:cubicBezTo>
                    <a:pt x="8" y="23"/>
                    <a:pt x="20" y="29"/>
                    <a:pt x="33" y="29"/>
                  </a:cubicBezTo>
                  <a:cubicBezTo>
                    <a:pt x="47" y="29"/>
                    <a:pt x="58" y="23"/>
                    <a:pt x="58" y="15"/>
                  </a:cubicBezTo>
                  <a:cubicBezTo>
                    <a:pt x="58" y="12"/>
                    <a:pt x="56" y="10"/>
                    <a:pt x="54" y="8"/>
                  </a:cubicBezTo>
                  <a:cubicBezTo>
                    <a:pt x="52" y="7"/>
                    <a:pt x="52" y="4"/>
                    <a:pt x="53" y="2"/>
                  </a:cubicBezTo>
                  <a:cubicBezTo>
                    <a:pt x="55" y="1"/>
                    <a:pt x="57" y="0"/>
                    <a:pt x="59" y="2"/>
                  </a:cubicBezTo>
                  <a:cubicBezTo>
                    <a:pt x="64" y="6"/>
                    <a:pt x="66" y="10"/>
                    <a:pt x="66" y="15"/>
                  </a:cubicBezTo>
                  <a:cubicBezTo>
                    <a:pt x="66" y="28"/>
                    <a:pt x="52" y="37"/>
                    <a:pt x="33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3" name="Freeform 38"/>
            <p:cNvSpPr>
              <a:spLocks noEditPoints="1"/>
            </p:cNvSpPr>
            <p:nvPr/>
          </p:nvSpPr>
          <p:spPr bwMode="auto">
            <a:xfrm>
              <a:off x="11928475" y="1831976"/>
              <a:ext cx="228600" cy="155575"/>
            </a:xfrm>
            <a:custGeom>
              <a:avLst/>
              <a:gdLst>
                <a:gd name="T0" fmla="*/ 27 w 54"/>
                <a:gd name="T1" fmla="*/ 36 h 36"/>
                <a:gd name="T2" fmla="*/ 0 w 54"/>
                <a:gd name="T3" fmla="*/ 18 h 36"/>
                <a:gd name="T4" fmla="*/ 27 w 54"/>
                <a:gd name="T5" fmla="*/ 0 h 36"/>
                <a:gd name="T6" fmla="*/ 54 w 54"/>
                <a:gd name="T7" fmla="*/ 18 h 36"/>
                <a:gd name="T8" fmla="*/ 27 w 54"/>
                <a:gd name="T9" fmla="*/ 36 h 36"/>
                <a:gd name="T10" fmla="*/ 27 w 54"/>
                <a:gd name="T11" fmla="*/ 8 h 36"/>
                <a:gd name="T12" fmla="*/ 8 w 54"/>
                <a:gd name="T13" fmla="*/ 18 h 36"/>
                <a:gd name="T14" fmla="*/ 27 w 54"/>
                <a:gd name="T15" fmla="*/ 28 h 36"/>
                <a:gd name="T16" fmla="*/ 46 w 54"/>
                <a:gd name="T17" fmla="*/ 18 h 36"/>
                <a:gd name="T18" fmla="*/ 27 w 54"/>
                <a:gd name="T1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6">
                  <a:moveTo>
                    <a:pt x="27" y="36"/>
                  </a:moveTo>
                  <a:cubicBezTo>
                    <a:pt x="12" y="36"/>
                    <a:pt x="0" y="28"/>
                    <a:pt x="0" y="18"/>
                  </a:cubicBezTo>
                  <a:cubicBezTo>
                    <a:pt x="0" y="8"/>
                    <a:pt x="12" y="0"/>
                    <a:pt x="27" y="0"/>
                  </a:cubicBezTo>
                  <a:cubicBezTo>
                    <a:pt x="42" y="0"/>
                    <a:pt x="54" y="8"/>
                    <a:pt x="54" y="18"/>
                  </a:cubicBezTo>
                  <a:cubicBezTo>
                    <a:pt x="54" y="28"/>
                    <a:pt x="42" y="36"/>
                    <a:pt x="27" y="36"/>
                  </a:cubicBezTo>
                  <a:moveTo>
                    <a:pt x="27" y="8"/>
                  </a:moveTo>
                  <a:cubicBezTo>
                    <a:pt x="16" y="8"/>
                    <a:pt x="8" y="14"/>
                    <a:pt x="8" y="18"/>
                  </a:cubicBezTo>
                  <a:cubicBezTo>
                    <a:pt x="8" y="23"/>
                    <a:pt x="16" y="28"/>
                    <a:pt x="27" y="28"/>
                  </a:cubicBezTo>
                  <a:cubicBezTo>
                    <a:pt x="38" y="28"/>
                    <a:pt x="46" y="23"/>
                    <a:pt x="46" y="18"/>
                  </a:cubicBezTo>
                  <a:cubicBezTo>
                    <a:pt x="46" y="14"/>
                    <a:pt x="38" y="8"/>
                    <a:pt x="27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4" name="Freeform 39"/>
            <p:cNvSpPr>
              <a:spLocks/>
            </p:cNvSpPr>
            <p:nvPr/>
          </p:nvSpPr>
          <p:spPr bwMode="auto">
            <a:xfrm>
              <a:off x="11928475" y="1939926"/>
              <a:ext cx="228600" cy="133350"/>
            </a:xfrm>
            <a:custGeom>
              <a:avLst/>
              <a:gdLst>
                <a:gd name="T0" fmla="*/ 27 w 54"/>
                <a:gd name="T1" fmla="*/ 31 h 31"/>
                <a:gd name="T2" fmla="*/ 0 w 54"/>
                <a:gd name="T3" fmla="*/ 13 h 31"/>
                <a:gd name="T4" fmla="*/ 6 w 54"/>
                <a:gd name="T5" fmla="*/ 2 h 31"/>
                <a:gd name="T6" fmla="*/ 12 w 54"/>
                <a:gd name="T7" fmla="*/ 2 h 31"/>
                <a:gd name="T8" fmla="*/ 11 w 54"/>
                <a:gd name="T9" fmla="*/ 8 h 31"/>
                <a:gd name="T10" fmla="*/ 8 w 54"/>
                <a:gd name="T11" fmla="*/ 13 h 31"/>
                <a:gd name="T12" fmla="*/ 27 w 54"/>
                <a:gd name="T13" fmla="*/ 23 h 31"/>
                <a:gd name="T14" fmla="*/ 46 w 54"/>
                <a:gd name="T15" fmla="*/ 13 h 31"/>
                <a:gd name="T16" fmla="*/ 43 w 54"/>
                <a:gd name="T17" fmla="*/ 8 h 31"/>
                <a:gd name="T18" fmla="*/ 43 w 54"/>
                <a:gd name="T19" fmla="*/ 2 h 31"/>
                <a:gd name="T20" fmla="*/ 48 w 54"/>
                <a:gd name="T21" fmla="*/ 2 h 31"/>
                <a:gd name="T22" fmla="*/ 54 w 54"/>
                <a:gd name="T23" fmla="*/ 13 h 31"/>
                <a:gd name="T24" fmla="*/ 27 w 54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31">
                  <a:moveTo>
                    <a:pt x="27" y="31"/>
                  </a:moveTo>
                  <a:cubicBezTo>
                    <a:pt x="12" y="31"/>
                    <a:pt x="0" y="23"/>
                    <a:pt x="0" y="13"/>
                  </a:cubicBezTo>
                  <a:cubicBezTo>
                    <a:pt x="0" y="9"/>
                    <a:pt x="2" y="5"/>
                    <a:pt x="6" y="2"/>
                  </a:cubicBezTo>
                  <a:cubicBezTo>
                    <a:pt x="8" y="0"/>
                    <a:pt x="10" y="1"/>
                    <a:pt x="12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18"/>
                    <a:pt x="16" y="23"/>
                    <a:pt x="27" y="23"/>
                  </a:cubicBezTo>
                  <a:cubicBezTo>
                    <a:pt x="38" y="23"/>
                    <a:pt x="46" y="18"/>
                    <a:pt x="46" y="13"/>
                  </a:cubicBezTo>
                  <a:cubicBezTo>
                    <a:pt x="46" y="11"/>
                    <a:pt x="45" y="9"/>
                    <a:pt x="43" y="8"/>
                  </a:cubicBezTo>
                  <a:cubicBezTo>
                    <a:pt x="41" y="7"/>
                    <a:pt x="41" y="4"/>
                    <a:pt x="43" y="2"/>
                  </a:cubicBezTo>
                  <a:cubicBezTo>
                    <a:pt x="44" y="1"/>
                    <a:pt x="46" y="0"/>
                    <a:pt x="48" y="2"/>
                  </a:cubicBezTo>
                  <a:cubicBezTo>
                    <a:pt x="52" y="5"/>
                    <a:pt x="54" y="9"/>
                    <a:pt x="54" y="13"/>
                  </a:cubicBezTo>
                  <a:cubicBezTo>
                    <a:pt x="54" y="23"/>
                    <a:pt x="42" y="31"/>
                    <a:pt x="27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5" name="Freeform 40"/>
            <p:cNvSpPr>
              <a:spLocks/>
            </p:cNvSpPr>
            <p:nvPr/>
          </p:nvSpPr>
          <p:spPr bwMode="auto">
            <a:xfrm>
              <a:off x="12217400" y="2060576"/>
              <a:ext cx="279400" cy="168275"/>
            </a:xfrm>
            <a:custGeom>
              <a:avLst/>
              <a:gdLst>
                <a:gd name="T0" fmla="*/ 33 w 66"/>
                <a:gd name="T1" fmla="*/ 39 h 39"/>
                <a:gd name="T2" fmla="*/ 0 w 66"/>
                <a:gd name="T3" fmla="*/ 17 h 39"/>
                <a:gd name="T4" fmla="*/ 7 w 66"/>
                <a:gd name="T5" fmla="*/ 4 h 39"/>
                <a:gd name="T6" fmla="*/ 13 w 66"/>
                <a:gd name="T7" fmla="*/ 5 h 39"/>
                <a:gd name="T8" fmla="*/ 12 w 66"/>
                <a:gd name="T9" fmla="*/ 10 h 39"/>
                <a:gd name="T10" fmla="*/ 8 w 66"/>
                <a:gd name="T11" fmla="*/ 17 h 39"/>
                <a:gd name="T12" fmla="*/ 33 w 66"/>
                <a:gd name="T13" fmla="*/ 31 h 39"/>
                <a:gd name="T14" fmla="*/ 58 w 66"/>
                <a:gd name="T15" fmla="*/ 17 h 39"/>
                <a:gd name="T16" fmla="*/ 54 w 66"/>
                <a:gd name="T17" fmla="*/ 10 h 39"/>
                <a:gd name="T18" fmla="*/ 54 w 66"/>
                <a:gd name="T19" fmla="*/ 10 h 39"/>
                <a:gd name="T20" fmla="*/ 51 w 66"/>
                <a:gd name="T21" fmla="*/ 7 h 39"/>
                <a:gd name="T22" fmla="*/ 52 w 66"/>
                <a:gd name="T23" fmla="*/ 2 h 39"/>
                <a:gd name="T24" fmla="*/ 57 w 66"/>
                <a:gd name="T25" fmla="*/ 2 h 39"/>
                <a:gd name="T26" fmla="*/ 59 w 66"/>
                <a:gd name="T27" fmla="*/ 4 h 39"/>
                <a:gd name="T28" fmla="*/ 66 w 66"/>
                <a:gd name="T29" fmla="*/ 17 h 39"/>
                <a:gd name="T30" fmla="*/ 33 w 66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39">
                  <a:moveTo>
                    <a:pt x="33" y="39"/>
                  </a:moveTo>
                  <a:cubicBezTo>
                    <a:pt x="15" y="39"/>
                    <a:pt x="0" y="30"/>
                    <a:pt x="0" y="17"/>
                  </a:cubicBezTo>
                  <a:cubicBezTo>
                    <a:pt x="0" y="12"/>
                    <a:pt x="3" y="8"/>
                    <a:pt x="7" y="4"/>
                  </a:cubicBezTo>
                  <a:cubicBezTo>
                    <a:pt x="9" y="2"/>
                    <a:pt x="12" y="3"/>
                    <a:pt x="13" y="5"/>
                  </a:cubicBezTo>
                  <a:cubicBezTo>
                    <a:pt x="14" y="6"/>
                    <a:pt x="14" y="9"/>
                    <a:pt x="12" y="10"/>
                  </a:cubicBezTo>
                  <a:cubicBezTo>
                    <a:pt x="10" y="12"/>
                    <a:pt x="8" y="14"/>
                    <a:pt x="8" y="17"/>
                  </a:cubicBezTo>
                  <a:cubicBezTo>
                    <a:pt x="8" y="25"/>
                    <a:pt x="20" y="31"/>
                    <a:pt x="33" y="31"/>
                  </a:cubicBezTo>
                  <a:cubicBezTo>
                    <a:pt x="47" y="31"/>
                    <a:pt x="58" y="25"/>
                    <a:pt x="58" y="17"/>
                  </a:cubicBezTo>
                  <a:cubicBezTo>
                    <a:pt x="58" y="14"/>
                    <a:pt x="56" y="12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6"/>
                    <a:pt x="50" y="3"/>
                    <a:pt x="52" y="2"/>
                  </a:cubicBezTo>
                  <a:cubicBezTo>
                    <a:pt x="53" y="0"/>
                    <a:pt x="56" y="0"/>
                    <a:pt x="57" y="2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4" y="8"/>
                    <a:pt x="66" y="13"/>
                    <a:pt x="66" y="17"/>
                  </a:cubicBezTo>
                  <a:cubicBezTo>
                    <a:pt x="66" y="30"/>
                    <a:pt x="52" y="39"/>
                    <a:pt x="3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6" name="Freeform 41"/>
            <p:cNvSpPr>
              <a:spLocks/>
            </p:cNvSpPr>
            <p:nvPr/>
          </p:nvSpPr>
          <p:spPr bwMode="auto">
            <a:xfrm>
              <a:off x="12339638" y="2173288"/>
              <a:ext cx="157163" cy="176213"/>
            </a:xfrm>
            <a:custGeom>
              <a:avLst/>
              <a:gdLst>
                <a:gd name="T0" fmla="*/ 4 w 37"/>
                <a:gd name="T1" fmla="*/ 41 h 41"/>
                <a:gd name="T2" fmla="*/ 0 w 37"/>
                <a:gd name="T3" fmla="*/ 37 h 41"/>
                <a:gd name="T4" fmla="*/ 4 w 37"/>
                <a:gd name="T5" fmla="*/ 33 h 41"/>
                <a:gd name="T6" fmla="*/ 29 w 37"/>
                <a:gd name="T7" fmla="*/ 19 h 41"/>
                <a:gd name="T8" fmla="*/ 25 w 37"/>
                <a:gd name="T9" fmla="*/ 12 h 41"/>
                <a:gd name="T10" fmla="*/ 20 w 37"/>
                <a:gd name="T11" fmla="*/ 8 h 41"/>
                <a:gd name="T12" fmla="*/ 20 w 37"/>
                <a:gd name="T13" fmla="*/ 2 h 41"/>
                <a:gd name="T14" fmla="*/ 26 w 37"/>
                <a:gd name="T15" fmla="*/ 2 h 41"/>
                <a:gd name="T16" fmla="*/ 30 w 37"/>
                <a:gd name="T17" fmla="*/ 6 h 41"/>
                <a:gd name="T18" fmla="*/ 37 w 37"/>
                <a:gd name="T19" fmla="*/ 19 h 41"/>
                <a:gd name="T20" fmla="*/ 4 w 37"/>
                <a:gd name="T2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1">
                  <a:moveTo>
                    <a:pt x="4" y="41"/>
                  </a:moveTo>
                  <a:cubicBezTo>
                    <a:pt x="2" y="41"/>
                    <a:pt x="0" y="39"/>
                    <a:pt x="0" y="37"/>
                  </a:cubicBezTo>
                  <a:cubicBezTo>
                    <a:pt x="0" y="35"/>
                    <a:pt x="2" y="33"/>
                    <a:pt x="4" y="33"/>
                  </a:cubicBezTo>
                  <a:cubicBezTo>
                    <a:pt x="18" y="33"/>
                    <a:pt x="29" y="27"/>
                    <a:pt x="29" y="19"/>
                  </a:cubicBezTo>
                  <a:cubicBezTo>
                    <a:pt x="29" y="16"/>
                    <a:pt x="27" y="14"/>
                    <a:pt x="25" y="1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6"/>
                    <a:pt x="18" y="4"/>
                    <a:pt x="20" y="2"/>
                  </a:cubicBezTo>
                  <a:cubicBezTo>
                    <a:pt x="21" y="1"/>
                    <a:pt x="24" y="0"/>
                    <a:pt x="26" y="2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5" y="10"/>
                    <a:pt x="37" y="14"/>
                    <a:pt x="37" y="19"/>
                  </a:cubicBezTo>
                  <a:cubicBezTo>
                    <a:pt x="37" y="32"/>
                    <a:pt x="23" y="41"/>
                    <a:pt x="4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7" name="Freeform 42"/>
            <p:cNvSpPr>
              <a:spLocks noEditPoints="1"/>
            </p:cNvSpPr>
            <p:nvPr/>
          </p:nvSpPr>
          <p:spPr bwMode="auto">
            <a:xfrm>
              <a:off x="12080875" y="2193926"/>
              <a:ext cx="271463" cy="276225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8 h 64"/>
                <a:gd name="T12" fmla="*/ 8 w 64"/>
                <a:gd name="T13" fmla="*/ 32 h 64"/>
                <a:gd name="T14" fmla="*/ 32 w 64"/>
                <a:gd name="T15" fmla="*/ 56 h 64"/>
                <a:gd name="T16" fmla="*/ 56 w 64"/>
                <a:gd name="T17" fmla="*/ 32 h 64"/>
                <a:gd name="T18" fmla="*/ 32 w 64"/>
                <a:gd name="T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moveTo>
                    <a:pt x="32" y="8"/>
                  </a:moveTo>
                  <a:cubicBezTo>
                    <a:pt x="19" y="8"/>
                    <a:pt x="8" y="19"/>
                    <a:pt x="8" y="32"/>
                  </a:cubicBezTo>
                  <a:cubicBezTo>
                    <a:pt x="8" y="45"/>
                    <a:pt x="19" y="56"/>
                    <a:pt x="32" y="56"/>
                  </a:cubicBezTo>
                  <a:cubicBezTo>
                    <a:pt x="45" y="56"/>
                    <a:pt x="56" y="45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12242800" y="2055813"/>
              <a:ext cx="63500" cy="52388"/>
            </a:xfrm>
            <a:custGeom>
              <a:avLst/>
              <a:gdLst>
                <a:gd name="T0" fmla="*/ 4 w 15"/>
                <a:gd name="T1" fmla="*/ 12 h 12"/>
                <a:gd name="T2" fmla="*/ 1 w 15"/>
                <a:gd name="T3" fmla="*/ 10 h 12"/>
                <a:gd name="T4" fmla="*/ 2 w 15"/>
                <a:gd name="T5" fmla="*/ 5 h 12"/>
                <a:gd name="T6" fmla="*/ 8 w 15"/>
                <a:gd name="T7" fmla="*/ 1 h 12"/>
                <a:gd name="T8" fmla="*/ 14 w 15"/>
                <a:gd name="T9" fmla="*/ 3 h 12"/>
                <a:gd name="T10" fmla="*/ 12 w 15"/>
                <a:gd name="T11" fmla="*/ 8 h 12"/>
                <a:gd name="T12" fmla="*/ 6 w 15"/>
                <a:gd name="T13" fmla="*/ 11 h 12"/>
                <a:gd name="T14" fmla="*/ 4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4" y="12"/>
                  </a:moveTo>
                  <a:cubicBezTo>
                    <a:pt x="3" y="12"/>
                    <a:pt x="2" y="11"/>
                    <a:pt x="1" y="10"/>
                  </a:cubicBezTo>
                  <a:cubicBezTo>
                    <a:pt x="0" y="8"/>
                    <a:pt x="0" y="6"/>
                    <a:pt x="2" y="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3" y="1"/>
                    <a:pt x="14" y="3"/>
                  </a:cubicBezTo>
                  <a:cubicBezTo>
                    <a:pt x="15" y="5"/>
                    <a:pt x="14" y="7"/>
                    <a:pt x="12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5" y="12"/>
                    <a:pt x="4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</p:grpSp>
      <p:grpSp>
        <p:nvGrpSpPr>
          <p:cNvPr id="99" name="Группа 98"/>
          <p:cNvGrpSpPr/>
          <p:nvPr/>
        </p:nvGrpSpPr>
        <p:grpSpPr>
          <a:xfrm>
            <a:off x="9766582" y="6163634"/>
            <a:ext cx="601202" cy="541336"/>
            <a:chOff x="13530263" y="4718051"/>
            <a:chExt cx="749300" cy="674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0" name="Freeform 82"/>
            <p:cNvSpPr>
              <a:spLocks/>
            </p:cNvSpPr>
            <p:nvPr/>
          </p:nvSpPr>
          <p:spPr bwMode="auto">
            <a:xfrm>
              <a:off x="13530263" y="4718051"/>
              <a:ext cx="168275" cy="571500"/>
            </a:xfrm>
            <a:custGeom>
              <a:avLst/>
              <a:gdLst>
                <a:gd name="T0" fmla="*/ 36 w 40"/>
                <a:gd name="T1" fmla="*/ 133 h 133"/>
                <a:gd name="T2" fmla="*/ 31 w 40"/>
                <a:gd name="T3" fmla="*/ 132 h 133"/>
                <a:gd name="T4" fmla="*/ 20 w 40"/>
                <a:gd name="T5" fmla="*/ 117 h 133"/>
                <a:gd name="T6" fmla="*/ 32 w 40"/>
                <a:gd name="T7" fmla="*/ 102 h 133"/>
                <a:gd name="T8" fmla="*/ 24 w 40"/>
                <a:gd name="T9" fmla="*/ 16 h 133"/>
                <a:gd name="T10" fmla="*/ 3 w 40"/>
                <a:gd name="T11" fmla="*/ 9 h 133"/>
                <a:gd name="T12" fmla="*/ 0 w 40"/>
                <a:gd name="T13" fmla="*/ 4 h 133"/>
                <a:gd name="T14" fmla="*/ 5 w 40"/>
                <a:gd name="T15" fmla="*/ 1 h 133"/>
                <a:gd name="T16" fmla="*/ 29 w 40"/>
                <a:gd name="T17" fmla="*/ 9 h 133"/>
                <a:gd name="T18" fmla="*/ 32 w 40"/>
                <a:gd name="T19" fmla="*/ 13 h 133"/>
                <a:gd name="T20" fmla="*/ 40 w 40"/>
                <a:gd name="T21" fmla="*/ 105 h 133"/>
                <a:gd name="T22" fmla="*/ 39 w 40"/>
                <a:gd name="T23" fmla="*/ 108 h 133"/>
                <a:gd name="T24" fmla="*/ 36 w 40"/>
                <a:gd name="T25" fmla="*/ 109 h 133"/>
                <a:gd name="T26" fmla="*/ 28 w 40"/>
                <a:gd name="T27" fmla="*/ 117 h 133"/>
                <a:gd name="T28" fmla="*/ 33 w 40"/>
                <a:gd name="T29" fmla="*/ 125 h 133"/>
                <a:gd name="T30" fmla="*/ 36 w 40"/>
                <a:gd name="T31" fmla="*/ 125 h 133"/>
                <a:gd name="T32" fmla="*/ 40 w 40"/>
                <a:gd name="T33" fmla="*/ 129 h 133"/>
                <a:gd name="T34" fmla="*/ 36 w 40"/>
                <a:gd name="T3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133">
                  <a:moveTo>
                    <a:pt x="36" y="133"/>
                  </a:moveTo>
                  <a:cubicBezTo>
                    <a:pt x="34" y="133"/>
                    <a:pt x="32" y="133"/>
                    <a:pt x="31" y="132"/>
                  </a:cubicBezTo>
                  <a:cubicBezTo>
                    <a:pt x="24" y="130"/>
                    <a:pt x="20" y="124"/>
                    <a:pt x="20" y="117"/>
                  </a:cubicBezTo>
                  <a:cubicBezTo>
                    <a:pt x="20" y="110"/>
                    <a:pt x="25" y="103"/>
                    <a:pt x="32" y="10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1" y="2"/>
                    <a:pt x="3" y="0"/>
                    <a:pt x="5" y="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1" y="10"/>
                    <a:pt x="32" y="11"/>
                    <a:pt x="32" y="13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40" y="106"/>
                    <a:pt x="40" y="107"/>
                    <a:pt x="39" y="108"/>
                  </a:cubicBezTo>
                  <a:cubicBezTo>
                    <a:pt x="38" y="109"/>
                    <a:pt x="37" y="109"/>
                    <a:pt x="36" y="109"/>
                  </a:cubicBezTo>
                  <a:cubicBezTo>
                    <a:pt x="32" y="109"/>
                    <a:pt x="28" y="113"/>
                    <a:pt x="28" y="117"/>
                  </a:cubicBezTo>
                  <a:cubicBezTo>
                    <a:pt x="28" y="120"/>
                    <a:pt x="30" y="123"/>
                    <a:pt x="33" y="125"/>
                  </a:cubicBezTo>
                  <a:cubicBezTo>
                    <a:pt x="34" y="125"/>
                    <a:pt x="35" y="125"/>
                    <a:pt x="36" y="125"/>
                  </a:cubicBezTo>
                  <a:cubicBezTo>
                    <a:pt x="38" y="125"/>
                    <a:pt x="40" y="127"/>
                    <a:pt x="40" y="129"/>
                  </a:cubicBezTo>
                  <a:cubicBezTo>
                    <a:pt x="40" y="131"/>
                    <a:pt x="38" y="133"/>
                    <a:pt x="36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1" name="Freeform 83"/>
            <p:cNvSpPr>
              <a:spLocks/>
            </p:cNvSpPr>
            <p:nvPr/>
          </p:nvSpPr>
          <p:spPr bwMode="auto">
            <a:xfrm>
              <a:off x="13673138" y="5256213"/>
              <a:ext cx="542925" cy="33338"/>
            </a:xfrm>
            <a:custGeom>
              <a:avLst/>
              <a:gdLst>
                <a:gd name="T0" fmla="*/ 124 w 128"/>
                <a:gd name="T1" fmla="*/ 8 h 8"/>
                <a:gd name="T2" fmla="*/ 4 w 128"/>
                <a:gd name="T3" fmla="*/ 8 h 8"/>
                <a:gd name="T4" fmla="*/ 0 w 128"/>
                <a:gd name="T5" fmla="*/ 4 h 8"/>
                <a:gd name="T6" fmla="*/ 4 w 128"/>
                <a:gd name="T7" fmla="*/ 0 h 8"/>
                <a:gd name="T8" fmla="*/ 124 w 128"/>
                <a:gd name="T9" fmla="*/ 0 h 8"/>
                <a:gd name="T10" fmla="*/ 128 w 128"/>
                <a:gd name="T11" fmla="*/ 4 h 8"/>
                <a:gd name="T12" fmla="*/ 124 w 1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8">
                  <a:moveTo>
                    <a:pt x="1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6" y="0"/>
                    <a:pt x="128" y="2"/>
                    <a:pt x="128" y="4"/>
                  </a:cubicBezTo>
                  <a:cubicBezTo>
                    <a:pt x="128" y="6"/>
                    <a:pt x="126" y="8"/>
                    <a:pt x="12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2" name="Freeform 84"/>
            <p:cNvSpPr>
              <a:spLocks noEditPoints="1"/>
            </p:cNvSpPr>
            <p:nvPr/>
          </p:nvSpPr>
          <p:spPr bwMode="auto">
            <a:xfrm>
              <a:off x="14020801" y="5256213"/>
              <a:ext cx="136525" cy="136525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3" name="Freeform 85"/>
            <p:cNvSpPr>
              <a:spLocks noEditPoints="1"/>
            </p:cNvSpPr>
            <p:nvPr/>
          </p:nvSpPr>
          <p:spPr bwMode="auto">
            <a:xfrm>
              <a:off x="13665201" y="5256213"/>
              <a:ext cx="134938" cy="136525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4" name="Freeform 86"/>
            <p:cNvSpPr>
              <a:spLocks/>
            </p:cNvSpPr>
            <p:nvPr/>
          </p:nvSpPr>
          <p:spPr bwMode="auto">
            <a:xfrm>
              <a:off x="13673138" y="4894263"/>
              <a:ext cx="606425" cy="292100"/>
            </a:xfrm>
            <a:custGeom>
              <a:avLst/>
              <a:gdLst>
                <a:gd name="T0" fmla="*/ 122 w 143"/>
                <a:gd name="T1" fmla="*/ 68 h 68"/>
                <a:gd name="T2" fmla="*/ 4 w 143"/>
                <a:gd name="T3" fmla="*/ 68 h 68"/>
                <a:gd name="T4" fmla="*/ 0 w 143"/>
                <a:gd name="T5" fmla="*/ 64 h 68"/>
                <a:gd name="T6" fmla="*/ 4 w 143"/>
                <a:gd name="T7" fmla="*/ 60 h 68"/>
                <a:gd name="T8" fmla="*/ 119 w 143"/>
                <a:gd name="T9" fmla="*/ 60 h 68"/>
                <a:gd name="T10" fmla="*/ 135 w 143"/>
                <a:gd name="T11" fmla="*/ 3 h 68"/>
                <a:gd name="T12" fmla="*/ 140 w 143"/>
                <a:gd name="T13" fmla="*/ 0 h 68"/>
                <a:gd name="T14" fmla="*/ 143 w 143"/>
                <a:gd name="T15" fmla="*/ 5 h 68"/>
                <a:gd name="T16" fmla="*/ 126 w 143"/>
                <a:gd name="T17" fmla="*/ 65 h 68"/>
                <a:gd name="T18" fmla="*/ 122 w 143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68">
                  <a:moveTo>
                    <a:pt x="12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62"/>
                    <a:pt x="2" y="60"/>
                    <a:pt x="4" y="60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35" y="3"/>
                    <a:pt x="135" y="3"/>
                    <a:pt x="135" y="3"/>
                  </a:cubicBezTo>
                  <a:cubicBezTo>
                    <a:pt x="136" y="1"/>
                    <a:pt x="138" y="0"/>
                    <a:pt x="140" y="0"/>
                  </a:cubicBezTo>
                  <a:cubicBezTo>
                    <a:pt x="142" y="1"/>
                    <a:pt x="143" y="3"/>
                    <a:pt x="143" y="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7"/>
                    <a:pt x="124" y="68"/>
                    <a:pt x="122" y="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5" name="Freeform 87"/>
            <p:cNvSpPr>
              <a:spLocks/>
            </p:cNvSpPr>
            <p:nvPr/>
          </p:nvSpPr>
          <p:spPr bwMode="auto">
            <a:xfrm>
              <a:off x="13647738" y="4859338"/>
              <a:ext cx="611188" cy="120650"/>
            </a:xfrm>
            <a:custGeom>
              <a:avLst/>
              <a:gdLst>
                <a:gd name="T0" fmla="*/ 140 w 144"/>
                <a:gd name="T1" fmla="*/ 28 h 28"/>
                <a:gd name="T2" fmla="*/ 139 w 144"/>
                <a:gd name="T3" fmla="*/ 28 h 28"/>
                <a:gd name="T4" fmla="*/ 3 w 144"/>
                <a:gd name="T5" fmla="*/ 8 h 28"/>
                <a:gd name="T6" fmla="*/ 0 w 144"/>
                <a:gd name="T7" fmla="*/ 3 h 28"/>
                <a:gd name="T8" fmla="*/ 5 w 144"/>
                <a:gd name="T9" fmla="*/ 0 h 28"/>
                <a:gd name="T10" fmla="*/ 141 w 144"/>
                <a:gd name="T11" fmla="*/ 20 h 28"/>
                <a:gd name="T12" fmla="*/ 144 w 144"/>
                <a:gd name="T13" fmla="*/ 25 h 28"/>
                <a:gd name="T14" fmla="*/ 140 w 144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8">
                  <a:moveTo>
                    <a:pt x="140" y="28"/>
                  </a:moveTo>
                  <a:cubicBezTo>
                    <a:pt x="140" y="28"/>
                    <a:pt x="140" y="28"/>
                    <a:pt x="139" y="2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3" y="20"/>
                    <a:pt x="144" y="22"/>
                    <a:pt x="144" y="25"/>
                  </a:cubicBezTo>
                  <a:cubicBezTo>
                    <a:pt x="144" y="27"/>
                    <a:pt x="142" y="28"/>
                    <a:pt x="14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13711238" y="4725988"/>
              <a:ext cx="347663" cy="219075"/>
            </a:xfrm>
            <a:custGeom>
              <a:avLst/>
              <a:gdLst>
                <a:gd name="T0" fmla="*/ 77 w 82"/>
                <a:gd name="T1" fmla="*/ 51 h 51"/>
                <a:gd name="T2" fmla="*/ 74 w 82"/>
                <a:gd name="T3" fmla="*/ 49 h 51"/>
                <a:gd name="T4" fmla="*/ 45 w 82"/>
                <a:gd name="T5" fmla="*/ 10 h 51"/>
                <a:gd name="T6" fmla="*/ 7 w 82"/>
                <a:gd name="T7" fmla="*/ 39 h 51"/>
                <a:gd name="T8" fmla="*/ 1 w 82"/>
                <a:gd name="T9" fmla="*/ 38 h 51"/>
                <a:gd name="T10" fmla="*/ 2 w 82"/>
                <a:gd name="T11" fmla="*/ 32 h 51"/>
                <a:gd name="T12" fmla="*/ 44 w 82"/>
                <a:gd name="T13" fmla="*/ 1 h 51"/>
                <a:gd name="T14" fmla="*/ 50 w 82"/>
                <a:gd name="T15" fmla="*/ 2 h 51"/>
                <a:gd name="T16" fmla="*/ 80 w 82"/>
                <a:gd name="T17" fmla="*/ 44 h 51"/>
                <a:gd name="T18" fmla="*/ 79 w 82"/>
                <a:gd name="T19" fmla="*/ 50 h 51"/>
                <a:gd name="T20" fmla="*/ 77 w 82"/>
                <a:gd name="T2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51">
                  <a:moveTo>
                    <a:pt x="77" y="51"/>
                  </a:moveTo>
                  <a:cubicBezTo>
                    <a:pt x="76" y="51"/>
                    <a:pt x="75" y="50"/>
                    <a:pt x="74" y="4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2" y="39"/>
                    <a:pt x="1" y="38"/>
                  </a:cubicBezTo>
                  <a:cubicBezTo>
                    <a:pt x="0" y="36"/>
                    <a:pt x="0" y="33"/>
                    <a:pt x="2" y="3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8" y="1"/>
                    <a:pt x="50" y="2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6"/>
                    <a:pt x="81" y="49"/>
                    <a:pt x="79" y="50"/>
                  </a:cubicBezTo>
                  <a:cubicBezTo>
                    <a:pt x="79" y="50"/>
                    <a:pt x="78" y="51"/>
                    <a:pt x="77" y="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13982701" y="4799013"/>
              <a:ext cx="212725" cy="163513"/>
            </a:xfrm>
            <a:custGeom>
              <a:avLst/>
              <a:gdLst>
                <a:gd name="T0" fmla="*/ 45 w 50"/>
                <a:gd name="T1" fmla="*/ 38 h 38"/>
                <a:gd name="T2" fmla="*/ 41 w 50"/>
                <a:gd name="T3" fmla="*/ 35 h 38"/>
                <a:gd name="T4" fmla="*/ 31 w 50"/>
                <a:gd name="T5" fmla="*/ 10 h 38"/>
                <a:gd name="T6" fmla="*/ 6 w 50"/>
                <a:gd name="T7" fmla="*/ 20 h 38"/>
                <a:gd name="T8" fmla="*/ 1 w 50"/>
                <a:gd name="T9" fmla="*/ 18 h 38"/>
                <a:gd name="T10" fmla="*/ 3 w 50"/>
                <a:gd name="T11" fmla="*/ 12 h 38"/>
                <a:gd name="T12" fmla="*/ 32 w 50"/>
                <a:gd name="T13" fmla="*/ 1 h 38"/>
                <a:gd name="T14" fmla="*/ 38 w 50"/>
                <a:gd name="T15" fmla="*/ 3 h 38"/>
                <a:gd name="T16" fmla="*/ 49 w 50"/>
                <a:gd name="T17" fmla="*/ 33 h 38"/>
                <a:gd name="T18" fmla="*/ 46 w 50"/>
                <a:gd name="T19" fmla="*/ 38 h 38"/>
                <a:gd name="T20" fmla="*/ 45 w 50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38">
                  <a:moveTo>
                    <a:pt x="45" y="38"/>
                  </a:moveTo>
                  <a:cubicBezTo>
                    <a:pt x="43" y="38"/>
                    <a:pt x="42" y="37"/>
                    <a:pt x="41" y="35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2" y="20"/>
                    <a:pt x="1" y="18"/>
                  </a:cubicBezTo>
                  <a:cubicBezTo>
                    <a:pt x="0" y="16"/>
                    <a:pt x="1" y="13"/>
                    <a:pt x="3" y="12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1"/>
                    <a:pt x="38" y="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5"/>
                    <a:pt x="49" y="37"/>
                    <a:pt x="46" y="38"/>
                  </a:cubicBezTo>
                  <a:cubicBezTo>
                    <a:pt x="46" y="38"/>
                    <a:pt x="45" y="38"/>
                    <a:pt x="45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s-MX" sz="2400" dirty="0"/>
            </a:p>
          </p:txBody>
        </p:sp>
      </p:grpSp>
      <p:sp>
        <p:nvSpPr>
          <p:cNvPr id="108" name="Текст 11"/>
          <p:cNvSpPr txBox="1">
            <a:spLocks/>
          </p:cNvSpPr>
          <p:nvPr/>
        </p:nvSpPr>
        <p:spPr>
          <a:xfrm>
            <a:off x="1879897" y="6876433"/>
            <a:ext cx="3865407" cy="2357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02. Como pretendemos usar los datos</a:t>
            </a:r>
          </a:p>
        </p:txBody>
      </p:sp>
      <p:sp>
        <p:nvSpPr>
          <p:cNvPr id="109" name="Текст 11"/>
          <p:cNvSpPr txBox="1">
            <a:spLocks/>
          </p:cNvSpPr>
          <p:nvPr/>
        </p:nvSpPr>
        <p:spPr>
          <a:xfrm>
            <a:off x="12313920" y="7028833"/>
            <a:ext cx="5440679" cy="2357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04. Que otros datos podrían servirnos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34604B7-7DB4-F582-232B-2F84401F699A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Intuiciones y conclusiones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66FCC19E-4242-3C69-6DE0-F5C44A6D792A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FF3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882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FA5C780-4D1A-381C-9295-041FA47498D5}"/>
              </a:ext>
            </a:extLst>
          </p:cNvPr>
          <p:cNvSpPr txBox="1"/>
          <p:nvPr/>
        </p:nvSpPr>
        <p:spPr>
          <a:xfrm>
            <a:off x="1789440" y="1863470"/>
            <a:ext cx="1625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https://www.kaggle.com/datasets/parisrohan/credit-score-classification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082387A-6B81-1208-27CB-AFF8B0E9A1F6}"/>
              </a:ext>
            </a:extLst>
          </p:cNvPr>
          <p:cNvSpPr txBox="1"/>
          <p:nvPr/>
        </p:nvSpPr>
        <p:spPr>
          <a:xfrm>
            <a:off x="655683" y="12341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bg1"/>
                </a:solidFill>
                <a:latin typeface="+mj-lt"/>
              </a:rPr>
              <a:t>Referencias</a:t>
            </a:r>
            <a:endParaRPr lang="es-MX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угольник 24">
            <a:extLst>
              <a:ext uri="{FF2B5EF4-FFF2-40B4-BE49-F238E27FC236}">
                <a16:creationId xmlns:a16="http://schemas.microsoft.com/office/drawing/2014/main" id="{015E1A89-A67D-5B44-EB30-BE6F08311F99}"/>
              </a:ext>
            </a:extLst>
          </p:cNvPr>
          <p:cNvSpPr/>
          <p:nvPr/>
        </p:nvSpPr>
        <p:spPr>
          <a:xfrm>
            <a:off x="1" y="76290"/>
            <a:ext cx="216568" cy="1188720"/>
          </a:xfrm>
          <a:prstGeom prst="rect">
            <a:avLst/>
          </a:prstGeom>
          <a:solidFill>
            <a:srgbClr val="42B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0C34FEB4-541A-77C1-33AA-19A965EA392E}"/>
              </a:ext>
            </a:extLst>
          </p:cNvPr>
          <p:cNvSpPr/>
          <p:nvPr/>
        </p:nvSpPr>
        <p:spPr>
          <a:xfrm>
            <a:off x="655683" y="1776069"/>
            <a:ext cx="954629" cy="821131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2BB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8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9A2FDA78-D432-A37E-26A0-5E78A1B8C816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bg1"/>
                </a:solidFill>
                <a:latin typeface="+mj-lt"/>
              </a:rPr>
              <a:t>Preguntas?</a:t>
            </a:r>
            <a:endParaRPr lang="es-MX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8AB5A6A7-F7F5-6208-D2F0-A84873213195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C50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249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9A2FDA78-D432-A37E-26A0-5E78A1B8C816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6000" dirty="0">
                <a:solidFill>
                  <a:schemeClr val="bg1"/>
                </a:solidFill>
                <a:latin typeface="+mj-lt"/>
              </a:rPr>
              <a:t>D</a:t>
            </a:r>
            <a:r>
              <a:rPr lang="es-MX" sz="6000" dirty="0" err="1">
                <a:solidFill>
                  <a:schemeClr val="bg1"/>
                </a:solidFill>
                <a:latin typeface="+mj-lt"/>
              </a:rPr>
              <a:t>iccionario</a:t>
            </a:r>
            <a:r>
              <a:rPr lang="es-MX" sz="6000" dirty="0">
                <a:solidFill>
                  <a:schemeClr val="bg1"/>
                </a:solidFill>
                <a:latin typeface="+mj-lt"/>
              </a:rPr>
              <a:t> de Variables</a:t>
            </a:r>
            <a:endParaRPr lang="es-MX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8AB5A6A7-F7F5-6208-D2F0-A84873213195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42B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D9A7C296-ACC2-8F83-E5F6-A1E701347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2205"/>
              </p:ext>
            </p:extLst>
          </p:nvPr>
        </p:nvGraphicFramePr>
        <p:xfrm>
          <a:off x="655683" y="2298281"/>
          <a:ext cx="8340962" cy="6815809"/>
        </p:xfrm>
        <a:graphic>
          <a:graphicData uri="http://schemas.openxmlformats.org/drawingml/2006/table">
            <a:tbl>
              <a:tblPr firstRow="1" bandRow="1"/>
              <a:tblGrid>
                <a:gridCol w="3013865">
                  <a:extLst>
                    <a:ext uri="{9D8B030D-6E8A-4147-A177-3AD203B41FA5}">
                      <a16:colId xmlns:a16="http://schemas.microsoft.com/office/drawing/2014/main" val="3137953071"/>
                    </a:ext>
                  </a:extLst>
                </a:gridCol>
                <a:gridCol w="5327097">
                  <a:extLst>
                    <a:ext uri="{9D8B030D-6E8A-4147-A177-3AD203B41FA5}">
                      <a16:colId xmlns:a16="http://schemas.microsoft.com/office/drawing/2014/main" val="2221634306"/>
                    </a:ext>
                  </a:extLst>
                </a:gridCol>
              </a:tblGrid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Identificador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observación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286609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Customer_ID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Identificador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2633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año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33385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19075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Edad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1291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Social Security No.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Seguro Social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5076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Ocupation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Ocupación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37553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 Income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Ingreso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anual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73450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Inhand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Salary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Sueldo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base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mensual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7191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Credit Cards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tarjetas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crédito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(extras)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8549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Interest Rate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Tasa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interes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la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tarjeta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crédito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79700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Loans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Tenencia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créditos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Banco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07823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of Loans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AB42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créditos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tomados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04555"/>
                  </a:ext>
                </a:extLst>
              </a:tr>
            </a:tbl>
          </a:graphicData>
        </a:graphic>
      </p:graphicFrame>
      <p:graphicFrame>
        <p:nvGraphicFramePr>
          <p:cNvPr id="7" name="Tabla 9">
            <a:extLst>
              <a:ext uri="{FF2B5EF4-FFF2-40B4-BE49-F238E27FC236}">
                <a16:creationId xmlns:a16="http://schemas.microsoft.com/office/drawing/2014/main" id="{950DEDDD-F392-EBB8-FA33-61C1F6E0E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13262"/>
              </p:ext>
            </p:extLst>
          </p:nvPr>
        </p:nvGraphicFramePr>
        <p:xfrm>
          <a:off x="9144000" y="2298281"/>
          <a:ext cx="8130208" cy="7340102"/>
        </p:xfrm>
        <a:graphic>
          <a:graphicData uri="http://schemas.openxmlformats.org/drawingml/2006/table">
            <a:tbl>
              <a:tblPr firstRow="1" bandRow="1"/>
              <a:tblGrid>
                <a:gridCol w="2747003">
                  <a:extLst>
                    <a:ext uri="{9D8B030D-6E8A-4147-A177-3AD203B41FA5}">
                      <a16:colId xmlns:a16="http://schemas.microsoft.com/office/drawing/2014/main" val="3137953071"/>
                    </a:ext>
                  </a:extLst>
                </a:gridCol>
                <a:gridCol w="5383205">
                  <a:extLst>
                    <a:ext uri="{9D8B030D-6E8A-4147-A177-3AD203B41FA5}">
                      <a16:colId xmlns:a16="http://schemas.microsoft.com/office/drawing/2014/main" val="2221634306"/>
                    </a:ext>
                  </a:extLst>
                </a:gridCol>
              </a:tblGrid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Delay from due date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Días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promedio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retraso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vs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fechas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pago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286609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Delayed payments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promedio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atrasados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2633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Changed Credit Limit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Porcentaje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cambio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TDC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33385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EMI per month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Cuota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mensual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equivalente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19075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Balance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Monto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mensual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1291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Outstanding Debt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Deuda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restante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pagar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5076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Bank Accounts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cuentas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bancarias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37553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Amnt</a:t>
                      </a:r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invested monthly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Monto de las inversions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mensuales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73450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History Age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Antigüedad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historial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crediticio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71911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Mix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Clasificación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mix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créditos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98549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Utilization Ratio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Ratio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utilización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TDC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879700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of Min </a:t>
                      </a:r>
                      <a:r>
                        <a:rPr lang="en-US" sz="19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Amnt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realize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únicamente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minímo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07823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</a:t>
                      </a:r>
                      <a:r>
                        <a:rPr lang="en-US" sz="19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Behaviour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Comportamiento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cliente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04555"/>
                  </a:ext>
                </a:extLst>
              </a:tr>
              <a:tr h="524293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Credit Inquiries</a:t>
                      </a:r>
                      <a:endParaRPr lang="es-MX" sz="19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A81B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consultas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sz="19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buró</a:t>
                      </a:r>
                      <a:r>
                        <a:rPr lang="en-US" sz="1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TDC</a:t>
                      </a:r>
                      <a:endParaRPr lang="es-MX" sz="1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7570" marR="177570" marT="88785" marB="8878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0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4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DB06D1DB-CF6C-B207-262F-2550C8E3499E}"/>
              </a:ext>
            </a:extLst>
          </p:cNvPr>
          <p:cNvSpPr txBox="1"/>
          <p:nvPr/>
        </p:nvSpPr>
        <p:spPr>
          <a:xfrm>
            <a:off x="1062191" y="604598"/>
            <a:ext cx="695070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6000" dirty="0">
                <a:solidFill>
                  <a:srgbClr val="C50D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“Roboto”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363EF1B-1C68-8B8C-FD79-FF3E106B1A46}"/>
              </a:ext>
            </a:extLst>
          </p:cNvPr>
          <p:cNvSpPr txBox="1"/>
          <p:nvPr/>
        </p:nvSpPr>
        <p:spPr>
          <a:xfrm>
            <a:off x="8215633" y="604598"/>
            <a:ext cx="616013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anose="02000000000000000000" pitchFamily="2" charset="0"/>
              </a:rPr>
              <a:t>+ “Roboto Black”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87514A-3B1F-70C3-D658-856CC6A8D8D0}"/>
              </a:ext>
            </a:extLst>
          </p:cNvPr>
          <p:cNvSpPr/>
          <p:nvPr/>
        </p:nvSpPr>
        <p:spPr>
          <a:xfrm>
            <a:off x="14905104" y="6863354"/>
            <a:ext cx="548640" cy="1737360"/>
          </a:xfrm>
          <a:prstGeom prst="rect">
            <a:avLst/>
          </a:prstGeom>
          <a:solidFill>
            <a:srgbClr val="75B84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75B8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273345F-4DDB-B8A7-CC02-0C7D24570C94}"/>
              </a:ext>
            </a:extLst>
          </p:cNvPr>
          <p:cNvSpPr/>
          <p:nvPr/>
        </p:nvSpPr>
        <p:spPr>
          <a:xfrm>
            <a:off x="10431104" y="3335246"/>
            <a:ext cx="548640" cy="1737360"/>
          </a:xfrm>
          <a:prstGeom prst="rect">
            <a:avLst/>
          </a:prstGeom>
          <a:solidFill>
            <a:srgbClr val="A4317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D029EE-EE9C-A082-F4F6-0AC2A01A4166}"/>
              </a:ext>
            </a:extLst>
          </p:cNvPr>
          <p:cNvSpPr/>
          <p:nvPr/>
        </p:nvSpPr>
        <p:spPr>
          <a:xfrm>
            <a:off x="10431104" y="6863354"/>
            <a:ext cx="548640" cy="1737360"/>
          </a:xfrm>
          <a:prstGeom prst="rect">
            <a:avLst/>
          </a:prstGeom>
          <a:solidFill>
            <a:srgbClr val="42BB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1F45CC-5B8B-A136-4AC5-B3CC3820F7C0}"/>
              </a:ext>
            </a:extLst>
          </p:cNvPr>
          <p:cNvSpPr/>
          <p:nvPr/>
        </p:nvSpPr>
        <p:spPr>
          <a:xfrm>
            <a:off x="5957105" y="3335246"/>
            <a:ext cx="548640" cy="1737360"/>
          </a:xfrm>
          <a:prstGeom prst="rect">
            <a:avLst/>
          </a:prstGeom>
          <a:solidFill>
            <a:srgbClr val="C50D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63AC76-5B6B-8C79-ECA8-85DE7A865A16}"/>
              </a:ext>
            </a:extLst>
          </p:cNvPr>
          <p:cNvSpPr/>
          <p:nvPr/>
        </p:nvSpPr>
        <p:spPr>
          <a:xfrm>
            <a:off x="1483106" y="6863354"/>
            <a:ext cx="548640" cy="1737360"/>
          </a:xfrm>
          <a:prstGeom prst="rect">
            <a:avLst/>
          </a:prstGeom>
          <a:solidFill>
            <a:srgbClr val="223A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C3794D-DFC2-4FC9-1D6D-2E0A86E781E6}"/>
              </a:ext>
            </a:extLst>
          </p:cNvPr>
          <p:cNvSpPr/>
          <p:nvPr/>
        </p:nvSpPr>
        <p:spPr>
          <a:xfrm>
            <a:off x="5957105" y="6863354"/>
            <a:ext cx="548640" cy="1737360"/>
          </a:xfrm>
          <a:prstGeom prst="rect">
            <a:avLst/>
          </a:prstGeom>
          <a:solidFill>
            <a:srgbClr val="537F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B4B0A6-9D50-438A-D915-0F8BB540CCB2}"/>
              </a:ext>
            </a:extLst>
          </p:cNvPr>
          <p:cNvSpPr/>
          <p:nvPr/>
        </p:nvSpPr>
        <p:spPr>
          <a:xfrm>
            <a:off x="1483106" y="3335246"/>
            <a:ext cx="548640" cy="1737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44F1494-ED7F-1114-C2EF-3F214F0D334E}"/>
              </a:ext>
            </a:extLst>
          </p:cNvPr>
          <p:cNvCxnSpPr/>
          <p:nvPr/>
        </p:nvCxnSpPr>
        <p:spPr>
          <a:xfrm>
            <a:off x="43543" y="5849257"/>
            <a:ext cx="180122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D52EF6-CDE6-5EBE-D2FA-B2EB2F3253F3}"/>
              </a:ext>
            </a:extLst>
          </p:cNvPr>
          <p:cNvSpPr txBox="1"/>
          <p:nvPr/>
        </p:nvSpPr>
        <p:spPr>
          <a:xfrm>
            <a:off x="2031746" y="3415077"/>
            <a:ext cx="166103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64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64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64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#404040</a:t>
            </a:r>
            <a:endParaRPr lang="es-MX" dirty="0">
              <a:solidFill>
                <a:srgbClr val="40404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010ED4-2056-CC77-1DBC-FABCDE7B674A}"/>
              </a:ext>
            </a:extLst>
          </p:cNvPr>
          <p:cNvSpPr txBox="1"/>
          <p:nvPr/>
        </p:nvSpPr>
        <p:spPr>
          <a:xfrm>
            <a:off x="6554601" y="3415077"/>
            <a:ext cx="170431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50D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197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50D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13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50D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48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50D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#C50D30</a:t>
            </a:r>
            <a:endParaRPr lang="es-MX" dirty="0">
              <a:solidFill>
                <a:srgbClr val="C50D3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AC2AC1-D7CC-EFF2-40D1-EF5BDA8D9653}"/>
              </a:ext>
            </a:extLst>
          </p:cNvPr>
          <p:cNvSpPr txBox="1"/>
          <p:nvPr/>
        </p:nvSpPr>
        <p:spPr>
          <a:xfrm>
            <a:off x="11080401" y="3375161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4317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164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4317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49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4317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115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4317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#A43173</a:t>
            </a:r>
            <a:endParaRPr lang="es-MX" dirty="0">
              <a:solidFill>
                <a:srgbClr val="A4317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B2081B-8196-612F-0E21-5F35AA7FE2C1}"/>
              </a:ext>
            </a:extLst>
          </p:cNvPr>
          <p:cNvSpPr txBox="1"/>
          <p:nvPr/>
        </p:nvSpPr>
        <p:spPr>
          <a:xfrm>
            <a:off x="2031746" y="6935924"/>
            <a:ext cx="168026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3A3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34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3A3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58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3A3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63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3A3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#223A3F</a:t>
            </a:r>
            <a:endParaRPr lang="es-MX" dirty="0">
              <a:solidFill>
                <a:srgbClr val="223A3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7B3F7C5-E89F-BEDB-7722-FBFFADF2CD6E}"/>
              </a:ext>
            </a:extLst>
          </p:cNvPr>
          <p:cNvSpPr txBox="1"/>
          <p:nvPr/>
        </p:nvSpPr>
        <p:spPr>
          <a:xfrm>
            <a:off x="6554601" y="6935924"/>
            <a:ext cx="168026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37FA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83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37FA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127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37FA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166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537FA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#537FA6</a:t>
            </a:r>
            <a:endParaRPr lang="es-MX" dirty="0">
              <a:solidFill>
                <a:srgbClr val="537FA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BDBAA84-416A-8AAA-ADCC-4C60A4234E95}"/>
              </a:ext>
            </a:extLst>
          </p:cNvPr>
          <p:cNvSpPr txBox="1"/>
          <p:nvPr/>
        </p:nvSpPr>
        <p:spPr>
          <a:xfrm>
            <a:off x="11080401" y="6935924"/>
            <a:ext cx="17123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2BB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66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B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187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B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216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2BB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#42BBD8</a:t>
            </a:r>
            <a:endParaRPr lang="es-MX" dirty="0">
              <a:solidFill>
                <a:srgbClr val="42BBD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BBA4ED-4AA8-CC17-4239-860063BA773F}"/>
              </a:ext>
            </a:extLst>
          </p:cNvPr>
          <p:cNvSpPr txBox="1"/>
          <p:nvPr/>
        </p:nvSpPr>
        <p:spPr>
          <a:xfrm>
            <a:off x="15491031" y="6935924"/>
            <a:ext cx="167545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5B8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117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5B8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184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5B8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68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5B8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#75B844</a:t>
            </a:r>
            <a:endParaRPr lang="es-MX" dirty="0">
              <a:solidFill>
                <a:srgbClr val="75B8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8E03FBC-AF8C-2C4A-7349-7485E5D7DCBE}"/>
              </a:ext>
            </a:extLst>
          </p:cNvPr>
          <p:cNvSpPr/>
          <p:nvPr/>
        </p:nvSpPr>
        <p:spPr>
          <a:xfrm>
            <a:off x="14905104" y="3335246"/>
            <a:ext cx="548640" cy="1737360"/>
          </a:xfrm>
          <a:prstGeom prst="rect">
            <a:avLst/>
          </a:prstGeom>
          <a:solidFill>
            <a:srgbClr val="FF37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0" cap="none" spc="0" normalizeH="0" baseline="0" noProof="0">
              <a:ln>
                <a:noFill/>
              </a:ln>
              <a:solidFill>
                <a:srgbClr val="75B8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1BDF100-6B23-1F13-8653-EE1190BC8D5B}"/>
              </a:ext>
            </a:extLst>
          </p:cNvPr>
          <p:cNvSpPr txBox="1"/>
          <p:nvPr/>
        </p:nvSpPr>
        <p:spPr>
          <a:xfrm>
            <a:off x="15491031" y="3375161"/>
            <a:ext cx="165622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37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R: 255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37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G: 55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37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 15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37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HEX: #FF370F</a:t>
            </a:r>
            <a:endParaRPr lang="es-MX" dirty="0">
              <a:solidFill>
                <a:srgbClr val="FF370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2848"/>
            <a:ext cx="18288000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Marcador de posición de imagen 4" descr="Una computadora en una mesa con un celular en la mano&#10;&#10;Descripción generada automáticamente">
            <a:extLst>
              <a:ext uri="{FF2B5EF4-FFF2-40B4-BE49-F238E27FC236}">
                <a16:creationId xmlns:a16="http://schemas.microsoft.com/office/drawing/2014/main" id="{58D2B09D-F0DA-7B4E-9D2A-A662B08A15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9" r="22819"/>
          <a:stretch>
            <a:fillRect/>
          </a:stretch>
        </p:blipFill>
        <p:spPr/>
      </p:pic>
      <p:sp>
        <p:nvSpPr>
          <p:cNvPr id="2" name="Овал 1"/>
          <p:cNvSpPr/>
          <p:nvPr/>
        </p:nvSpPr>
        <p:spPr>
          <a:xfrm>
            <a:off x="216569" y="1552325"/>
            <a:ext cx="1042127" cy="1042127"/>
          </a:xfrm>
          <a:prstGeom prst="ellipse">
            <a:avLst/>
          </a:prstGeom>
          <a:solidFill>
            <a:srgbClr val="A43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TextBox 7"/>
          <p:cNvSpPr txBox="1"/>
          <p:nvPr/>
        </p:nvSpPr>
        <p:spPr>
          <a:xfrm>
            <a:off x="655683" y="155216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Recapitulando</a:t>
            </a:r>
            <a:r>
              <a:rPr lang="es-MX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319656" y="1706881"/>
            <a:ext cx="9673389" cy="416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4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Problemática</a:t>
            </a:r>
          </a:p>
          <a:p>
            <a:pPr marL="0" indent="0" algn="just">
              <a:lnSpc>
                <a:spcPct val="200000"/>
              </a:lnSpc>
              <a:spcBef>
                <a:spcPts val="600"/>
              </a:spcBef>
              <a:buNone/>
            </a:pPr>
            <a:r>
              <a:rPr lang="es-MX" sz="30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Las instituciones financieras están sumamente reguladas por autoridades locales e internacionales cumpliendo estrictos protocolos referentes a constitución de </a:t>
            </a:r>
            <a:r>
              <a:rPr lang="es-MX" sz="3000" b="1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provisiones por insolvencias.</a:t>
            </a:r>
          </a:p>
          <a:p>
            <a:pPr marL="0" indent="0" algn="just">
              <a:lnSpc>
                <a:spcPct val="200000"/>
              </a:lnSpc>
              <a:spcBef>
                <a:spcPts val="600"/>
              </a:spcBef>
              <a:buNone/>
            </a:pPr>
            <a:endParaRPr lang="es-MX" sz="1100" spc="135" dirty="0">
              <a:solidFill>
                <a:schemeClr val="tx1">
                  <a:lumMod val="65000"/>
                  <a:lumOff val="35000"/>
                </a:schemeClr>
              </a:solidFill>
              <a:ea typeface="Karla" pitchFamily="2" charset="0"/>
            </a:endParaRPr>
          </a:p>
          <a:p>
            <a:pPr marL="0" indent="0" algn="just">
              <a:lnSpc>
                <a:spcPct val="200000"/>
              </a:lnSpc>
              <a:spcBef>
                <a:spcPts val="600"/>
              </a:spcBef>
              <a:buNone/>
            </a:pPr>
            <a:r>
              <a:rPr lang="es-MX" sz="30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Es importante predecir </a:t>
            </a:r>
            <a:r>
              <a:rPr lang="es-MX" sz="3000" b="1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el riesgo de incumplimiento </a:t>
            </a:r>
            <a:r>
              <a:rPr lang="es-MX" sz="30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de los clientes, para una correcta planeación estratégica.</a:t>
            </a:r>
            <a:endParaRPr lang="es-MX" sz="3500" spc="135" dirty="0">
              <a:solidFill>
                <a:schemeClr val="tx1">
                  <a:lumMod val="65000"/>
                  <a:lumOff val="35000"/>
                </a:schemeClr>
              </a:solidFill>
              <a:ea typeface="Karla" pitchFamily="2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" y="62368"/>
            <a:ext cx="216568" cy="1188720"/>
          </a:xfrm>
          <a:prstGeom prst="rect">
            <a:avLst/>
          </a:prstGeom>
          <a:solidFill>
            <a:srgbClr val="A43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3679402" y="-32084"/>
            <a:ext cx="5751096" cy="10320672"/>
          </a:xfrm>
          <a:custGeom>
            <a:avLst/>
            <a:gdLst>
              <a:gd name="connsiteX0" fmla="*/ 0 w 5751096"/>
              <a:gd name="connsiteY0" fmla="*/ 0 h 10288588"/>
              <a:gd name="connsiteX1" fmla="*/ 5751096 w 5751096"/>
              <a:gd name="connsiteY1" fmla="*/ 0 h 10288588"/>
              <a:gd name="connsiteX2" fmla="*/ 5751096 w 5751096"/>
              <a:gd name="connsiteY2" fmla="*/ 10288588 h 10288588"/>
              <a:gd name="connsiteX3" fmla="*/ 0 w 5751096"/>
              <a:gd name="connsiteY3" fmla="*/ 10288588 h 10288588"/>
              <a:gd name="connsiteX4" fmla="*/ 0 w 5751096"/>
              <a:gd name="connsiteY4" fmla="*/ 0 h 10288588"/>
              <a:gd name="connsiteX0" fmla="*/ 2999874 w 5751096"/>
              <a:gd name="connsiteY0" fmla="*/ 144379 h 10288588"/>
              <a:gd name="connsiteX1" fmla="*/ 5751096 w 5751096"/>
              <a:gd name="connsiteY1" fmla="*/ 0 h 10288588"/>
              <a:gd name="connsiteX2" fmla="*/ 5751096 w 5751096"/>
              <a:gd name="connsiteY2" fmla="*/ 10288588 h 10288588"/>
              <a:gd name="connsiteX3" fmla="*/ 0 w 5751096"/>
              <a:gd name="connsiteY3" fmla="*/ 10288588 h 10288588"/>
              <a:gd name="connsiteX4" fmla="*/ 2999874 w 5751096"/>
              <a:gd name="connsiteY4" fmla="*/ 144379 h 10288588"/>
              <a:gd name="connsiteX0" fmla="*/ 3705727 w 5751096"/>
              <a:gd name="connsiteY0" fmla="*/ 16042 h 10288588"/>
              <a:gd name="connsiteX1" fmla="*/ 5751096 w 5751096"/>
              <a:gd name="connsiteY1" fmla="*/ 0 h 10288588"/>
              <a:gd name="connsiteX2" fmla="*/ 5751096 w 5751096"/>
              <a:gd name="connsiteY2" fmla="*/ 10288588 h 10288588"/>
              <a:gd name="connsiteX3" fmla="*/ 0 w 5751096"/>
              <a:gd name="connsiteY3" fmla="*/ 10288588 h 10288588"/>
              <a:gd name="connsiteX4" fmla="*/ 3705727 w 5751096"/>
              <a:gd name="connsiteY4" fmla="*/ 16042 h 10288588"/>
              <a:gd name="connsiteX0" fmla="*/ 3994485 w 5751096"/>
              <a:gd name="connsiteY0" fmla="*/ 16042 h 10288588"/>
              <a:gd name="connsiteX1" fmla="*/ 5751096 w 5751096"/>
              <a:gd name="connsiteY1" fmla="*/ 0 h 10288588"/>
              <a:gd name="connsiteX2" fmla="*/ 5751096 w 5751096"/>
              <a:gd name="connsiteY2" fmla="*/ 10288588 h 10288588"/>
              <a:gd name="connsiteX3" fmla="*/ 0 w 5751096"/>
              <a:gd name="connsiteY3" fmla="*/ 10288588 h 10288588"/>
              <a:gd name="connsiteX4" fmla="*/ 3994485 w 5751096"/>
              <a:gd name="connsiteY4" fmla="*/ 16042 h 10288588"/>
              <a:gd name="connsiteX0" fmla="*/ 3737812 w 5751096"/>
              <a:gd name="connsiteY0" fmla="*/ 0 h 10320672"/>
              <a:gd name="connsiteX1" fmla="*/ 5751096 w 5751096"/>
              <a:gd name="connsiteY1" fmla="*/ 32084 h 10320672"/>
              <a:gd name="connsiteX2" fmla="*/ 5751096 w 5751096"/>
              <a:gd name="connsiteY2" fmla="*/ 10320672 h 10320672"/>
              <a:gd name="connsiteX3" fmla="*/ 0 w 5751096"/>
              <a:gd name="connsiteY3" fmla="*/ 10320672 h 10320672"/>
              <a:gd name="connsiteX4" fmla="*/ 3737812 w 5751096"/>
              <a:gd name="connsiteY4" fmla="*/ 0 h 1032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1096" h="10320672">
                <a:moveTo>
                  <a:pt x="3737812" y="0"/>
                </a:moveTo>
                <a:lnTo>
                  <a:pt x="5751096" y="32084"/>
                </a:lnTo>
                <a:lnTo>
                  <a:pt x="5751096" y="10320672"/>
                </a:lnTo>
                <a:lnTo>
                  <a:pt x="0" y="10320672"/>
                </a:lnTo>
                <a:lnTo>
                  <a:pt x="3737812" y="0"/>
                </a:lnTo>
                <a:close/>
              </a:path>
            </a:pathLst>
          </a:custGeom>
          <a:solidFill>
            <a:srgbClr val="A43173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503B2F-6158-05C1-0DE2-5CFAC4EF529E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Recapitulando</a:t>
            </a:r>
            <a:r>
              <a:rPr lang="es-MX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</a:p>
        </p:txBody>
      </p:sp>
      <p:sp>
        <p:nvSpPr>
          <p:cNvPr id="4" name="Прямоугольник 24">
            <a:extLst>
              <a:ext uri="{FF2B5EF4-FFF2-40B4-BE49-F238E27FC236}">
                <a16:creationId xmlns:a16="http://schemas.microsoft.com/office/drawing/2014/main" id="{43A5E697-995C-2B60-6CC4-1204C5DE140D}"/>
              </a:ext>
            </a:extLst>
          </p:cNvPr>
          <p:cNvSpPr/>
          <p:nvPr/>
        </p:nvSpPr>
        <p:spPr>
          <a:xfrm>
            <a:off x="1" y="76290"/>
            <a:ext cx="216568" cy="1188720"/>
          </a:xfrm>
          <a:prstGeom prst="rect">
            <a:avLst/>
          </a:prstGeom>
          <a:solidFill>
            <a:srgbClr val="A43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/>
          <p:cNvSpPr txBox="1">
            <a:spLocks/>
          </p:cNvSpPr>
          <p:nvPr/>
        </p:nvSpPr>
        <p:spPr>
          <a:xfrm>
            <a:off x="1543050" y="3378379"/>
            <a:ext cx="4229100" cy="182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Medium" panose="02000000000000000000" pitchFamily="2" charset="0"/>
                <a:cs typeface="Roboto Medium" panose="02000000000000000000" pitchFamily="2" charset="0"/>
              </a:rPr>
              <a:t>OBJETIVO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Predecir la calificación crediticia de los clientes (Bueno, Regular, Malo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) con un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modelo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de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clasificacion</a:t>
            </a:r>
            <a:endParaRPr lang="es-MX" sz="1800" spc="135" dirty="0">
              <a:solidFill>
                <a:schemeClr val="tx1">
                  <a:lumMod val="65000"/>
                  <a:lumOff val="35000"/>
                </a:schemeClr>
              </a:solidFill>
              <a:ea typeface="Karla" pitchFamily="2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419850" y="2660650"/>
            <a:ext cx="0" cy="50876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1543049" y="6983922"/>
            <a:ext cx="4659627" cy="182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Medium" panose="02000000000000000000" pitchFamily="2" charset="0"/>
                <a:cs typeface="Roboto Medium" panose="02000000000000000000" pitchFamily="2" charset="0"/>
              </a:rPr>
              <a:t>ALCANCE Y LIMITACIONES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hay una temporalidad especifica en los datos,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lo que asumimos que provienen de un contexto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MX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tipico</a:t>
            </a: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7038975" y="3378379"/>
            <a:ext cx="4229100" cy="182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Medium" panose="02000000000000000000" pitchFamily="2" charset="0"/>
                <a:cs typeface="Roboto Medium" panose="02000000000000000000" pitchFamily="2" charset="0"/>
              </a:rPr>
              <a:t>MODELOS A UTILIZAR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KNN Multiclase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Regresión logística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Arboles de </a:t>
            </a:r>
            <a:r>
              <a:rPr lang="es-MX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Clasificacion</a:t>
            </a:r>
            <a:endParaRPr lang="es-MX" sz="1800" spc="135" dirty="0">
              <a:solidFill>
                <a:schemeClr val="tx1">
                  <a:lumMod val="65000"/>
                  <a:lumOff val="35000"/>
                </a:schemeClr>
              </a:solidFill>
              <a:ea typeface="Karla" pitchFamily="2" charset="0"/>
            </a:endParaRPr>
          </a:p>
        </p:txBody>
      </p:sp>
      <p:sp>
        <p:nvSpPr>
          <p:cNvPr id="22" name="Подзаголовок 2"/>
          <p:cNvSpPr txBox="1">
            <a:spLocks/>
          </p:cNvSpPr>
          <p:nvPr/>
        </p:nvSpPr>
        <p:spPr>
          <a:xfrm>
            <a:off x="7038975" y="6983922"/>
            <a:ext cx="4229100" cy="182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Medium" panose="02000000000000000000" pitchFamily="2" charset="0"/>
                <a:cs typeface="Roboto Medium" panose="02000000000000000000" pitchFamily="2" charset="0"/>
              </a:rPr>
              <a:t>ETICA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Al contener información sensible como 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“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Nombre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”, “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Salario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”, “Num.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Seguridad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Social”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los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datos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se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deberían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manejar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 con </a:t>
            </a:r>
            <a:r>
              <a:rPr lang="en-US" sz="1800" spc="135" dirty="0" err="1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confidencialidad</a:t>
            </a:r>
            <a:r>
              <a:rPr lang="en-US" sz="1800" spc="135" dirty="0">
                <a:solidFill>
                  <a:schemeClr val="tx1">
                    <a:lumMod val="65000"/>
                    <a:lumOff val="35000"/>
                  </a:schemeClr>
                </a:solidFill>
                <a:ea typeface="Karla" pitchFamily="2" charset="0"/>
              </a:rPr>
              <a:t>.</a:t>
            </a:r>
            <a:endParaRPr lang="es-MX" sz="1800" spc="135" dirty="0">
              <a:solidFill>
                <a:schemeClr val="tx1">
                  <a:lumMod val="65000"/>
                  <a:lumOff val="35000"/>
                </a:schemeClr>
              </a:solidFill>
              <a:ea typeface="Karla" pitchFamily="2" charset="0"/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1911012" y="2660650"/>
            <a:ext cx="0" cy="50876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дзаголовок 2"/>
          <p:cNvSpPr txBox="1">
            <a:spLocks/>
          </p:cNvSpPr>
          <p:nvPr/>
        </p:nvSpPr>
        <p:spPr>
          <a:xfrm>
            <a:off x="12530137" y="3378379"/>
            <a:ext cx="4229100" cy="1822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Roboto Medium" panose="02000000000000000000" pitchFamily="2" charset="0"/>
                <a:cs typeface="Roboto Medium" panose="02000000000000000000" pitchFamily="2" charset="0"/>
              </a:rPr>
              <a:t>METRICAS DE CALIDAD</a:t>
            </a: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Accuracy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Recall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Precision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lnSpc>
                <a:spcPts val="2700"/>
              </a:lnSpc>
              <a:spcBef>
                <a:spcPts val="600"/>
              </a:spcBef>
              <a:buNone/>
            </a:pP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Matriz de </a:t>
            </a:r>
            <a:r>
              <a:rPr lang="es-MX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confusi;on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Группа 72"/>
          <p:cNvGrpSpPr/>
          <p:nvPr/>
        </p:nvGrpSpPr>
        <p:grpSpPr>
          <a:xfrm>
            <a:off x="3326000" y="2636123"/>
            <a:ext cx="598654" cy="524779"/>
            <a:chOff x="3235325" y="1849438"/>
            <a:chExt cx="746125" cy="6540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3235325" y="1849438"/>
              <a:ext cx="746125" cy="517525"/>
            </a:xfrm>
            <a:custGeom>
              <a:avLst/>
              <a:gdLst>
                <a:gd name="T0" fmla="*/ 162 w 176"/>
                <a:gd name="T1" fmla="*/ 120 h 120"/>
                <a:gd name="T2" fmla="*/ 112 w 176"/>
                <a:gd name="T3" fmla="*/ 120 h 120"/>
                <a:gd name="T4" fmla="*/ 108 w 176"/>
                <a:gd name="T5" fmla="*/ 116 h 120"/>
                <a:gd name="T6" fmla="*/ 112 w 176"/>
                <a:gd name="T7" fmla="*/ 112 h 120"/>
                <a:gd name="T8" fmla="*/ 162 w 176"/>
                <a:gd name="T9" fmla="*/ 112 h 120"/>
                <a:gd name="T10" fmla="*/ 168 w 176"/>
                <a:gd name="T11" fmla="*/ 106 h 120"/>
                <a:gd name="T12" fmla="*/ 168 w 176"/>
                <a:gd name="T13" fmla="*/ 14 h 120"/>
                <a:gd name="T14" fmla="*/ 162 w 176"/>
                <a:gd name="T15" fmla="*/ 8 h 120"/>
                <a:gd name="T16" fmla="*/ 14 w 176"/>
                <a:gd name="T17" fmla="*/ 8 h 120"/>
                <a:gd name="T18" fmla="*/ 8 w 176"/>
                <a:gd name="T19" fmla="*/ 14 h 120"/>
                <a:gd name="T20" fmla="*/ 8 w 176"/>
                <a:gd name="T21" fmla="*/ 106 h 120"/>
                <a:gd name="T22" fmla="*/ 14 w 176"/>
                <a:gd name="T23" fmla="*/ 112 h 120"/>
                <a:gd name="T24" fmla="*/ 88 w 176"/>
                <a:gd name="T25" fmla="*/ 112 h 120"/>
                <a:gd name="T26" fmla="*/ 92 w 176"/>
                <a:gd name="T27" fmla="*/ 116 h 120"/>
                <a:gd name="T28" fmla="*/ 88 w 176"/>
                <a:gd name="T29" fmla="*/ 120 h 120"/>
                <a:gd name="T30" fmla="*/ 14 w 176"/>
                <a:gd name="T31" fmla="*/ 120 h 120"/>
                <a:gd name="T32" fmla="*/ 0 w 176"/>
                <a:gd name="T33" fmla="*/ 106 h 120"/>
                <a:gd name="T34" fmla="*/ 0 w 176"/>
                <a:gd name="T35" fmla="*/ 14 h 120"/>
                <a:gd name="T36" fmla="*/ 14 w 176"/>
                <a:gd name="T37" fmla="*/ 0 h 120"/>
                <a:gd name="T38" fmla="*/ 162 w 176"/>
                <a:gd name="T39" fmla="*/ 0 h 120"/>
                <a:gd name="T40" fmla="*/ 176 w 176"/>
                <a:gd name="T41" fmla="*/ 14 h 120"/>
                <a:gd name="T42" fmla="*/ 176 w 176"/>
                <a:gd name="T43" fmla="*/ 106 h 120"/>
                <a:gd name="T44" fmla="*/ 162 w 176"/>
                <a:gd name="T4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20">
                  <a:moveTo>
                    <a:pt x="162" y="120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0" y="120"/>
                    <a:pt x="108" y="118"/>
                    <a:pt x="108" y="116"/>
                  </a:cubicBezTo>
                  <a:cubicBezTo>
                    <a:pt x="108" y="114"/>
                    <a:pt x="110" y="112"/>
                    <a:pt x="112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5" y="112"/>
                    <a:pt x="168" y="109"/>
                    <a:pt x="168" y="106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1"/>
                    <a:pt x="165" y="8"/>
                    <a:pt x="16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8" y="11"/>
                    <a:pt x="8" y="14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9"/>
                    <a:pt x="11" y="112"/>
                    <a:pt x="1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0" y="112"/>
                    <a:pt x="92" y="114"/>
                    <a:pt x="92" y="116"/>
                  </a:cubicBezTo>
                  <a:cubicBezTo>
                    <a:pt x="92" y="118"/>
                    <a:pt x="90" y="120"/>
                    <a:pt x="88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6" y="120"/>
                    <a:pt x="0" y="114"/>
                    <a:pt x="0" y="10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0" y="0"/>
                    <a:pt x="176" y="6"/>
                    <a:pt x="176" y="14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6" y="114"/>
                    <a:pt x="170" y="120"/>
                    <a:pt x="162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3455988" y="2336801"/>
              <a:ext cx="304800" cy="166688"/>
            </a:xfrm>
            <a:custGeom>
              <a:avLst/>
              <a:gdLst>
                <a:gd name="T0" fmla="*/ 67 w 72"/>
                <a:gd name="T1" fmla="*/ 39 h 39"/>
                <a:gd name="T2" fmla="*/ 64 w 72"/>
                <a:gd name="T3" fmla="*/ 38 h 39"/>
                <a:gd name="T4" fmla="*/ 36 w 72"/>
                <a:gd name="T5" fmla="*/ 10 h 39"/>
                <a:gd name="T6" fmla="*/ 8 w 72"/>
                <a:gd name="T7" fmla="*/ 38 h 39"/>
                <a:gd name="T8" fmla="*/ 2 w 72"/>
                <a:gd name="T9" fmla="*/ 38 h 39"/>
                <a:gd name="T10" fmla="*/ 2 w 72"/>
                <a:gd name="T11" fmla="*/ 32 h 39"/>
                <a:gd name="T12" fmla="*/ 33 w 72"/>
                <a:gd name="T13" fmla="*/ 1 h 39"/>
                <a:gd name="T14" fmla="*/ 39 w 72"/>
                <a:gd name="T15" fmla="*/ 1 h 39"/>
                <a:gd name="T16" fmla="*/ 70 w 72"/>
                <a:gd name="T17" fmla="*/ 32 h 39"/>
                <a:gd name="T18" fmla="*/ 70 w 72"/>
                <a:gd name="T19" fmla="*/ 38 h 39"/>
                <a:gd name="T20" fmla="*/ 67 w 7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39">
                  <a:moveTo>
                    <a:pt x="67" y="39"/>
                  </a:moveTo>
                  <a:cubicBezTo>
                    <a:pt x="66" y="39"/>
                    <a:pt x="65" y="39"/>
                    <a:pt x="64" y="38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9"/>
                    <a:pt x="4" y="39"/>
                    <a:pt x="2" y="38"/>
                  </a:cubicBezTo>
                  <a:cubicBezTo>
                    <a:pt x="0" y="36"/>
                    <a:pt x="0" y="34"/>
                    <a:pt x="2" y="3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2" y="34"/>
                    <a:pt x="72" y="36"/>
                    <a:pt x="70" y="38"/>
                  </a:cubicBezTo>
                  <a:cubicBezTo>
                    <a:pt x="69" y="39"/>
                    <a:pt x="68" y="39"/>
                    <a:pt x="67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3735388" y="2470151"/>
              <a:ext cx="101600" cy="33338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3397250" y="2470151"/>
              <a:ext cx="101600" cy="33338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78" name="Freeform 12"/>
            <p:cNvSpPr>
              <a:spLocks/>
            </p:cNvSpPr>
            <p:nvPr/>
          </p:nvSpPr>
          <p:spPr bwMode="auto">
            <a:xfrm>
              <a:off x="3244850" y="2262188"/>
              <a:ext cx="677863" cy="34925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3324225" y="1936751"/>
              <a:ext cx="98425" cy="93663"/>
            </a:xfrm>
            <a:custGeom>
              <a:avLst/>
              <a:gdLst>
                <a:gd name="T0" fmla="*/ 4 w 23"/>
                <a:gd name="T1" fmla="*/ 22 h 22"/>
                <a:gd name="T2" fmla="*/ 1 w 23"/>
                <a:gd name="T3" fmla="*/ 21 h 22"/>
                <a:gd name="T4" fmla="*/ 1 w 23"/>
                <a:gd name="T5" fmla="*/ 16 h 22"/>
                <a:gd name="T6" fmla="*/ 15 w 23"/>
                <a:gd name="T7" fmla="*/ 2 h 22"/>
                <a:gd name="T8" fmla="*/ 21 w 23"/>
                <a:gd name="T9" fmla="*/ 2 h 22"/>
                <a:gd name="T10" fmla="*/ 21 w 23"/>
                <a:gd name="T11" fmla="*/ 7 h 22"/>
                <a:gd name="T12" fmla="*/ 7 w 23"/>
                <a:gd name="T13" fmla="*/ 21 h 22"/>
                <a:gd name="T14" fmla="*/ 4 w 2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2">
                  <a:moveTo>
                    <a:pt x="4" y="22"/>
                  </a:moveTo>
                  <a:cubicBezTo>
                    <a:pt x="3" y="22"/>
                    <a:pt x="2" y="22"/>
                    <a:pt x="1" y="21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0"/>
                    <a:pt x="21" y="2"/>
                  </a:cubicBezTo>
                  <a:cubicBezTo>
                    <a:pt x="23" y="3"/>
                    <a:pt x="23" y="6"/>
                    <a:pt x="21" y="7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5" y="22"/>
                    <a:pt x="4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80" name="Freeform 14"/>
            <p:cNvSpPr>
              <a:spLocks/>
            </p:cNvSpPr>
            <p:nvPr/>
          </p:nvSpPr>
          <p:spPr bwMode="auto">
            <a:xfrm>
              <a:off x="3359150" y="1957388"/>
              <a:ext cx="144463" cy="146050"/>
            </a:xfrm>
            <a:custGeom>
              <a:avLst/>
              <a:gdLst>
                <a:gd name="T0" fmla="*/ 5 w 34"/>
                <a:gd name="T1" fmla="*/ 34 h 34"/>
                <a:gd name="T2" fmla="*/ 2 w 34"/>
                <a:gd name="T3" fmla="*/ 33 h 34"/>
                <a:gd name="T4" fmla="*/ 2 w 34"/>
                <a:gd name="T5" fmla="*/ 27 h 34"/>
                <a:gd name="T6" fmla="*/ 27 w 34"/>
                <a:gd name="T7" fmla="*/ 2 h 34"/>
                <a:gd name="T8" fmla="*/ 33 w 34"/>
                <a:gd name="T9" fmla="*/ 2 h 34"/>
                <a:gd name="T10" fmla="*/ 33 w 34"/>
                <a:gd name="T11" fmla="*/ 7 h 34"/>
                <a:gd name="T12" fmla="*/ 7 w 34"/>
                <a:gd name="T13" fmla="*/ 33 h 34"/>
                <a:gd name="T14" fmla="*/ 5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cubicBezTo>
                    <a:pt x="3" y="34"/>
                    <a:pt x="2" y="34"/>
                    <a:pt x="2" y="33"/>
                  </a:cubicBezTo>
                  <a:cubicBezTo>
                    <a:pt x="0" y="31"/>
                    <a:pt x="0" y="29"/>
                    <a:pt x="2" y="2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0"/>
                    <a:pt x="31" y="0"/>
                    <a:pt x="33" y="2"/>
                  </a:cubicBezTo>
                  <a:cubicBezTo>
                    <a:pt x="34" y="3"/>
                    <a:pt x="34" y="6"/>
                    <a:pt x="33" y="7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6" y="34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14344086" y="2648529"/>
            <a:ext cx="601202" cy="602476"/>
            <a:chOff x="4498975" y="4044950"/>
            <a:chExt cx="749300" cy="7508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Freeform 100"/>
            <p:cNvSpPr>
              <a:spLocks/>
            </p:cNvSpPr>
            <p:nvPr/>
          </p:nvSpPr>
          <p:spPr bwMode="auto">
            <a:xfrm>
              <a:off x="4498975" y="4044950"/>
              <a:ext cx="749300" cy="750888"/>
            </a:xfrm>
            <a:custGeom>
              <a:avLst/>
              <a:gdLst>
                <a:gd name="T0" fmla="*/ 70 w 177"/>
                <a:gd name="T1" fmla="*/ 157 h 176"/>
                <a:gd name="T2" fmla="*/ 26 w 177"/>
                <a:gd name="T3" fmla="*/ 150 h 176"/>
                <a:gd name="T4" fmla="*/ 19 w 177"/>
                <a:gd name="T5" fmla="*/ 108 h 176"/>
                <a:gd name="T6" fmla="*/ 19 w 177"/>
                <a:gd name="T7" fmla="*/ 68 h 176"/>
                <a:gd name="T8" fmla="*/ 26 w 177"/>
                <a:gd name="T9" fmla="*/ 26 h 176"/>
                <a:gd name="T10" fmla="*/ 70 w 177"/>
                <a:gd name="T11" fmla="*/ 19 h 176"/>
                <a:gd name="T12" fmla="*/ 110 w 177"/>
                <a:gd name="T13" fmla="*/ 19 h 176"/>
                <a:gd name="T14" fmla="*/ 123 w 177"/>
                <a:gd name="T15" fmla="*/ 25 h 176"/>
                <a:gd name="T16" fmla="*/ 151 w 177"/>
                <a:gd name="T17" fmla="*/ 53 h 176"/>
                <a:gd name="T18" fmla="*/ 177 w 177"/>
                <a:gd name="T19" fmla="*/ 88 h 176"/>
                <a:gd name="T20" fmla="*/ 159 w 177"/>
                <a:gd name="T21" fmla="*/ 100 h 176"/>
                <a:gd name="T22" fmla="*/ 156 w 177"/>
                <a:gd name="T23" fmla="*/ 76 h 176"/>
                <a:gd name="T24" fmla="*/ 150 w 177"/>
                <a:gd name="T25" fmla="*/ 73 h 176"/>
                <a:gd name="T26" fmla="*/ 141 w 177"/>
                <a:gd name="T27" fmla="*/ 52 h 176"/>
                <a:gd name="T28" fmla="*/ 145 w 177"/>
                <a:gd name="T29" fmla="*/ 31 h 176"/>
                <a:gd name="T30" fmla="*/ 126 w 177"/>
                <a:gd name="T31" fmla="*/ 36 h 176"/>
                <a:gd name="T32" fmla="*/ 108 w 177"/>
                <a:gd name="T33" fmla="*/ 27 h 176"/>
                <a:gd name="T34" fmla="*/ 103 w 177"/>
                <a:gd name="T35" fmla="*/ 25 h 176"/>
                <a:gd name="T36" fmla="*/ 91 w 177"/>
                <a:gd name="T37" fmla="*/ 8 h 176"/>
                <a:gd name="T38" fmla="*/ 79 w 177"/>
                <a:gd name="T39" fmla="*/ 25 h 176"/>
                <a:gd name="T40" fmla="*/ 56 w 177"/>
                <a:gd name="T41" fmla="*/ 33 h 176"/>
                <a:gd name="T42" fmla="*/ 49 w 177"/>
                <a:gd name="T43" fmla="*/ 31 h 176"/>
                <a:gd name="T44" fmla="*/ 32 w 177"/>
                <a:gd name="T45" fmla="*/ 48 h 176"/>
                <a:gd name="T46" fmla="*/ 33 w 177"/>
                <a:gd name="T47" fmla="*/ 55 h 176"/>
                <a:gd name="T48" fmla="*/ 25 w 177"/>
                <a:gd name="T49" fmla="*/ 76 h 176"/>
                <a:gd name="T50" fmla="*/ 8 w 177"/>
                <a:gd name="T51" fmla="*/ 88 h 176"/>
                <a:gd name="T52" fmla="*/ 25 w 177"/>
                <a:gd name="T53" fmla="*/ 100 h 176"/>
                <a:gd name="T54" fmla="*/ 33 w 177"/>
                <a:gd name="T55" fmla="*/ 121 h 176"/>
                <a:gd name="T56" fmla="*/ 31 w 177"/>
                <a:gd name="T57" fmla="*/ 128 h 176"/>
                <a:gd name="T58" fmla="*/ 48 w 177"/>
                <a:gd name="T59" fmla="*/ 145 h 176"/>
                <a:gd name="T60" fmla="*/ 54 w 177"/>
                <a:gd name="T61" fmla="*/ 141 h 176"/>
                <a:gd name="T62" fmla="*/ 75 w 177"/>
                <a:gd name="T63" fmla="*/ 150 h 176"/>
                <a:gd name="T64" fmla="*/ 79 w 177"/>
                <a:gd name="T65" fmla="*/ 156 h 176"/>
                <a:gd name="T66" fmla="*/ 103 w 177"/>
                <a:gd name="T67" fmla="*/ 156 h 176"/>
                <a:gd name="T68" fmla="*/ 105 w 177"/>
                <a:gd name="T69" fmla="*/ 150 h 176"/>
                <a:gd name="T70" fmla="*/ 122 w 177"/>
                <a:gd name="T71" fmla="*/ 143 h 176"/>
                <a:gd name="T72" fmla="*/ 128 w 177"/>
                <a:gd name="T73" fmla="*/ 145 h 176"/>
                <a:gd name="T74" fmla="*/ 145 w 177"/>
                <a:gd name="T75" fmla="*/ 128 h 176"/>
                <a:gd name="T76" fmla="*/ 143 w 177"/>
                <a:gd name="T77" fmla="*/ 125 h 176"/>
                <a:gd name="T78" fmla="*/ 150 w 177"/>
                <a:gd name="T79" fmla="*/ 122 h 176"/>
                <a:gd name="T80" fmla="*/ 151 w 177"/>
                <a:gd name="T81" fmla="*/ 122 h 176"/>
                <a:gd name="T82" fmla="*/ 150 w 177"/>
                <a:gd name="T83" fmla="*/ 150 h 176"/>
                <a:gd name="T84" fmla="*/ 111 w 177"/>
                <a:gd name="T85" fmla="*/ 156 h 176"/>
                <a:gd name="T86" fmla="*/ 90 w 177"/>
                <a:gd name="T8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" h="176">
                  <a:moveTo>
                    <a:pt x="90" y="176"/>
                  </a:moveTo>
                  <a:cubicBezTo>
                    <a:pt x="79" y="176"/>
                    <a:pt x="70" y="168"/>
                    <a:pt x="70" y="157"/>
                  </a:cubicBezTo>
                  <a:cubicBezTo>
                    <a:pt x="64" y="156"/>
                    <a:pt x="59" y="154"/>
                    <a:pt x="54" y="151"/>
                  </a:cubicBezTo>
                  <a:cubicBezTo>
                    <a:pt x="46" y="158"/>
                    <a:pt x="33" y="158"/>
                    <a:pt x="26" y="150"/>
                  </a:cubicBezTo>
                  <a:cubicBezTo>
                    <a:pt x="18" y="143"/>
                    <a:pt x="18" y="131"/>
                    <a:pt x="25" y="123"/>
                  </a:cubicBezTo>
                  <a:cubicBezTo>
                    <a:pt x="22" y="118"/>
                    <a:pt x="20" y="113"/>
                    <a:pt x="19" y="108"/>
                  </a:cubicBezTo>
                  <a:cubicBezTo>
                    <a:pt x="8" y="107"/>
                    <a:pt x="0" y="99"/>
                    <a:pt x="0" y="88"/>
                  </a:cubicBezTo>
                  <a:cubicBezTo>
                    <a:pt x="0" y="77"/>
                    <a:pt x="8" y="69"/>
                    <a:pt x="19" y="68"/>
                  </a:cubicBezTo>
                  <a:cubicBezTo>
                    <a:pt x="20" y="63"/>
                    <a:pt x="22" y="58"/>
                    <a:pt x="25" y="53"/>
                  </a:cubicBezTo>
                  <a:cubicBezTo>
                    <a:pt x="18" y="45"/>
                    <a:pt x="18" y="33"/>
                    <a:pt x="26" y="26"/>
                  </a:cubicBezTo>
                  <a:cubicBezTo>
                    <a:pt x="34" y="18"/>
                    <a:pt x="46" y="18"/>
                    <a:pt x="54" y="25"/>
                  </a:cubicBezTo>
                  <a:cubicBezTo>
                    <a:pt x="59" y="22"/>
                    <a:pt x="64" y="20"/>
                    <a:pt x="70" y="19"/>
                  </a:cubicBezTo>
                  <a:cubicBezTo>
                    <a:pt x="70" y="8"/>
                    <a:pt x="79" y="0"/>
                    <a:pt x="90" y="0"/>
                  </a:cubicBezTo>
                  <a:cubicBezTo>
                    <a:pt x="101" y="0"/>
                    <a:pt x="109" y="9"/>
                    <a:pt x="110" y="19"/>
                  </a:cubicBezTo>
                  <a:cubicBezTo>
                    <a:pt x="110" y="19"/>
                    <a:pt x="111" y="20"/>
                    <a:pt x="111" y="20"/>
                  </a:cubicBezTo>
                  <a:cubicBezTo>
                    <a:pt x="115" y="21"/>
                    <a:pt x="119" y="23"/>
                    <a:pt x="123" y="25"/>
                  </a:cubicBezTo>
                  <a:cubicBezTo>
                    <a:pt x="131" y="18"/>
                    <a:pt x="143" y="18"/>
                    <a:pt x="150" y="26"/>
                  </a:cubicBezTo>
                  <a:cubicBezTo>
                    <a:pt x="158" y="33"/>
                    <a:pt x="158" y="45"/>
                    <a:pt x="151" y="53"/>
                  </a:cubicBezTo>
                  <a:cubicBezTo>
                    <a:pt x="154" y="58"/>
                    <a:pt x="156" y="63"/>
                    <a:pt x="157" y="68"/>
                  </a:cubicBezTo>
                  <a:cubicBezTo>
                    <a:pt x="168" y="69"/>
                    <a:pt x="177" y="77"/>
                    <a:pt x="177" y="88"/>
                  </a:cubicBezTo>
                  <a:cubicBezTo>
                    <a:pt x="177" y="99"/>
                    <a:pt x="167" y="108"/>
                    <a:pt x="159" y="108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63" y="100"/>
                    <a:pt x="169" y="95"/>
                    <a:pt x="169" y="88"/>
                  </a:cubicBezTo>
                  <a:cubicBezTo>
                    <a:pt x="169" y="81"/>
                    <a:pt x="163" y="76"/>
                    <a:pt x="156" y="7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9" y="67"/>
                    <a:pt x="146" y="60"/>
                    <a:pt x="143" y="5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5" y="48"/>
                    <a:pt x="145" y="48"/>
                    <a:pt x="145" y="48"/>
                  </a:cubicBezTo>
                  <a:cubicBezTo>
                    <a:pt x="149" y="44"/>
                    <a:pt x="149" y="36"/>
                    <a:pt x="145" y="31"/>
                  </a:cubicBezTo>
                  <a:cubicBezTo>
                    <a:pt x="140" y="27"/>
                    <a:pt x="133" y="27"/>
                    <a:pt x="128" y="31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8" y="31"/>
                    <a:pt x="112" y="29"/>
                    <a:pt x="108" y="27"/>
                  </a:cubicBezTo>
                  <a:cubicBezTo>
                    <a:pt x="107" y="27"/>
                    <a:pt x="106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3"/>
                    <a:pt x="98" y="8"/>
                    <a:pt x="91" y="8"/>
                  </a:cubicBezTo>
                  <a:cubicBezTo>
                    <a:pt x="84" y="8"/>
                    <a:pt x="79" y="13"/>
                    <a:pt x="79" y="2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7"/>
                    <a:pt x="62" y="30"/>
                    <a:pt x="56" y="33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4" y="27"/>
                    <a:pt x="36" y="27"/>
                    <a:pt x="32" y="31"/>
                  </a:cubicBezTo>
                  <a:cubicBezTo>
                    <a:pt x="27" y="36"/>
                    <a:pt x="27" y="44"/>
                    <a:pt x="32" y="48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0" y="60"/>
                    <a:pt x="27" y="67"/>
                    <a:pt x="26" y="73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3" y="76"/>
                    <a:pt x="8" y="81"/>
                    <a:pt x="8" y="88"/>
                  </a:cubicBezTo>
                  <a:cubicBezTo>
                    <a:pt x="8" y="95"/>
                    <a:pt x="13" y="100"/>
                    <a:pt x="20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9"/>
                    <a:pt x="30" y="116"/>
                    <a:pt x="33" y="121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27" y="132"/>
                    <a:pt x="27" y="140"/>
                    <a:pt x="31" y="145"/>
                  </a:cubicBezTo>
                  <a:cubicBezTo>
                    <a:pt x="36" y="149"/>
                    <a:pt x="44" y="149"/>
                    <a:pt x="48" y="145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62" y="146"/>
                    <a:pt x="68" y="149"/>
                    <a:pt x="75" y="150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79" y="163"/>
                    <a:pt x="84" y="168"/>
                    <a:pt x="91" y="168"/>
                  </a:cubicBezTo>
                  <a:cubicBezTo>
                    <a:pt x="98" y="168"/>
                    <a:pt x="103" y="163"/>
                    <a:pt x="103" y="156"/>
                  </a:cubicBezTo>
                  <a:cubicBezTo>
                    <a:pt x="103" y="151"/>
                    <a:pt x="103" y="151"/>
                    <a:pt x="103" y="151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106" y="150"/>
                    <a:pt x="107" y="149"/>
                    <a:pt x="109" y="149"/>
                  </a:cubicBezTo>
                  <a:cubicBezTo>
                    <a:pt x="113" y="147"/>
                    <a:pt x="118" y="145"/>
                    <a:pt x="122" y="143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33" y="149"/>
                    <a:pt x="140" y="149"/>
                    <a:pt x="145" y="145"/>
                  </a:cubicBezTo>
                  <a:cubicBezTo>
                    <a:pt x="149" y="140"/>
                    <a:pt x="149" y="132"/>
                    <a:pt x="145" y="128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43" y="125"/>
                    <a:pt x="143" y="125"/>
                    <a:pt x="143" y="125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1" y="122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8" y="131"/>
                    <a:pt x="158" y="143"/>
                    <a:pt x="150" y="150"/>
                  </a:cubicBezTo>
                  <a:cubicBezTo>
                    <a:pt x="143" y="158"/>
                    <a:pt x="131" y="158"/>
                    <a:pt x="123" y="151"/>
                  </a:cubicBezTo>
                  <a:cubicBezTo>
                    <a:pt x="119" y="153"/>
                    <a:pt x="115" y="155"/>
                    <a:pt x="111" y="156"/>
                  </a:cubicBezTo>
                  <a:cubicBezTo>
                    <a:pt x="111" y="156"/>
                    <a:pt x="110" y="157"/>
                    <a:pt x="110" y="157"/>
                  </a:cubicBezTo>
                  <a:cubicBezTo>
                    <a:pt x="109" y="167"/>
                    <a:pt x="101" y="176"/>
                    <a:pt x="90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89" name="Freeform 101"/>
            <p:cNvSpPr>
              <a:spLocks/>
            </p:cNvSpPr>
            <p:nvPr/>
          </p:nvSpPr>
          <p:spPr bwMode="auto">
            <a:xfrm>
              <a:off x="4735513" y="4300538"/>
              <a:ext cx="279400" cy="273050"/>
            </a:xfrm>
            <a:custGeom>
              <a:avLst/>
              <a:gdLst>
                <a:gd name="T0" fmla="*/ 35 w 66"/>
                <a:gd name="T1" fmla="*/ 64 h 64"/>
                <a:gd name="T2" fmla="*/ 35 w 66"/>
                <a:gd name="T3" fmla="*/ 56 h 64"/>
                <a:gd name="T4" fmla="*/ 58 w 66"/>
                <a:gd name="T5" fmla="*/ 32 h 64"/>
                <a:gd name="T6" fmla="*/ 33 w 66"/>
                <a:gd name="T7" fmla="*/ 8 h 64"/>
                <a:gd name="T8" fmla="*/ 8 w 66"/>
                <a:gd name="T9" fmla="*/ 32 h 64"/>
                <a:gd name="T10" fmla="*/ 0 w 66"/>
                <a:gd name="T11" fmla="*/ 32 h 64"/>
                <a:gd name="T12" fmla="*/ 32 w 66"/>
                <a:gd name="T13" fmla="*/ 0 h 64"/>
                <a:gd name="T14" fmla="*/ 66 w 66"/>
                <a:gd name="T15" fmla="*/ 32 h 64"/>
                <a:gd name="T16" fmla="*/ 35 w 66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4">
                  <a:moveTo>
                    <a:pt x="35" y="64"/>
                  </a:moveTo>
                  <a:cubicBezTo>
                    <a:pt x="35" y="56"/>
                    <a:pt x="35" y="56"/>
                    <a:pt x="35" y="56"/>
                  </a:cubicBezTo>
                  <a:cubicBezTo>
                    <a:pt x="47" y="56"/>
                    <a:pt x="58" y="45"/>
                    <a:pt x="58" y="32"/>
                  </a:cubicBezTo>
                  <a:cubicBezTo>
                    <a:pt x="58" y="19"/>
                    <a:pt x="46" y="8"/>
                    <a:pt x="33" y="8"/>
                  </a:cubicBezTo>
                  <a:cubicBezTo>
                    <a:pt x="20" y="8"/>
                    <a:pt x="8" y="20"/>
                    <a:pt x="8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4" y="0"/>
                    <a:pt x="32" y="0"/>
                  </a:cubicBezTo>
                  <a:cubicBezTo>
                    <a:pt x="50" y="0"/>
                    <a:pt x="66" y="14"/>
                    <a:pt x="66" y="32"/>
                  </a:cubicBezTo>
                  <a:cubicBezTo>
                    <a:pt x="66" y="50"/>
                    <a:pt x="51" y="64"/>
                    <a:pt x="35" y="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0" name="Freeform 102"/>
            <p:cNvSpPr>
              <a:spLocks/>
            </p:cNvSpPr>
            <p:nvPr/>
          </p:nvSpPr>
          <p:spPr bwMode="auto">
            <a:xfrm>
              <a:off x="4760913" y="4497388"/>
              <a:ext cx="60325" cy="55563"/>
            </a:xfrm>
            <a:custGeom>
              <a:avLst/>
              <a:gdLst>
                <a:gd name="T0" fmla="*/ 10 w 14"/>
                <a:gd name="T1" fmla="*/ 13 h 13"/>
                <a:gd name="T2" fmla="*/ 0 w 14"/>
                <a:gd name="T3" fmla="*/ 4 h 13"/>
                <a:gd name="T4" fmla="*/ 6 w 14"/>
                <a:gd name="T5" fmla="*/ 0 h 13"/>
                <a:gd name="T6" fmla="*/ 14 w 14"/>
                <a:gd name="T7" fmla="*/ 7 h 13"/>
                <a:gd name="T8" fmla="*/ 10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0" y="13"/>
                  </a:moveTo>
                  <a:cubicBezTo>
                    <a:pt x="6" y="11"/>
                    <a:pt x="2" y="8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"/>
                    <a:pt x="11" y="5"/>
                    <a:pt x="14" y="7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3307530" y="6246389"/>
            <a:ext cx="635593" cy="624129"/>
            <a:chOff x="11822113" y="7564438"/>
            <a:chExt cx="792163" cy="7778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2" name="Freeform 330"/>
            <p:cNvSpPr>
              <a:spLocks noEditPoints="1"/>
            </p:cNvSpPr>
            <p:nvPr/>
          </p:nvSpPr>
          <p:spPr bwMode="auto">
            <a:xfrm>
              <a:off x="11991976" y="7564438"/>
              <a:ext cx="622300" cy="631825"/>
            </a:xfrm>
            <a:custGeom>
              <a:avLst/>
              <a:gdLst>
                <a:gd name="T0" fmla="*/ 61 w 147"/>
                <a:gd name="T1" fmla="*/ 147 h 147"/>
                <a:gd name="T2" fmla="*/ 58 w 147"/>
                <a:gd name="T3" fmla="*/ 145 h 147"/>
                <a:gd name="T4" fmla="*/ 2 w 147"/>
                <a:gd name="T5" fmla="*/ 89 h 147"/>
                <a:gd name="T6" fmla="*/ 0 w 147"/>
                <a:gd name="T7" fmla="*/ 86 h 147"/>
                <a:gd name="T8" fmla="*/ 2 w 147"/>
                <a:gd name="T9" fmla="*/ 83 h 147"/>
                <a:gd name="T10" fmla="*/ 84 w 147"/>
                <a:gd name="T11" fmla="*/ 1 h 147"/>
                <a:gd name="T12" fmla="*/ 89 w 147"/>
                <a:gd name="T13" fmla="*/ 1 h 147"/>
                <a:gd name="T14" fmla="*/ 146 w 147"/>
                <a:gd name="T15" fmla="*/ 58 h 147"/>
                <a:gd name="T16" fmla="*/ 146 w 147"/>
                <a:gd name="T17" fmla="*/ 63 h 147"/>
                <a:gd name="T18" fmla="*/ 64 w 147"/>
                <a:gd name="T19" fmla="*/ 145 h 147"/>
                <a:gd name="T20" fmla="*/ 61 w 147"/>
                <a:gd name="T21" fmla="*/ 147 h 147"/>
                <a:gd name="T22" fmla="*/ 10 w 147"/>
                <a:gd name="T23" fmla="*/ 86 h 147"/>
                <a:gd name="T24" fmla="*/ 61 w 147"/>
                <a:gd name="T25" fmla="*/ 137 h 147"/>
                <a:gd name="T26" fmla="*/ 137 w 147"/>
                <a:gd name="T27" fmla="*/ 61 h 147"/>
                <a:gd name="T28" fmla="*/ 86 w 147"/>
                <a:gd name="T29" fmla="*/ 10 h 147"/>
                <a:gd name="T30" fmla="*/ 10 w 147"/>
                <a:gd name="T31" fmla="*/ 8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47">
                  <a:moveTo>
                    <a:pt x="61" y="147"/>
                  </a:moveTo>
                  <a:cubicBezTo>
                    <a:pt x="60" y="147"/>
                    <a:pt x="59" y="146"/>
                    <a:pt x="58" y="145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85"/>
                    <a:pt x="1" y="84"/>
                    <a:pt x="2" y="83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0"/>
                    <a:pt x="88" y="0"/>
                    <a:pt x="89" y="1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7" y="59"/>
                    <a:pt x="147" y="62"/>
                    <a:pt x="146" y="63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3" y="146"/>
                    <a:pt x="62" y="147"/>
                    <a:pt x="61" y="147"/>
                  </a:cubicBezTo>
                  <a:moveTo>
                    <a:pt x="10" y="86"/>
                  </a:moveTo>
                  <a:cubicBezTo>
                    <a:pt x="61" y="137"/>
                    <a:pt x="61" y="137"/>
                    <a:pt x="61" y="137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86" y="10"/>
                    <a:pt x="86" y="10"/>
                    <a:pt x="86" y="10"/>
                  </a:cubicBezTo>
                  <a:lnTo>
                    <a:pt x="1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3" name="Freeform 331"/>
            <p:cNvSpPr>
              <a:spLocks noEditPoints="1"/>
            </p:cNvSpPr>
            <p:nvPr/>
          </p:nvSpPr>
          <p:spPr bwMode="auto">
            <a:xfrm>
              <a:off x="12292013" y="7646988"/>
              <a:ext cx="169863" cy="171450"/>
            </a:xfrm>
            <a:custGeom>
              <a:avLst/>
              <a:gdLst>
                <a:gd name="T0" fmla="*/ 21 w 40"/>
                <a:gd name="T1" fmla="*/ 40 h 40"/>
                <a:gd name="T2" fmla="*/ 18 w 40"/>
                <a:gd name="T3" fmla="*/ 39 h 40"/>
                <a:gd name="T4" fmla="*/ 1 w 40"/>
                <a:gd name="T5" fmla="*/ 22 h 40"/>
                <a:gd name="T6" fmla="*/ 0 w 40"/>
                <a:gd name="T7" fmla="*/ 19 h 40"/>
                <a:gd name="T8" fmla="*/ 1 w 40"/>
                <a:gd name="T9" fmla="*/ 16 h 40"/>
                <a:gd name="T10" fmla="*/ 15 w 40"/>
                <a:gd name="T11" fmla="*/ 2 h 40"/>
                <a:gd name="T12" fmla="*/ 21 w 40"/>
                <a:gd name="T13" fmla="*/ 2 h 40"/>
                <a:gd name="T14" fmla="*/ 38 w 40"/>
                <a:gd name="T15" fmla="*/ 19 h 40"/>
                <a:gd name="T16" fmla="*/ 38 w 40"/>
                <a:gd name="T17" fmla="*/ 25 h 40"/>
                <a:gd name="T18" fmla="*/ 24 w 40"/>
                <a:gd name="T19" fmla="*/ 39 h 40"/>
                <a:gd name="T20" fmla="*/ 21 w 40"/>
                <a:gd name="T21" fmla="*/ 40 h 40"/>
                <a:gd name="T22" fmla="*/ 10 w 40"/>
                <a:gd name="T23" fmla="*/ 19 h 40"/>
                <a:gd name="T24" fmla="*/ 21 w 40"/>
                <a:gd name="T25" fmla="*/ 30 h 40"/>
                <a:gd name="T26" fmla="*/ 29 w 40"/>
                <a:gd name="T27" fmla="*/ 22 h 40"/>
                <a:gd name="T28" fmla="*/ 18 w 40"/>
                <a:gd name="T29" fmla="*/ 11 h 40"/>
                <a:gd name="T30" fmla="*/ 10 w 40"/>
                <a:gd name="T31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0">
                  <a:moveTo>
                    <a:pt x="21" y="40"/>
                  </a:moveTo>
                  <a:cubicBezTo>
                    <a:pt x="20" y="40"/>
                    <a:pt x="19" y="40"/>
                    <a:pt x="18" y="3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0"/>
                    <a:pt x="21" y="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0" y="21"/>
                    <a:pt x="40" y="23"/>
                    <a:pt x="38" y="25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10" y="19"/>
                  </a:moveTo>
                  <a:cubicBezTo>
                    <a:pt x="21" y="30"/>
                    <a:pt x="21" y="30"/>
                    <a:pt x="21" y="3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8" y="11"/>
                    <a:pt x="18" y="11"/>
                    <a:pt x="18" y="11"/>
                  </a:cubicBezTo>
                  <a:lnTo>
                    <a:pt x="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4" name="Freeform 332"/>
            <p:cNvSpPr>
              <a:spLocks/>
            </p:cNvSpPr>
            <p:nvPr/>
          </p:nvSpPr>
          <p:spPr bwMode="auto">
            <a:xfrm>
              <a:off x="12098338" y="7818438"/>
              <a:ext cx="147638" cy="146050"/>
            </a:xfrm>
            <a:custGeom>
              <a:avLst/>
              <a:gdLst>
                <a:gd name="T0" fmla="*/ 5 w 35"/>
                <a:gd name="T1" fmla="*/ 34 h 34"/>
                <a:gd name="T2" fmla="*/ 1 w 35"/>
                <a:gd name="T3" fmla="*/ 31 h 34"/>
                <a:gd name="T4" fmla="*/ 3 w 35"/>
                <a:gd name="T5" fmla="*/ 27 h 34"/>
                <a:gd name="T6" fmla="*/ 27 w 35"/>
                <a:gd name="T7" fmla="*/ 2 h 34"/>
                <a:gd name="T8" fmla="*/ 33 w 35"/>
                <a:gd name="T9" fmla="*/ 2 h 34"/>
                <a:gd name="T10" fmla="*/ 33 w 35"/>
                <a:gd name="T11" fmla="*/ 7 h 34"/>
                <a:gd name="T12" fmla="*/ 6 w 35"/>
                <a:gd name="T13" fmla="*/ 34 h 34"/>
                <a:gd name="T14" fmla="*/ 5 w 3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4">
                  <a:moveTo>
                    <a:pt x="5" y="34"/>
                  </a:moveTo>
                  <a:cubicBezTo>
                    <a:pt x="3" y="34"/>
                    <a:pt x="2" y="33"/>
                    <a:pt x="1" y="31"/>
                  </a:cubicBezTo>
                  <a:cubicBezTo>
                    <a:pt x="0" y="29"/>
                    <a:pt x="1" y="28"/>
                    <a:pt x="3" y="27"/>
                  </a:cubicBezTo>
                  <a:cubicBezTo>
                    <a:pt x="5" y="25"/>
                    <a:pt x="17" y="13"/>
                    <a:pt x="27" y="2"/>
                  </a:cubicBezTo>
                  <a:cubicBezTo>
                    <a:pt x="29" y="0"/>
                    <a:pt x="31" y="0"/>
                    <a:pt x="33" y="2"/>
                  </a:cubicBezTo>
                  <a:cubicBezTo>
                    <a:pt x="35" y="3"/>
                    <a:pt x="35" y="6"/>
                    <a:pt x="33" y="7"/>
                  </a:cubicBezTo>
                  <a:cubicBezTo>
                    <a:pt x="8" y="33"/>
                    <a:pt x="7" y="33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5" name="Freeform 333"/>
            <p:cNvSpPr>
              <a:spLocks/>
            </p:cNvSpPr>
            <p:nvPr/>
          </p:nvSpPr>
          <p:spPr bwMode="auto">
            <a:xfrm>
              <a:off x="12149138" y="7904163"/>
              <a:ext cx="104775" cy="107950"/>
            </a:xfrm>
            <a:custGeom>
              <a:avLst/>
              <a:gdLst>
                <a:gd name="T0" fmla="*/ 4 w 25"/>
                <a:gd name="T1" fmla="*/ 25 h 25"/>
                <a:gd name="T2" fmla="*/ 0 w 25"/>
                <a:gd name="T3" fmla="*/ 22 h 25"/>
                <a:gd name="T4" fmla="*/ 2 w 25"/>
                <a:gd name="T5" fmla="*/ 18 h 25"/>
                <a:gd name="T6" fmla="*/ 18 w 25"/>
                <a:gd name="T7" fmla="*/ 2 h 25"/>
                <a:gd name="T8" fmla="*/ 24 w 25"/>
                <a:gd name="T9" fmla="*/ 1 h 25"/>
                <a:gd name="T10" fmla="*/ 24 w 25"/>
                <a:gd name="T11" fmla="*/ 7 h 25"/>
                <a:gd name="T12" fmla="*/ 5 w 25"/>
                <a:gd name="T13" fmla="*/ 25 h 25"/>
                <a:gd name="T14" fmla="*/ 4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4" y="25"/>
                  </a:moveTo>
                  <a:cubicBezTo>
                    <a:pt x="2" y="25"/>
                    <a:pt x="1" y="24"/>
                    <a:pt x="0" y="22"/>
                  </a:cubicBezTo>
                  <a:cubicBezTo>
                    <a:pt x="0" y="21"/>
                    <a:pt x="0" y="19"/>
                    <a:pt x="2" y="18"/>
                  </a:cubicBezTo>
                  <a:cubicBezTo>
                    <a:pt x="4" y="17"/>
                    <a:pt x="11" y="9"/>
                    <a:pt x="18" y="2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5" y="3"/>
                    <a:pt x="25" y="5"/>
                    <a:pt x="24" y="7"/>
                  </a:cubicBezTo>
                  <a:cubicBezTo>
                    <a:pt x="7" y="24"/>
                    <a:pt x="6" y="25"/>
                    <a:pt x="5" y="25"/>
                  </a:cubicBezTo>
                  <a:cubicBezTo>
                    <a:pt x="5" y="25"/>
                    <a:pt x="5" y="25"/>
                    <a:pt x="4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6" name="Freeform 334"/>
            <p:cNvSpPr>
              <a:spLocks/>
            </p:cNvSpPr>
            <p:nvPr/>
          </p:nvSpPr>
          <p:spPr bwMode="auto">
            <a:xfrm>
              <a:off x="11822113" y="7977188"/>
              <a:ext cx="149225" cy="146050"/>
            </a:xfrm>
            <a:custGeom>
              <a:avLst/>
              <a:gdLst>
                <a:gd name="T0" fmla="*/ 5 w 35"/>
                <a:gd name="T1" fmla="*/ 34 h 34"/>
                <a:gd name="T2" fmla="*/ 2 w 35"/>
                <a:gd name="T3" fmla="*/ 33 h 34"/>
                <a:gd name="T4" fmla="*/ 2 w 35"/>
                <a:gd name="T5" fmla="*/ 27 h 34"/>
                <a:gd name="T6" fmla="*/ 27 w 35"/>
                <a:gd name="T7" fmla="*/ 1 h 34"/>
                <a:gd name="T8" fmla="*/ 33 w 35"/>
                <a:gd name="T9" fmla="*/ 1 h 34"/>
                <a:gd name="T10" fmla="*/ 33 w 35"/>
                <a:gd name="T11" fmla="*/ 7 h 34"/>
                <a:gd name="T12" fmla="*/ 8 w 35"/>
                <a:gd name="T13" fmla="*/ 33 h 34"/>
                <a:gd name="T14" fmla="*/ 5 w 35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4">
                  <a:moveTo>
                    <a:pt x="5" y="34"/>
                  </a:moveTo>
                  <a:cubicBezTo>
                    <a:pt x="4" y="34"/>
                    <a:pt x="3" y="33"/>
                    <a:pt x="2" y="33"/>
                  </a:cubicBezTo>
                  <a:cubicBezTo>
                    <a:pt x="0" y="31"/>
                    <a:pt x="0" y="28"/>
                    <a:pt x="2" y="2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1" y="0"/>
                    <a:pt x="33" y="1"/>
                  </a:cubicBezTo>
                  <a:cubicBezTo>
                    <a:pt x="35" y="3"/>
                    <a:pt x="35" y="6"/>
                    <a:pt x="33" y="7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6" y="34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7" name="Freeform 335"/>
            <p:cNvSpPr>
              <a:spLocks/>
            </p:cNvSpPr>
            <p:nvPr/>
          </p:nvSpPr>
          <p:spPr bwMode="auto">
            <a:xfrm>
              <a:off x="11933238" y="8050213"/>
              <a:ext cx="109538" cy="107950"/>
            </a:xfrm>
            <a:custGeom>
              <a:avLst/>
              <a:gdLst>
                <a:gd name="T0" fmla="*/ 4 w 26"/>
                <a:gd name="T1" fmla="*/ 25 h 25"/>
                <a:gd name="T2" fmla="*/ 1 w 26"/>
                <a:gd name="T3" fmla="*/ 24 h 25"/>
                <a:gd name="T4" fmla="*/ 1 w 26"/>
                <a:gd name="T5" fmla="*/ 18 h 25"/>
                <a:gd name="T6" fmla="*/ 18 w 26"/>
                <a:gd name="T7" fmla="*/ 1 h 25"/>
                <a:gd name="T8" fmla="*/ 24 w 26"/>
                <a:gd name="T9" fmla="*/ 1 h 25"/>
                <a:gd name="T10" fmla="*/ 24 w 26"/>
                <a:gd name="T11" fmla="*/ 7 h 25"/>
                <a:gd name="T12" fmla="*/ 7 w 26"/>
                <a:gd name="T13" fmla="*/ 24 h 25"/>
                <a:gd name="T14" fmla="*/ 4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4" y="25"/>
                  </a:moveTo>
                  <a:cubicBezTo>
                    <a:pt x="3" y="25"/>
                    <a:pt x="2" y="25"/>
                    <a:pt x="1" y="24"/>
                  </a:cubicBezTo>
                  <a:cubicBezTo>
                    <a:pt x="0" y="22"/>
                    <a:pt x="0" y="20"/>
                    <a:pt x="1" y="18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3"/>
                    <a:pt x="26" y="5"/>
                    <a:pt x="24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5" y="25"/>
                    <a:pt x="4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8" name="Freeform 336"/>
            <p:cNvSpPr>
              <a:spLocks/>
            </p:cNvSpPr>
            <p:nvPr/>
          </p:nvSpPr>
          <p:spPr bwMode="auto">
            <a:xfrm>
              <a:off x="12038013" y="8123238"/>
              <a:ext cx="76200" cy="73025"/>
            </a:xfrm>
            <a:custGeom>
              <a:avLst/>
              <a:gdLst>
                <a:gd name="T0" fmla="*/ 5 w 18"/>
                <a:gd name="T1" fmla="*/ 17 h 17"/>
                <a:gd name="T2" fmla="*/ 2 w 18"/>
                <a:gd name="T3" fmla="*/ 15 h 17"/>
                <a:gd name="T4" fmla="*/ 2 w 18"/>
                <a:gd name="T5" fmla="*/ 10 h 17"/>
                <a:gd name="T6" fmla="*/ 10 w 18"/>
                <a:gd name="T7" fmla="*/ 1 h 17"/>
                <a:gd name="T8" fmla="*/ 16 w 18"/>
                <a:gd name="T9" fmla="*/ 1 h 17"/>
                <a:gd name="T10" fmla="*/ 16 w 18"/>
                <a:gd name="T11" fmla="*/ 7 h 17"/>
                <a:gd name="T12" fmla="*/ 7 w 18"/>
                <a:gd name="T13" fmla="*/ 15 h 17"/>
                <a:gd name="T14" fmla="*/ 5 w 18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7">
                  <a:moveTo>
                    <a:pt x="5" y="17"/>
                  </a:moveTo>
                  <a:cubicBezTo>
                    <a:pt x="4" y="17"/>
                    <a:pt x="3" y="16"/>
                    <a:pt x="2" y="15"/>
                  </a:cubicBezTo>
                  <a:cubicBezTo>
                    <a:pt x="0" y="14"/>
                    <a:pt x="0" y="11"/>
                    <a:pt x="2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0"/>
                    <a:pt x="14" y="0"/>
                    <a:pt x="16" y="1"/>
                  </a:cubicBezTo>
                  <a:cubicBezTo>
                    <a:pt x="18" y="3"/>
                    <a:pt x="18" y="5"/>
                    <a:pt x="16" y="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99" name="Freeform 337"/>
            <p:cNvSpPr>
              <a:spLocks/>
            </p:cNvSpPr>
            <p:nvPr/>
          </p:nvSpPr>
          <p:spPr bwMode="auto">
            <a:xfrm>
              <a:off x="11945938" y="8218488"/>
              <a:ext cx="71438" cy="73025"/>
            </a:xfrm>
            <a:custGeom>
              <a:avLst/>
              <a:gdLst>
                <a:gd name="T0" fmla="*/ 4 w 17"/>
                <a:gd name="T1" fmla="*/ 17 h 17"/>
                <a:gd name="T2" fmla="*/ 1 w 17"/>
                <a:gd name="T3" fmla="*/ 16 h 17"/>
                <a:gd name="T4" fmla="*/ 1 w 17"/>
                <a:gd name="T5" fmla="*/ 10 h 17"/>
                <a:gd name="T6" fmla="*/ 10 w 17"/>
                <a:gd name="T7" fmla="*/ 2 h 17"/>
                <a:gd name="T8" fmla="*/ 15 w 17"/>
                <a:gd name="T9" fmla="*/ 2 h 17"/>
                <a:gd name="T10" fmla="*/ 15 w 17"/>
                <a:gd name="T11" fmla="*/ 8 h 17"/>
                <a:gd name="T12" fmla="*/ 7 w 17"/>
                <a:gd name="T13" fmla="*/ 16 h 17"/>
                <a:gd name="T14" fmla="*/ 4 w 17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cubicBezTo>
                    <a:pt x="3" y="17"/>
                    <a:pt x="2" y="17"/>
                    <a:pt x="1" y="16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4"/>
                    <a:pt x="17" y="6"/>
                    <a:pt x="1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5" y="17"/>
                    <a:pt x="4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00" name="Freeform 338"/>
            <p:cNvSpPr>
              <a:spLocks/>
            </p:cNvSpPr>
            <p:nvPr/>
          </p:nvSpPr>
          <p:spPr bwMode="auto">
            <a:xfrm>
              <a:off x="12038013" y="8196263"/>
              <a:ext cx="144463" cy="146050"/>
            </a:xfrm>
            <a:custGeom>
              <a:avLst/>
              <a:gdLst>
                <a:gd name="T0" fmla="*/ 5 w 34"/>
                <a:gd name="T1" fmla="*/ 34 h 34"/>
                <a:gd name="T2" fmla="*/ 2 w 34"/>
                <a:gd name="T3" fmla="*/ 32 h 34"/>
                <a:gd name="T4" fmla="*/ 2 w 34"/>
                <a:gd name="T5" fmla="*/ 27 h 34"/>
                <a:gd name="T6" fmla="*/ 27 w 34"/>
                <a:gd name="T7" fmla="*/ 1 h 34"/>
                <a:gd name="T8" fmla="*/ 33 w 34"/>
                <a:gd name="T9" fmla="*/ 1 h 34"/>
                <a:gd name="T10" fmla="*/ 33 w 34"/>
                <a:gd name="T11" fmla="*/ 7 h 34"/>
                <a:gd name="T12" fmla="*/ 7 w 34"/>
                <a:gd name="T13" fmla="*/ 32 h 34"/>
                <a:gd name="T14" fmla="*/ 5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cubicBezTo>
                    <a:pt x="4" y="34"/>
                    <a:pt x="3" y="33"/>
                    <a:pt x="2" y="32"/>
                  </a:cubicBezTo>
                  <a:cubicBezTo>
                    <a:pt x="0" y="31"/>
                    <a:pt x="0" y="28"/>
                    <a:pt x="2" y="2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1" y="0"/>
                    <a:pt x="33" y="1"/>
                  </a:cubicBezTo>
                  <a:cubicBezTo>
                    <a:pt x="34" y="3"/>
                    <a:pt x="34" y="5"/>
                    <a:pt x="33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6" y="34"/>
                    <a:pt x="5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8796228" y="2639613"/>
            <a:ext cx="601202" cy="611392"/>
            <a:chOff x="11807826" y="8110538"/>
            <a:chExt cx="749300" cy="762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2" name="Freeform 402"/>
            <p:cNvSpPr>
              <a:spLocks noEditPoints="1"/>
            </p:cNvSpPr>
            <p:nvPr/>
          </p:nvSpPr>
          <p:spPr bwMode="auto">
            <a:xfrm>
              <a:off x="11807826" y="8110538"/>
              <a:ext cx="749300" cy="762000"/>
            </a:xfrm>
            <a:custGeom>
              <a:avLst/>
              <a:gdLst>
                <a:gd name="T0" fmla="*/ 105 w 177"/>
                <a:gd name="T1" fmla="*/ 177 h 177"/>
                <a:gd name="T2" fmla="*/ 105 w 177"/>
                <a:gd name="T3" fmla="*/ 177 h 177"/>
                <a:gd name="T4" fmla="*/ 101 w 177"/>
                <a:gd name="T5" fmla="*/ 174 h 177"/>
                <a:gd name="T6" fmla="*/ 80 w 177"/>
                <a:gd name="T7" fmla="*/ 97 h 177"/>
                <a:gd name="T8" fmla="*/ 3 w 177"/>
                <a:gd name="T9" fmla="*/ 76 h 177"/>
                <a:gd name="T10" fmla="*/ 0 w 177"/>
                <a:gd name="T11" fmla="*/ 72 h 177"/>
                <a:gd name="T12" fmla="*/ 2 w 177"/>
                <a:gd name="T13" fmla="*/ 68 h 177"/>
                <a:gd name="T14" fmla="*/ 171 w 177"/>
                <a:gd name="T15" fmla="*/ 1 h 177"/>
                <a:gd name="T16" fmla="*/ 176 w 177"/>
                <a:gd name="T17" fmla="*/ 2 h 177"/>
                <a:gd name="T18" fmla="*/ 176 w 177"/>
                <a:gd name="T19" fmla="*/ 6 h 177"/>
                <a:gd name="T20" fmla="*/ 109 w 177"/>
                <a:gd name="T21" fmla="*/ 175 h 177"/>
                <a:gd name="T22" fmla="*/ 105 w 177"/>
                <a:gd name="T23" fmla="*/ 177 h 177"/>
                <a:gd name="T24" fmla="*/ 16 w 177"/>
                <a:gd name="T25" fmla="*/ 71 h 177"/>
                <a:gd name="T26" fmla="*/ 84 w 177"/>
                <a:gd name="T27" fmla="*/ 90 h 177"/>
                <a:gd name="T28" fmla="*/ 87 w 177"/>
                <a:gd name="T29" fmla="*/ 93 h 177"/>
                <a:gd name="T30" fmla="*/ 106 w 177"/>
                <a:gd name="T31" fmla="*/ 161 h 177"/>
                <a:gd name="T32" fmla="*/ 166 w 177"/>
                <a:gd name="T33" fmla="*/ 12 h 177"/>
                <a:gd name="T34" fmla="*/ 16 w 177"/>
                <a:gd name="T35" fmla="*/ 7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" h="177">
                  <a:moveTo>
                    <a:pt x="105" y="177"/>
                  </a:moveTo>
                  <a:cubicBezTo>
                    <a:pt x="105" y="177"/>
                    <a:pt x="105" y="177"/>
                    <a:pt x="105" y="177"/>
                  </a:cubicBezTo>
                  <a:cubicBezTo>
                    <a:pt x="103" y="177"/>
                    <a:pt x="102" y="176"/>
                    <a:pt x="101" y="174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1" y="75"/>
                    <a:pt x="0" y="74"/>
                    <a:pt x="0" y="72"/>
                  </a:cubicBezTo>
                  <a:cubicBezTo>
                    <a:pt x="0" y="71"/>
                    <a:pt x="1" y="69"/>
                    <a:pt x="2" y="68"/>
                  </a:cubicBezTo>
                  <a:cubicBezTo>
                    <a:pt x="171" y="1"/>
                    <a:pt x="171" y="1"/>
                    <a:pt x="171" y="1"/>
                  </a:cubicBezTo>
                  <a:cubicBezTo>
                    <a:pt x="173" y="0"/>
                    <a:pt x="174" y="1"/>
                    <a:pt x="176" y="2"/>
                  </a:cubicBezTo>
                  <a:cubicBezTo>
                    <a:pt x="177" y="3"/>
                    <a:pt x="177" y="5"/>
                    <a:pt x="176" y="6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108" y="176"/>
                    <a:pt x="107" y="177"/>
                    <a:pt x="105" y="177"/>
                  </a:cubicBezTo>
                  <a:moveTo>
                    <a:pt x="16" y="71"/>
                  </a:moveTo>
                  <a:cubicBezTo>
                    <a:pt x="84" y="90"/>
                    <a:pt x="84" y="90"/>
                    <a:pt x="84" y="90"/>
                  </a:cubicBezTo>
                  <a:cubicBezTo>
                    <a:pt x="86" y="91"/>
                    <a:pt x="87" y="92"/>
                    <a:pt x="87" y="93"/>
                  </a:cubicBezTo>
                  <a:cubicBezTo>
                    <a:pt x="106" y="161"/>
                    <a:pt x="106" y="161"/>
                    <a:pt x="106" y="161"/>
                  </a:cubicBezTo>
                  <a:cubicBezTo>
                    <a:pt x="166" y="12"/>
                    <a:pt x="166" y="12"/>
                    <a:pt x="166" y="12"/>
                  </a:cubicBezTo>
                  <a:lnTo>
                    <a:pt x="1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03" name="Freeform 403"/>
            <p:cNvSpPr>
              <a:spLocks/>
            </p:cNvSpPr>
            <p:nvPr/>
          </p:nvSpPr>
          <p:spPr bwMode="auto">
            <a:xfrm>
              <a:off x="12130088" y="8120063"/>
              <a:ext cx="419100" cy="425450"/>
            </a:xfrm>
            <a:custGeom>
              <a:avLst/>
              <a:gdLst>
                <a:gd name="T0" fmla="*/ 5 w 99"/>
                <a:gd name="T1" fmla="*/ 99 h 99"/>
                <a:gd name="T2" fmla="*/ 2 w 99"/>
                <a:gd name="T3" fmla="*/ 97 h 99"/>
                <a:gd name="T4" fmla="*/ 2 w 99"/>
                <a:gd name="T5" fmla="*/ 92 h 99"/>
                <a:gd name="T6" fmla="*/ 92 w 99"/>
                <a:gd name="T7" fmla="*/ 2 h 99"/>
                <a:gd name="T8" fmla="*/ 98 w 99"/>
                <a:gd name="T9" fmla="*/ 2 h 99"/>
                <a:gd name="T10" fmla="*/ 98 w 99"/>
                <a:gd name="T11" fmla="*/ 8 h 99"/>
                <a:gd name="T12" fmla="*/ 8 w 99"/>
                <a:gd name="T13" fmla="*/ 97 h 99"/>
                <a:gd name="T14" fmla="*/ 5 w 99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99">
                  <a:moveTo>
                    <a:pt x="5" y="99"/>
                  </a:moveTo>
                  <a:cubicBezTo>
                    <a:pt x="4" y="99"/>
                    <a:pt x="3" y="98"/>
                    <a:pt x="2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6" y="0"/>
                    <a:pt x="98" y="2"/>
                  </a:cubicBezTo>
                  <a:cubicBezTo>
                    <a:pt x="99" y="4"/>
                    <a:pt x="99" y="6"/>
                    <a:pt x="98" y="8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8"/>
                    <a:pt x="6" y="99"/>
                    <a:pt x="5" y="9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04" name="Freeform 404"/>
            <p:cNvSpPr>
              <a:spLocks/>
            </p:cNvSpPr>
            <p:nvPr/>
          </p:nvSpPr>
          <p:spPr bwMode="auto">
            <a:xfrm>
              <a:off x="12031663" y="8464551"/>
              <a:ext cx="182563" cy="180975"/>
            </a:xfrm>
            <a:custGeom>
              <a:avLst/>
              <a:gdLst>
                <a:gd name="T0" fmla="*/ 39 w 43"/>
                <a:gd name="T1" fmla="*/ 42 h 42"/>
                <a:gd name="T2" fmla="*/ 38 w 43"/>
                <a:gd name="T3" fmla="*/ 42 h 42"/>
                <a:gd name="T4" fmla="*/ 10 w 43"/>
                <a:gd name="T5" fmla="*/ 36 h 42"/>
                <a:gd name="T6" fmla="*/ 6 w 43"/>
                <a:gd name="T7" fmla="*/ 33 h 42"/>
                <a:gd name="T8" fmla="*/ 1 w 43"/>
                <a:gd name="T9" fmla="*/ 5 h 42"/>
                <a:gd name="T10" fmla="*/ 4 w 43"/>
                <a:gd name="T11" fmla="*/ 0 h 42"/>
                <a:gd name="T12" fmla="*/ 9 w 43"/>
                <a:gd name="T13" fmla="*/ 3 h 42"/>
                <a:gd name="T14" fmla="*/ 14 w 43"/>
                <a:gd name="T15" fmla="*/ 29 h 42"/>
                <a:gd name="T16" fmla="*/ 39 w 43"/>
                <a:gd name="T17" fmla="*/ 34 h 42"/>
                <a:gd name="T18" fmla="*/ 43 w 43"/>
                <a:gd name="T19" fmla="*/ 39 h 42"/>
                <a:gd name="T20" fmla="*/ 39 w 43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2">
                  <a:moveTo>
                    <a:pt x="39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8" y="36"/>
                    <a:pt x="7" y="35"/>
                    <a:pt x="6" y="3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0"/>
                  </a:cubicBezTo>
                  <a:cubicBezTo>
                    <a:pt x="6" y="0"/>
                    <a:pt x="8" y="1"/>
                    <a:pt x="9" y="3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5"/>
                    <a:pt x="43" y="37"/>
                    <a:pt x="43" y="39"/>
                  </a:cubicBezTo>
                  <a:cubicBezTo>
                    <a:pt x="42" y="41"/>
                    <a:pt x="41" y="42"/>
                    <a:pt x="39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</p:grpSp>
      <p:grpSp>
        <p:nvGrpSpPr>
          <p:cNvPr id="110" name="Группа 109"/>
          <p:cNvGrpSpPr/>
          <p:nvPr/>
        </p:nvGrpSpPr>
        <p:grpSpPr>
          <a:xfrm>
            <a:off x="8976186" y="6138759"/>
            <a:ext cx="326075" cy="635593"/>
            <a:chOff x="6048375" y="6950075"/>
            <a:chExt cx="406400" cy="7921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 173"/>
            <p:cNvSpPr>
              <a:spLocks noEditPoints="1"/>
            </p:cNvSpPr>
            <p:nvPr/>
          </p:nvSpPr>
          <p:spPr bwMode="auto">
            <a:xfrm>
              <a:off x="6048375" y="7105650"/>
              <a:ext cx="406400" cy="636588"/>
            </a:xfrm>
            <a:custGeom>
              <a:avLst/>
              <a:gdLst>
                <a:gd name="T0" fmla="*/ 85 w 96"/>
                <a:gd name="T1" fmla="*/ 148 h 148"/>
                <a:gd name="T2" fmla="*/ 11 w 96"/>
                <a:gd name="T3" fmla="*/ 148 h 148"/>
                <a:gd name="T4" fmla="*/ 0 w 96"/>
                <a:gd name="T5" fmla="*/ 137 h 148"/>
                <a:gd name="T6" fmla="*/ 0 w 96"/>
                <a:gd name="T7" fmla="*/ 132 h 148"/>
                <a:gd name="T8" fmla="*/ 6 w 96"/>
                <a:gd name="T9" fmla="*/ 116 h 148"/>
                <a:gd name="T10" fmla="*/ 13 w 96"/>
                <a:gd name="T11" fmla="*/ 108 h 148"/>
                <a:gd name="T12" fmla="*/ 32 w 96"/>
                <a:gd name="T13" fmla="*/ 58 h 148"/>
                <a:gd name="T14" fmla="*/ 32 w 96"/>
                <a:gd name="T15" fmla="*/ 4 h 148"/>
                <a:gd name="T16" fmla="*/ 36 w 96"/>
                <a:gd name="T17" fmla="*/ 0 h 148"/>
                <a:gd name="T18" fmla="*/ 60 w 96"/>
                <a:gd name="T19" fmla="*/ 0 h 148"/>
                <a:gd name="T20" fmla="*/ 64 w 96"/>
                <a:gd name="T21" fmla="*/ 4 h 148"/>
                <a:gd name="T22" fmla="*/ 64 w 96"/>
                <a:gd name="T23" fmla="*/ 58 h 148"/>
                <a:gd name="T24" fmla="*/ 83 w 96"/>
                <a:gd name="T25" fmla="*/ 108 h 148"/>
                <a:gd name="T26" fmla="*/ 90 w 96"/>
                <a:gd name="T27" fmla="*/ 116 h 148"/>
                <a:gd name="T28" fmla="*/ 96 w 96"/>
                <a:gd name="T29" fmla="*/ 132 h 148"/>
                <a:gd name="T30" fmla="*/ 96 w 96"/>
                <a:gd name="T31" fmla="*/ 137 h 148"/>
                <a:gd name="T32" fmla="*/ 85 w 96"/>
                <a:gd name="T33" fmla="*/ 148 h 148"/>
                <a:gd name="T34" fmla="*/ 40 w 96"/>
                <a:gd name="T35" fmla="*/ 8 h 148"/>
                <a:gd name="T36" fmla="*/ 40 w 96"/>
                <a:gd name="T37" fmla="*/ 58 h 148"/>
                <a:gd name="T38" fmla="*/ 19 w 96"/>
                <a:gd name="T39" fmla="*/ 113 h 148"/>
                <a:gd name="T40" fmla="*/ 12 w 96"/>
                <a:gd name="T41" fmla="*/ 121 h 148"/>
                <a:gd name="T42" fmla="*/ 8 w 96"/>
                <a:gd name="T43" fmla="*/ 132 h 148"/>
                <a:gd name="T44" fmla="*/ 8 w 96"/>
                <a:gd name="T45" fmla="*/ 137 h 148"/>
                <a:gd name="T46" fmla="*/ 11 w 96"/>
                <a:gd name="T47" fmla="*/ 140 h 148"/>
                <a:gd name="T48" fmla="*/ 85 w 96"/>
                <a:gd name="T49" fmla="*/ 140 h 148"/>
                <a:gd name="T50" fmla="*/ 88 w 96"/>
                <a:gd name="T51" fmla="*/ 137 h 148"/>
                <a:gd name="T52" fmla="*/ 88 w 96"/>
                <a:gd name="T53" fmla="*/ 132 h 148"/>
                <a:gd name="T54" fmla="*/ 84 w 96"/>
                <a:gd name="T55" fmla="*/ 121 h 148"/>
                <a:gd name="T56" fmla="*/ 77 w 96"/>
                <a:gd name="T57" fmla="*/ 113 h 148"/>
                <a:gd name="T58" fmla="*/ 56 w 96"/>
                <a:gd name="T59" fmla="*/ 58 h 148"/>
                <a:gd name="T60" fmla="*/ 56 w 96"/>
                <a:gd name="T61" fmla="*/ 8 h 148"/>
                <a:gd name="T62" fmla="*/ 40 w 96"/>
                <a:gd name="T63" fmla="*/ 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48">
                  <a:moveTo>
                    <a:pt x="85" y="148"/>
                  </a:moveTo>
                  <a:cubicBezTo>
                    <a:pt x="11" y="148"/>
                    <a:pt x="11" y="148"/>
                    <a:pt x="11" y="148"/>
                  </a:cubicBezTo>
                  <a:cubicBezTo>
                    <a:pt x="5" y="148"/>
                    <a:pt x="0" y="143"/>
                    <a:pt x="0" y="1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26"/>
                    <a:pt x="2" y="120"/>
                    <a:pt x="6" y="116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25" y="94"/>
                    <a:pt x="32" y="76"/>
                    <a:pt x="32" y="5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76"/>
                    <a:pt x="71" y="94"/>
                    <a:pt x="83" y="108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4" y="120"/>
                    <a:pt x="96" y="126"/>
                    <a:pt x="96" y="132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43"/>
                    <a:pt x="91" y="148"/>
                    <a:pt x="85" y="148"/>
                  </a:cubicBezTo>
                  <a:moveTo>
                    <a:pt x="40" y="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0" y="78"/>
                    <a:pt x="33" y="98"/>
                    <a:pt x="19" y="113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9"/>
                    <a:pt x="9" y="140"/>
                    <a:pt x="11" y="140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87" y="140"/>
                    <a:pt x="88" y="139"/>
                    <a:pt x="88" y="137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28"/>
                    <a:pt x="87" y="124"/>
                    <a:pt x="84" y="121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63" y="98"/>
                    <a:pt x="56" y="78"/>
                    <a:pt x="56" y="58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4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2" name="Freeform 174"/>
            <p:cNvSpPr>
              <a:spLocks/>
            </p:cNvSpPr>
            <p:nvPr/>
          </p:nvSpPr>
          <p:spPr bwMode="auto">
            <a:xfrm>
              <a:off x="6192838" y="7432675"/>
              <a:ext cx="134938" cy="33338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3" name="Oval 175"/>
            <p:cNvSpPr>
              <a:spLocks noChangeArrowheads="1"/>
            </p:cNvSpPr>
            <p:nvPr/>
          </p:nvSpPr>
          <p:spPr bwMode="auto">
            <a:xfrm>
              <a:off x="6286500" y="762158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4" name="Oval 176"/>
            <p:cNvSpPr>
              <a:spLocks noChangeArrowheads="1"/>
            </p:cNvSpPr>
            <p:nvPr/>
          </p:nvSpPr>
          <p:spPr bwMode="auto">
            <a:xfrm>
              <a:off x="6235700" y="7518400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5" name="Oval 177"/>
            <p:cNvSpPr>
              <a:spLocks noChangeArrowheads="1"/>
            </p:cNvSpPr>
            <p:nvPr/>
          </p:nvSpPr>
          <p:spPr bwMode="auto">
            <a:xfrm>
              <a:off x="6269038" y="6985000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6" name="Oval 178"/>
            <p:cNvSpPr>
              <a:spLocks noChangeArrowheads="1"/>
            </p:cNvSpPr>
            <p:nvPr/>
          </p:nvSpPr>
          <p:spPr bwMode="auto">
            <a:xfrm>
              <a:off x="6149975" y="6950075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  <p:sp>
          <p:nvSpPr>
            <p:cNvPr id="117" name="Oval 179"/>
            <p:cNvSpPr>
              <a:spLocks noChangeArrowheads="1"/>
            </p:cNvSpPr>
            <p:nvPr/>
          </p:nvSpPr>
          <p:spPr bwMode="auto">
            <a:xfrm>
              <a:off x="6134100" y="7604125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 dirty="0"/>
            </a:p>
          </p:txBody>
        </p:sp>
      </p:grpSp>
      <p:sp>
        <p:nvSpPr>
          <p:cNvPr id="2" name="Прямоугольник 6">
            <a:extLst>
              <a:ext uri="{FF2B5EF4-FFF2-40B4-BE49-F238E27FC236}">
                <a16:creationId xmlns:a16="http://schemas.microsoft.com/office/drawing/2014/main" id="{BB1D8F85-A141-7539-AED9-D39354A208CD}"/>
              </a:ext>
            </a:extLst>
          </p:cNvPr>
          <p:cNvSpPr/>
          <p:nvPr/>
        </p:nvSpPr>
        <p:spPr>
          <a:xfrm>
            <a:off x="0" y="92848"/>
            <a:ext cx="18288000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9399990-6048-143E-6C11-99AB2BFC34BC}"/>
              </a:ext>
            </a:extLst>
          </p:cNvPr>
          <p:cNvSpPr txBox="1"/>
          <p:nvPr/>
        </p:nvSpPr>
        <p:spPr>
          <a:xfrm>
            <a:off x="655683" y="2098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Scoping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Прямоугольник 24">
            <a:extLst>
              <a:ext uri="{FF2B5EF4-FFF2-40B4-BE49-F238E27FC236}">
                <a16:creationId xmlns:a16="http://schemas.microsoft.com/office/drawing/2014/main" id="{DA07878F-6E6A-E687-B1CA-AB0C200EC20F}"/>
              </a:ext>
            </a:extLst>
          </p:cNvPr>
          <p:cNvSpPr/>
          <p:nvPr/>
        </p:nvSpPr>
        <p:spPr>
          <a:xfrm>
            <a:off x="1" y="92848"/>
            <a:ext cx="216568" cy="1188720"/>
          </a:xfrm>
          <a:prstGeom prst="rect">
            <a:avLst/>
          </a:prstGeom>
          <a:solidFill>
            <a:srgbClr val="A43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069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9863" y="4020192"/>
            <a:ext cx="15624248" cy="191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EDA</a:t>
            </a:r>
          </a:p>
          <a:p>
            <a:pPr algn="ctr">
              <a:lnSpc>
                <a:spcPts val="7000"/>
              </a:lnSpc>
            </a:pPr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(</a:t>
            </a:r>
            <a:r>
              <a:rPr lang="en-US" sz="66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Analisis</a:t>
            </a:r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66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exploratorio</a:t>
            </a:r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de </a:t>
            </a:r>
            <a:r>
              <a:rPr lang="en-US" sz="66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Datos</a:t>
            </a:r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2944" y="4135438"/>
            <a:ext cx="207660" cy="2628062"/>
          </a:xfrm>
          <a:prstGeom prst="rect">
            <a:avLst/>
          </a:prstGeom>
          <a:solidFill>
            <a:srgbClr val="C50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104403" y="4135438"/>
            <a:ext cx="207660" cy="2628062"/>
          </a:xfrm>
          <a:prstGeom prst="rect">
            <a:avLst/>
          </a:prstGeom>
          <a:solidFill>
            <a:srgbClr val="C50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43">
            <a:extLst>
              <a:ext uri="{FF2B5EF4-FFF2-40B4-BE49-F238E27FC236}">
                <a16:creationId xmlns:a16="http://schemas.microsoft.com/office/drawing/2014/main" id="{6FEEDBDA-7474-BFFD-1A0A-A39E82BAF910}"/>
              </a:ext>
            </a:extLst>
          </p:cNvPr>
          <p:cNvSpPr/>
          <p:nvPr/>
        </p:nvSpPr>
        <p:spPr>
          <a:xfrm>
            <a:off x="549234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D8024F7-4402-77C1-BD91-543B77B4D642}"/>
              </a:ext>
            </a:extLst>
          </p:cNvPr>
          <p:cNvSpPr/>
          <p:nvPr/>
        </p:nvSpPr>
        <p:spPr>
          <a:xfrm>
            <a:off x="122055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7CD57C9-BC90-CB08-2428-BBD7A9CFB347}"/>
              </a:ext>
            </a:extLst>
          </p:cNvPr>
          <p:cNvSpPr/>
          <p:nvPr/>
        </p:nvSpPr>
        <p:spPr>
          <a:xfrm>
            <a:off x="952164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 de Datos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4581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Shape 195">
            <a:extLst>
              <a:ext uri="{FF2B5EF4-FFF2-40B4-BE49-F238E27FC236}">
                <a16:creationId xmlns:a16="http://schemas.microsoft.com/office/drawing/2014/main" id="{0AD81ACD-E89E-B438-EA0F-E4A552703CF9}"/>
              </a:ext>
            </a:extLst>
          </p:cNvPr>
          <p:cNvSpPr txBox="1">
            <a:spLocks/>
          </p:cNvSpPr>
          <p:nvPr/>
        </p:nvSpPr>
        <p:spPr>
          <a:xfrm>
            <a:off x="1220557" y="1797729"/>
            <a:ext cx="7783442" cy="599977"/>
          </a:xfrm>
          <a:prstGeom prst="rect">
            <a:avLst/>
          </a:prstGeom>
          <a:solidFill>
            <a:srgbClr val="A4317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>
              <a:spcBef>
                <a:spcPts val="0"/>
              </a:spcBef>
              <a:buFont typeface="Sniglet"/>
              <a:buNone/>
            </a:pPr>
            <a:r>
              <a:rPr lang="en" sz="4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26" name="Shape 195">
            <a:extLst>
              <a:ext uri="{FF2B5EF4-FFF2-40B4-BE49-F238E27FC236}">
                <a16:creationId xmlns:a16="http://schemas.microsoft.com/office/drawing/2014/main" id="{4EC87351-CBDD-2D89-8638-426E8194BD77}"/>
              </a:ext>
            </a:extLst>
          </p:cNvPr>
          <p:cNvSpPr txBox="1">
            <a:spLocks/>
          </p:cNvSpPr>
          <p:nvPr/>
        </p:nvSpPr>
        <p:spPr>
          <a:xfrm>
            <a:off x="9495774" y="1814065"/>
            <a:ext cx="7783442" cy="599976"/>
          </a:xfrm>
          <a:prstGeom prst="rect">
            <a:avLst/>
          </a:prstGeom>
          <a:solidFill>
            <a:srgbClr val="671F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4000" b="0" i="0" u="none" strike="noStrike" cap="none">
                <a:solidFill>
                  <a:schemeClr val="bg1"/>
                </a:solidFill>
                <a:latin typeface="+mj-lt"/>
                <a:ea typeface="Sniglet"/>
                <a:cs typeface="Calibri" panose="020F0502020204030204" pitchFamily="34" charset="0"/>
              </a:defRPr>
            </a:lvl1pPr>
            <a:lvl2pPr marR="0" lv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2pPr>
            <a:lvl3pPr marR="0" lvl="2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3pPr>
            <a:lvl4pPr marR="0" lvl="3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4pPr>
            <a:lvl5pPr marR="0" lvl="4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5pPr>
            <a:lvl6pPr marR="0" lvl="5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6pPr>
            <a:lvl7pPr marR="0" lvl="6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7pPr>
            <a:lvl8pPr marR="0" lvl="7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8pPr>
            <a:lvl9pPr marR="0" lvl="8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</a:defRPr>
            </a:lvl9pPr>
          </a:lstStyle>
          <a:p>
            <a:r>
              <a:rPr lang="en" dirty="0"/>
              <a:t>Testing Set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6A14B4F-DDFE-689D-6B00-131BF7F9B149}"/>
              </a:ext>
            </a:extLst>
          </p:cNvPr>
          <p:cNvGrpSpPr/>
          <p:nvPr/>
        </p:nvGrpSpPr>
        <p:grpSpPr>
          <a:xfrm>
            <a:off x="1546813" y="2722101"/>
            <a:ext cx="6813410" cy="6696219"/>
            <a:chOff x="648905" y="939024"/>
            <a:chExt cx="3594997" cy="3533163"/>
          </a:xfrm>
        </p:grpSpPr>
        <p:sp>
          <p:nvSpPr>
            <p:cNvPr id="28" name="Shape 206">
              <a:extLst>
                <a:ext uri="{FF2B5EF4-FFF2-40B4-BE49-F238E27FC236}">
                  <a16:creationId xmlns:a16="http://schemas.microsoft.com/office/drawing/2014/main" id="{9D50A9C9-0E69-03C2-CDA1-4510A3B1EDAD}"/>
                </a:ext>
              </a:extLst>
            </p:cNvPr>
            <p:cNvSpPr/>
            <p:nvPr/>
          </p:nvSpPr>
          <p:spPr>
            <a:xfrm>
              <a:off x="648905" y="939024"/>
              <a:ext cx="3533163" cy="3533163"/>
            </a:xfrm>
            <a:prstGeom prst="ellipse">
              <a:avLst/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lang="e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29" name="Shape 192">
              <a:extLst>
                <a:ext uri="{FF2B5EF4-FFF2-40B4-BE49-F238E27FC236}">
                  <a16:creationId xmlns:a16="http://schemas.microsoft.com/office/drawing/2014/main" id="{8EAE5D47-B048-14C3-06D3-E5B04B5298BC}"/>
                </a:ext>
              </a:extLst>
            </p:cNvPr>
            <p:cNvSpPr txBox="1">
              <a:spLocks/>
            </p:cNvSpPr>
            <p:nvPr/>
          </p:nvSpPr>
          <p:spPr>
            <a:xfrm>
              <a:off x="648905" y="1261188"/>
              <a:ext cx="3594997" cy="29353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1pPr>
              <a:lvl2pPr lvl="1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lvl="2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lvl="3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lvl="4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lvl="5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lvl="6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lvl="7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lvl="8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100 k </a:t>
              </a:r>
              <a:r>
                <a:rPr lang="e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observaciones</a:t>
              </a:r>
            </a:p>
            <a:p>
              <a:pPr>
                <a:lnSpc>
                  <a:spcPct val="150000"/>
                </a:lnSpc>
              </a:pPr>
              <a:r>
                <a:rPr lang="en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12,500</a:t>
              </a:r>
              <a:r>
                <a:rPr lang="e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 </a:t>
              </a:r>
              <a:r>
                <a:rPr lang="e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Clientes </a:t>
              </a:r>
              <a:r>
                <a:rPr lang="e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(Ene-Ago)</a:t>
              </a:r>
              <a:endParaRPr lang="e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28</a:t>
              </a:r>
              <a:r>
                <a:rPr lang="e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 </a:t>
              </a:r>
              <a:r>
                <a:rPr lang="e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variables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1B8B0EC5-4846-D209-271B-A2D64DC9E0F8}"/>
              </a:ext>
            </a:extLst>
          </p:cNvPr>
          <p:cNvGrpSpPr/>
          <p:nvPr/>
        </p:nvGrpSpPr>
        <p:grpSpPr>
          <a:xfrm>
            <a:off x="7912606" y="2722101"/>
            <a:ext cx="9014211" cy="3533163"/>
            <a:chOff x="5134766" y="939024"/>
            <a:chExt cx="4594799" cy="3533163"/>
          </a:xfrm>
        </p:grpSpPr>
        <p:sp>
          <p:nvSpPr>
            <p:cNvPr id="31" name="Shape 206">
              <a:extLst>
                <a:ext uri="{FF2B5EF4-FFF2-40B4-BE49-F238E27FC236}">
                  <a16:creationId xmlns:a16="http://schemas.microsoft.com/office/drawing/2014/main" id="{3A2D6466-F8CC-90C2-2327-5A84A7E6B71F}"/>
                </a:ext>
              </a:extLst>
            </p:cNvPr>
            <p:cNvSpPr/>
            <p:nvPr/>
          </p:nvSpPr>
          <p:spPr>
            <a:xfrm>
              <a:off x="5134766" y="939024"/>
              <a:ext cx="3533163" cy="3533163"/>
            </a:xfrm>
            <a:prstGeom prst="ellipse">
              <a:avLst/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 lang="en" sz="1800" dirty="0">
                <a:solidFill>
                  <a:schemeClr val="tx1">
                    <a:lumMod val="75000"/>
                    <a:lumOff val="25000"/>
                  </a:schemeClr>
                </a:solidFill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32" name="Shape 192">
              <a:extLst>
                <a:ext uri="{FF2B5EF4-FFF2-40B4-BE49-F238E27FC236}">
                  <a16:creationId xmlns:a16="http://schemas.microsoft.com/office/drawing/2014/main" id="{D2EDDBB8-B8D9-D6A8-CCA1-3C4E06E1796A}"/>
                </a:ext>
              </a:extLst>
            </p:cNvPr>
            <p:cNvSpPr txBox="1">
              <a:spLocks/>
            </p:cNvSpPr>
            <p:nvPr/>
          </p:nvSpPr>
          <p:spPr>
            <a:xfrm>
              <a:off x="6134568" y="1052352"/>
              <a:ext cx="3594997" cy="29353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1pPr>
              <a:lvl2pPr lvl="1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lvl="2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lvl="3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lvl="4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lvl="5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lvl="6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lvl="7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lvl="8"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" sz="6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50 k </a:t>
              </a:r>
              <a:r>
                <a:rPr lang="e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observaciones</a:t>
              </a:r>
            </a:p>
            <a:p>
              <a:pPr>
                <a:lnSpc>
                  <a:spcPct val="150000"/>
                </a:lnSpc>
              </a:pPr>
              <a:r>
                <a:rPr lang="e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12,500</a:t>
              </a:r>
              <a:r>
                <a:rPr lang="e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 </a:t>
              </a:r>
              <a:r>
                <a:rPr lang="e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Clientes </a:t>
              </a:r>
              <a:r>
                <a:rPr lang="e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(Sep-Dic)</a:t>
              </a:r>
              <a:endParaRPr lang="e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27</a:t>
              </a:r>
              <a:r>
                <a:rPr lang="e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 </a:t>
              </a:r>
              <a:r>
                <a:rPr lang="e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Calibri" panose="020F0502020204030204" pitchFamily="34" charset="0"/>
                </a:rPr>
                <a:t>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5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Base de Datos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4581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4" name="Tabla 9">
            <a:extLst>
              <a:ext uri="{FF2B5EF4-FFF2-40B4-BE49-F238E27FC236}">
                <a16:creationId xmlns:a16="http://schemas.microsoft.com/office/drawing/2014/main" id="{4DEC4703-9442-1E41-56A2-3287A5F10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02426"/>
              </p:ext>
            </p:extLst>
          </p:nvPr>
        </p:nvGraphicFramePr>
        <p:xfrm>
          <a:off x="801575" y="1656281"/>
          <a:ext cx="4711828" cy="605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60">
                  <a:extLst>
                    <a:ext uri="{9D8B030D-6E8A-4147-A177-3AD203B41FA5}">
                      <a16:colId xmlns:a16="http://schemas.microsoft.com/office/drawing/2014/main" val="2322523384"/>
                    </a:ext>
                  </a:extLst>
                </a:gridCol>
                <a:gridCol w="3737768">
                  <a:extLst>
                    <a:ext uri="{9D8B030D-6E8A-4147-A177-3AD203B41FA5}">
                      <a16:colId xmlns:a16="http://schemas.microsoft.com/office/drawing/2014/main" val="3137953071"/>
                    </a:ext>
                  </a:extLst>
                </a:gridCol>
              </a:tblGrid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A|#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A431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A43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7762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915286609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5382633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8483338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9111907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216991291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Social Security No.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14125076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Ocupation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711737553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Annual Income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298073450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Monthly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Inhand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Salary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54827191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76C86105-5AF6-C416-3C4D-E6A1483C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02965"/>
              </p:ext>
            </p:extLst>
          </p:nvPr>
        </p:nvGraphicFramePr>
        <p:xfrm>
          <a:off x="6750667" y="1656281"/>
          <a:ext cx="4725491" cy="7868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22">
                  <a:extLst>
                    <a:ext uri="{9D8B030D-6E8A-4147-A177-3AD203B41FA5}">
                      <a16:colId xmlns:a16="http://schemas.microsoft.com/office/drawing/2014/main" val="2322523384"/>
                    </a:ext>
                  </a:extLst>
                </a:gridCol>
                <a:gridCol w="3737769">
                  <a:extLst>
                    <a:ext uri="{9D8B030D-6E8A-4147-A177-3AD203B41FA5}">
                      <a16:colId xmlns:a16="http://schemas.microsoft.com/office/drawing/2014/main" val="3137953071"/>
                    </a:ext>
                  </a:extLst>
                </a:gridCol>
              </a:tblGrid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A|#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C50D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C50D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7762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 Credit Cards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915286609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Interest Rate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5382633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 of Loans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8483338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Type of Loans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9111907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Delay from due date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216991291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 of Delayed payments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14125076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Changed Credit Limit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711737553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Total EMI per month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298073450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Monthly Balance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54827191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Outstanding Debt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4292052703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 Bank Accounts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05010544"/>
                  </a:ext>
                </a:extLst>
              </a:tr>
              <a:tr h="60470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Amnt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invested monthly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843350647"/>
                  </a:ext>
                </a:extLst>
              </a:tr>
            </a:tbl>
          </a:graphicData>
        </a:graphic>
      </p:graphicFrame>
      <p:graphicFrame>
        <p:nvGraphicFramePr>
          <p:cNvPr id="16" name="Tabla 9">
            <a:extLst>
              <a:ext uri="{FF2B5EF4-FFF2-40B4-BE49-F238E27FC236}">
                <a16:creationId xmlns:a16="http://schemas.microsoft.com/office/drawing/2014/main" id="{90639014-69B1-D8F9-5809-07ABA4FB0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57200"/>
              </p:ext>
            </p:extLst>
          </p:nvPr>
        </p:nvGraphicFramePr>
        <p:xfrm>
          <a:off x="12713422" y="1656281"/>
          <a:ext cx="4725491" cy="4237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22">
                  <a:extLst>
                    <a:ext uri="{9D8B030D-6E8A-4147-A177-3AD203B41FA5}">
                      <a16:colId xmlns:a16="http://schemas.microsoft.com/office/drawing/2014/main" val="2322523384"/>
                    </a:ext>
                  </a:extLst>
                </a:gridCol>
                <a:gridCol w="3737769">
                  <a:extLst>
                    <a:ext uri="{9D8B030D-6E8A-4147-A177-3AD203B41FA5}">
                      <a16:colId xmlns:a16="http://schemas.microsoft.com/office/drawing/2014/main" val="3137953071"/>
                    </a:ext>
                  </a:extLst>
                </a:gridCol>
              </a:tblGrid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A|#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537F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s-MX" sz="26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>
                    <a:solidFill>
                      <a:srgbClr val="537F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97762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Credit History Age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915286609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Credit Mix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5382633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Credit Utilization Ratio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38483338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Payment of Min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Amnt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791119075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Payment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Behaviour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2169912911"/>
                  </a:ext>
                </a:extLst>
              </a:tr>
              <a:tr h="60530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# Credit Inquiries</a:t>
                      </a:r>
                      <a:endParaRPr lang="es-MX" sz="2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6724" marR="196724" marT="98362" marB="98362"/>
                </a:tc>
                <a:extLst>
                  <a:ext uri="{0D108BD9-81ED-4DB2-BD59-A6C34878D82A}">
                    <a16:rowId xmlns:a16="http://schemas.microsoft.com/office/drawing/2014/main" val="114125076"/>
                  </a:ext>
                </a:extLst>
              </a:tr>
            </a:tbl>
          </a:graphicData>
        </a:graphic>
      </p:graphicFrame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396055E-6FEB-BA72-F964-1D69FB189502}"/>
              </a:ext>
            </a:extLst>
          </p:cNvPr>
          <p:cNvSpPr txBox="1">
            <a:spLocks/>
          </p:cNvSpPr>
          <p:nvPr/>
        </p:nvSpPr>
        <p:spPr>
          <a:xfrm>
            <a:off x="2362200" y="3105785"/>
            <a:ext cx="166479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highlight>
                  <a:srgbClr val="FFFF00"/>
                </a:highlight>
              </a:rPr>
              <a:t>Número de registro y número de variables (tanto independientes como objetivo).</a:t>
            </a:r>
          </a:p>
          <a:p>
            <a:r>
              <a:rPr lang="es-MX" dirty="0">
                <a:highlight>
                  <a:srgbClr val="FFFF00"/>
                </a:highlight>
              </a:rPr>
              <a:t>Tipos de variables (numéricas, binarias, ordinales, nominales).</a:t>
            </a:r>
            <a:endParaRPr lang="es-MX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s-MX" dirty="0">
                <a:highlight>
                  <a:srgbClr val="FFFF00"/>
                </a:highlight>
              </a:rPr>
              <a:t>Resumen estadístico de la base de datos (mean, </a:t>
            </a:r>
            <a:r>
              <a:rPr lang="es-MX" dirty="0" err="1">
                <a:highlight>
                  <a:srgbClr val="FFFF00"/>
                </a:highlight>
              </a:rPr>
              <a:t>std</a:t>
            </a:r>
            <a:r>
              <a:rPr lang="es-MX" dirty="0">
                <a:highlight>
                  <a:srgbClr val="FFFF00"/>
                </a:highlight>
              </a:rPr>
              <a:t>, </a:t>
            </a:r>
            <a:r>
              <a:rPr lang="es-MX" dirty="0" err="1">
                <a:highlight>
                  <a:srgbClr val="FFFF00"/>
                </a:highlight>
              </a:rPr>
              <a:t>quantiles</a:t>
            </a:r>
            <a:r>
              <a:rPr lang="es-MX" dirty="0">
                <a:highlight>
                  <a:srgbClr val="FFFF00"/>
                </a:highlight>
              </a:rPr>
              <a:t>).</a:t>
            </a:r>
            <a:endParaRPr lang="es-MX" dirty="0"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3">
            <a:extLst>
              <a:ext uri="{FF2B5EF4-FFF2-40B4-BE49-F238E27FC236}">
                <a16:creationId xmlns:a16="http://schemas.microsoft.com/office/drawing/2014/main" id="{A939DD64-A4AA-103D-1D2F-A5AD5E5F1C05}"/>
              </a:ext>
            </a:extLst>
          </p:cNvPr>
          <p:cNvSpPr/>
          <p:nvPr/>
        </p:nvSpPr>
        <p:spPr>
          <a:xfrm>
            <a:off x="549234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B88052-D2F1-AF8D-4F74-B31BBAC28650}"/>
              </a:ext>
            </a:extLst>
          </p:cNvPr>
          <p:cNvSpPr/>
          <p:nvPr/>
        </p:nvSpPr>
        <p:spPr>
          <a:xfrm>
            <a:off x="122055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98FD63-2FDE-FE14-5D65-8702D2F1840F}"/>
              </a:ext>
            </a:extLst>
          </p:cNvPr>
          <p:cNvSpPr/>
          <p:nvPr/>
        </p:nvSpPr>
        <p:spPr>
          <a:xfrm>
            <a:off x="952164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Datos faltantes y limpieza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0C886FC-1D3E-EDF0-BC5B-28529AC664ED}"/>
              </a:ext>
            </a:extLst>
          </p:cNvPr>
          <p:cNvSpPr txBox="1">
            <a:spLocks/>
          </p:cNvSpPr>
          <p:nvPr/>
        </p:nvSpPr>
        <p:spPr>
          <a:xfrm>
            <a:off x="3775015" y="2770505"/>
            <a:ext cx="11754545" cy="435133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highlight>
                  <a:srgbClr val="FFFF00"/>
                </a:highlight>
              </a:rPr>
              <a:t>Reportar estadísticas de los datos faltantes.</a:t>
            </a:r>
          </a:p>
          <a:p>
            <a:r>
              <a:rPr lang="es-MX" dirty="0">
                <a:highlight>
                  <a:srgbClr val="FFFF00"/>
                </a:highlight>
              </a:rPr>
              <a:t>Reportar eliminación de variables, si las hubo.</a:t>
            </a:r>
          </a:p>
          <a:p>
            <a:r>
              <a:rPr lang="es-MX" dirty="0">
                <a:highlight>
                  <a:srgbClr val="FFFF00"/>
                </a:highlight>
              </a:rPr>
              <a:t>Reportar imputación, si la hubo.</a:t>
            </a:r>
          </a:p>
        </p:txBody>
      </p:sp>
    </p:spTree>
    <p:extLst>
      <p:ext uri="{BB962C8B-B14F-4D97-AF65-F5344CB8AC3E}">
        <p14:creationId xmlns:p14="http://schemas.microsoft.com/office/powerpoint/2010/main" val="276609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3">
            <a:extLst>
              <a:ext uri="{FF2B5EF4-FFF2-40B4-BE49-F238E27FC236}">
                <a16:creationId xmlns:a16="http://schemas.microsoft.com/office/drawing/2014/main" id="{A48FA106-AC24-999B-C9D5-C23ECC69BB24}"/>
              </a:ext>
            </a:extLst>
          </p:cNvPr>
          <p:cNvSpPr/>
          <p:nvPr/>
        </p:nvSpPr>
        <p:spPr>
          <a:xfrm>
            <a:off x="549234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0223AD-FB6F-2E3A-C893-E0240C30C2C7}"/>
              </a:ext>
            </a:extLst>
          </p:cNvPr>
          <p:cNvSpPr/>
          <p:nvPr/>
        </p:nvSpPr>
        <p:spPr>
          <a:xfrm>
            <a:off x="122055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95777C-AFA0-7103-53A4-19DD8E3E7688}"/>
              </a:ext>
            </a:extLst>
          </p:cNvPr>
          <p:cNvSpPr/>
          <p:nvPr/>
        </p:nvSpPr>
        <p:spPr>
          <a:xfrm>
            <a:off x="952164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1447800" y="1915606"/>
            <a:ext cx="10720637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Ocupación: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7473" y="6077430"/>
            <a:ext cx="7419036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 nominal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faltantes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outliers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captura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“___” 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distribución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….</a:t>
            </a:r>
          </a:p>
        </p:txBody>
      </p:sp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4F213B15-67AE-BFD8-100F-E23889A1A308}"/>
              </a:ext>
            </a:extLst>
          </p:cNvPr>
          <p:cNvGraphicFramePr/>
          <p:nvPr/>
        </p:nvGraphicFramePr>
        <p:xfrm>
          <a:off x="9521372" y="2844800"/>
          <a:ext cx="8345714" cy="541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 Objetivo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23A172-AA4C-8ECE-4F90-856868A40FB0}"/>
              </a:ext>
            </a:extLst>
          </p:cNvPr>
          <p:cNvSpPr txBox="1">
            <a:spLocks/>
          </p:cNvSpPr>
          <p:nvPr/>
        </p:nvSpPr>
        <p:spPr>
          <a:xfrm>
            <a:off x="2036884" y="3368513"/>
            <a:ext cx="14214231" cy="122483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highlight>
                  <a:srgbClr val="FFFF00"/>
                </a:highlight>
              </a:rPr>
              <a:t>Distribución (central, dispersión), balance, sesgos.</a:t>
            </a:r>
          </a:p>
        </p:txBody>
      </p:sp>
    </p:spTree>
    <p:extLst>
      <p:ext uri="{BB962C8B-B14F-4D97-AF65-F5344CB8AC3E}">
        <p14:creationId xmlns:p14="http://schemas.microsoft.com/office/powerpoint/2010/main" val="3403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3">
            <a:extLst>
              <a:ext uri="{FF2B5EF4-FFF2-40B4-BE49-F238E27FC236}">
                <a16:creationId xmlns:a16="http://schemas.microsoft.com/office/drawing/2014/main" id="{7F76F3DA-AF67-A900-CE81-ACE6E034988A}"/>
              </a:ext>
            </a:extLst>
          </p:cNvPr>
          <p:cNvSpPr/>
          <p:nvPr/>
        </p:nvSpPr>
        <p:spPr>
          <a:xfrm>
            <a:off x="549234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4E7FCF-404A-317A-A339-14361447EC44}"/>
              </a:ext>
            </a:extLst>
          </p:cNvPr>
          <p:cNvSpPr/>
          <p:nvPr/>
        </p:nvSpPr>
        <p:spPr>
          <a:xfrm>
            <a:off x="122055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883946-CC48-14B3-1C43-BC9D3F7FFEA9}"/>
              </a:ext>
            </a:extLst>
          </p:cNvPr>
          <p:cNvSpPr/>
          <p:nvPr/>
        </p:nvSpPr>
        <p:spPr>
          <a:xfrm>
            <a:off x="9521647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hape 143">
            <a:extLst>
              <a:ext uri="{FF2B5EF4-FFF2-40B4-BE49-F238E27FC236}">
                <a16:creationId xmlns:a16="http://schemas.microsoft.com/office/drawing/2014/main" id="{10C6E505-A966-EF39-F0A8-28C984911C80}"/>
              </a:ext>
            </a:extLst>
          </p:cNvPr>
          <p:cNvSpPr/>
          <p:nvPr/>
        </p:nvSpPr>
        <p:spPr>
          <a:xfrm>
            <a:off x="587617" y="1335926"/>
            <a:ext cx="17373600" cy="8869680"/>
          </a:xfrm>
          <a:prstGeom prst="rect">
            <a:avLst/>
          </a:prstGeom>
          <a:solidFill>
            <a:schemeClr val="bg1">
              <a:lumMod val="95000"/>
              <a:alpha val="1115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2FA828-77F3-D5C1-EE64-38159A46CE1E}"/>
              </a:ext>
            </a:extLst>
          </p:cNvPr>
          <p:cNvSpPr/>
          <p:nvPr/>
        </p:nvSpPr>
        <p:spPr>
          <a:xfrm>
            <a:off x="1258940" y="1832428"/>
            <a:ext cx="7757569" cy="7910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1823909"/>
            <a:ext cx="10720637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Ocupación: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0917" y="5696430"/>
            <a:ext cx="6296847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 nominal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faltantes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outliers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Tiene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errores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captura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“___” </a:t>
            </a:r>
          </a:p>
          <a:p>
            <a:pPr marL="342900" indent="-342900" algn="just">
              <a:lnSpc>
                <a:spcPct val="150000"/>
              </a:lnSpc>
              <a:spcBef>
                <a:spcPts val="800"/>
              </a:spcBef>
              <a:buClr>
                <a:srgbClr val="C50D3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distribución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….</a:t>
            </a:r>
          </a:p>
        </p:txBody>
      </p:sp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4F213B15-67AE-BFD8-100F-E23889A1A308}"/>
              </a:ext>
            </a:extLst>
          </p:cNvPr>
          <p:cNvGraphicFramePr/>
          <p:nvPr/>
        </p:nvGraphicFramePr>
        <p:xfrm>
          <a:off x="9521372" y="2844800"/>
          <a:ext cx="8345714" cy="541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7">
            <a:extLst>
              <a:ext uri="{FF2B5EF4-FFF2-40B4-BE49-F238E27FC236}">
                <a16:creationId xmlns:a16="http://schemas.microsoft.com/office/drawing/2014/main" id="{D627C365-B5C0-334E-5C44-824F191BC70D}"/>
              </a:ext>
            </a:extLst>
          </p:cNvPr>
          <p:cNvSpPr txBox="1"/>
          <p:nvPr/>
        </p:nvSpPr>
        <p:spPr>
          <a:xfrm>
            <a:off x="655683" y="169138"/>
            <a:ext cx="10720637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s-MX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Variables descriptivas</a:t>
            </a:r>
            <a:endParaRPr lang="es-MX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4">
            <a:extLst>
              <a:ext uri="{FF2B5EF4-FFF2-40B4-BE49-F238E27FC236}">
                <a16:creationId xmlns:a16="http://schemas.microsoft.com/office/drawing/2014/main" id="{20D86D8B-426F-92A7-0946-AD68CBDDE588}"/>
              </a:ext>
            </a:extLst>
          </p:cNvPr>
          <p:cNvSpPr/>
          <p:nvPr/>
        </p:nvSpPr>
        <p:spPr>
          <a:xfrm>
            <a:off x="1" y="30570"/>
            <a:ext cx="216568" cy="1188720"/>
          </a:xfrm>
          <a:prstGeom prst="rect">
            <a:avLst/>
          </a:prstGeom>
          <a:solidFill>
            <a:srgbClr val="75B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C83149B1-D83A-5D6C-D137-722BB0A136D4}"/>
              </a:ext>
            </a:extLst>
          </p:cNvPr>
          <p:cNvSpPr txBox="1">
            <a:spLocks/>
          </p:cNvSpPr>
          <p:nvPr/>
        </p:nvSpPr>
        <p:spPr>
          <a:xfrm>
            <a:off x="2192031" y="3418999"/>
            <a:ext cx="14875412" cy="1725295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defPPr>
              <a:defRPr lang="en-US"/>
            </a:defPPr>
            <a:lvl1pPr marL="342900" indent="-342900" defTabSz="13716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b="1"/>
            </a:lvl1pPr>
            <a:lvl2pPr marL="10287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/>
            </a:lvl2pPr>
            <a:lvl3pPr marL="17145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/>
            </a:lvl3pPr>
            <a:lvl4pPr marL="24003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4pPr>
            <a:lvl5pPr marL="30861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5pPr>
            <a:lvl6pPr marL="37719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6pPr>
            <a:lvl7pPr marL="44577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7pPr>
            <a:lvl8pPr marL="51435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8pPr>
            <a:lvl9pPr marL="5829300" indent="-342900" defTabSz="13716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/>
            </a:lvl9pPr>
          </a:lstStyle>
          <a:p>
            <a:r>
              <a:rPr lang="es-MX" dirty="0"/>
              <a:t>Distribución (central, dispersión), balance, sesgos.</a:t>
            </a:r>
          </a:p>
          <a:p>
            <a:r>
              <a:rPr lang="es-MX" dirty="0"/>
              <a:t>Por separado numéricas, nominales, categóricas.</a:t>
            </a:r>
          </a:p>
        </p:txBody>
      </p:sp>
    </p:spTree>
    <p:extLst>
      <p:ext uri="{BB962C8B-B14F-4D97-AF65-F5344CB8AC3E}">
        <p14:creationId xmlns:p14="http://schemas.microsoft.com/office/powerpoint/2010/main" val="668585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6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</TotalTime>
  <Words>831</Words>
  <Application>Microsoft Office PowerPoint</Application>
  <PresentationFormat>Personalizado</PresentationFormat>
  <Paragraphs>232</Paragraphs>
  <Slides>15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Arial</vt:lpstr>
      <vt:lpstr>Calibri</vt:lpstr>
      <vt:lpstr>Roboto</vt:lpstr>
      <vt:lpstr>Roboto Black</vt:lpstr>
      <vt:lpstr>Roboto Light</vt:lpstr>
      <vt:lpstr>Roboto Medium</vt:lpstr>
      <vt:lpstr>Sniglet</vt:lpstr>
      <vt:lpstr>Walter Turncoat</vt:lpstr>
      <vt:lpstr>Wingdings</vt:lpstr>
      <vt:lpstr>Тема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Alberto</cp:lastModifiedBy>
  <cp:revision>293</cp:revision>
  <dcterms:created xsi:type="dcterms:W3CDTF">2017-06-12T02:35:05Z</dcterms:created>
  <dcterms:modified xsi:type="dcterms:W3CDTF">2022-09-19T17:00:13Z</dcterms:modified>
</cp:coreProperties>
</file>