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7" r:id="rId12"/>
    <p:sldId id="268" r:id="rId13"/>
    <p:sldId id="269" r:id="rId14"/>
    <p:sldId id="276" r:id="rId15"/>
    <p:sldId id="270" r:id="rId16"/>
    <p:sldId id="277" r:id="rId17"/>
    <p:sldId id="278" r:id="rId18"/>
    <p:sldId id="271" r:id="rId19"/>
    <p:sldId id="273" r:id="rId20"/>
    <p:sldId id="275" r:id="rId21"/>
    <p:sldId id="280" r:id="rId22"/>
    <p:sldId id="281" r:id="rId23"/>
    <p:sldId id="282" r:id="rId24"/>
    <p:sldId id="279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1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Digital pattern of letters and numbers">
            <a:extLst>
              <a:ext uri="{FF2B5EF4-FFF2-40B4-BE49-F238E27FC236}">
                <a16:creationId xmlns:a16="http://schemas.microsoft.com/office/drawing/2014/main" id="{9C138F3D-F013-4529-A62F-4021B7806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FE278C-0BDC-48EC-A518-DF79B2A59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b="1">
                <a:solidFill>
                  <a:srgbClr val="FFFFFF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GenomeFltr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2BA09-1C01-4A10-86CB-DC2E94925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</a:t>
            </a:r>
          </a:p>
        </p:txBody>
      </p:sp>
      <p:pic>
        <p:nvPicPr>
          <p:cNvPr id="7" name="Picture 2" descr="Introduction to client-server architecture (frontend backend)">
            <a:extLst>
              <a:ext uri="{FF2B5EF4-FFF2-40B4-BE49-F238E27FC236}">
                <a16:creationId xmlns:a16="http://schemas.microsoft.com/office/drawing/2014/main" id="{446FC171-B507-4D0D-99C7-1540F44B6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91323"/>
            <a:ext cx="2457450" cy="22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02A45D-2D5C-4503-A7D4-0EA089E8A521}"/>
              </a:ext>
            </a:extLst>
          </p:cNvPr>
          <p:cNvSpPr/>
          <p:nvPr/>
        </p:nvSpPr>
        <p:spPr>
          <a:xfrm>
            <a:off x="5429250" y="2190750"/>
            <a:ext cx="4562475" cy="1019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(client)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FC42D-8D87-4E9B-8363-626F591D8BB8}"/>
              </a:ext>
            </a:extLst>
          </p:cNvPr>
          <p:cNvSpPr/>
          <p:nvPr/>
        </p:nvSpPr>
        <p:spPr>
          <a:xfrm>
            <a:off x="5429249" y="4084256"/>
            <a:ext cx="45624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5CBFA2-E743-4D0C-9157-8FA453003EB9}"/>
              </a:ext>
            </a:extLst>
          </p:cNvPr>
          <p:cNvSpPr/>
          <p:nvPr/>
        </p:nvSpPr>
        <p:spPr>
          <a:xfrm>
            <a:off x="5429249" y="5473065"/>
            <a:ext cx="45624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F1C598-9AA5-4DF5-BBD3-93D20BF8D5E7}"/>
              </a:ext>
            </a:extLst>
          </p:cNvPr>
          <p:cNvCxnSpPr/>
          <p:nvPr/>
        </p:nvCxnSpPr>
        <p:spPr>
          <a:xfrm flipV="1">
            <a:off x="6766560" y="3209925"/>
            <a:ext cx="0" cy="874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BA866B-EFF7-4A91-B8CA-A28448E3491A}"/>
              </a:ext>
            </a:extLst>
          </p:cNvPr>
          <p:cNvCxnSpPr>
            <a:cxnSpLocks/>
          </p:cNvCxnSpPr>
          <p:nvPr/>
        </p:nvCxnSpPr>
        <p:spPr>
          <a:xfrm>
            <a:off x="8641080" y="3217703"/>
            <a:ext cx="0" cy="8743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5D7CFD-A326-4326-B5F9-69297FE58914}"/>
              </a:ext>
            </a:extLst>
          </p:cNvPr>
          <p:cNvSpPr txBox="1"/>
          <p:nvPr/>
        </p:nvSpPr>
        <p:spPr>
          <a:xfrm>
            <a:off x="7433554" y="348305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F5FDB-4AE0-4EB1-B06A-32064060F9C4}"/>
              </a:ext>
            </a:extLst>
          </p:cNvPr>
          <p:cNvCxnSpPr>
            <a:cxnSpLocks/>
          </p:cNvCxnSpPr>
          <p:nvPr/>
        </p:nvCxnSpPr>
        <p:spPr>
          <a:xfrm>
            <a:off x="8656320" y="5103431"/>
            <a:ext cx="0" cy="369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B562F3-8CD7-406A-A497-02BA174D42CB}"/>
              </a:ext>
            </a:extLst>
          </p:cNvPr>
          <p:cNvCxnSpPr>
            <a:cxnSpLocks/>
          </p:cNvCxnSpPr>
          <p:nvPr/>
        </p:nvCxnSpPr>
        <p:spPr>
          <a:xfrm flipV="1">
            <a:off x="6766560" y="5112512"/>
            <a:ext cx="0" cy="360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1B73-1171-4440-8F78-E715106CFFD7}"/>
              </a:ext>
            </a:extLst>
          </p:cNvPr>
          <p:cNvSpPr/>
          <p:nvPr/>
        </p:nvSpPr>
        <p:spPr>
          <a:xfrm>
            <a:off x="4087368" y="2465736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Elya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05A1D-8D84-46B6-9561-05D762101ADE}"/>
              </a:ext>
            </a:extLst>
          </p:cNvPr>
          <p:cNvSpPr/>
          <p:nvPr/>
        </p:nvSpPr>
        <p:spPr>
          <a:xfrm>
            <a:off x="4087368" y="4359242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E4C6A-4EB2-4E24-8B6D-FE35A4BBAB66}"/>
              </a:ext>
            </a:extLst>
          </p:cNvPr>
          <p:cNvSpPr/>
          <p:nvPr/>
        </p:nvSpPr>
        <p:spPr>
          <a:xfrm>
            <a:off x="4087368" y="5748051"/>
            <a:ext cx="1042416" cy="469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Michael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1A040-2469-4ACA-ADB7-B03492199E8E}"/>
              </a:ext>
            </a:extLst>
          </p:cNvPr>
          <p:cNvSpPr txBox="1"/>
          <p:nvPr/>
        </p:nvSpPr>
        <p:spPr>
          <a:xfrm>
            <a:off x="5493220" y="3450129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0E33BA-05E5-4D6D-A5A8-219F83FE10BD}"/>
              </a:ext>
            </a:extLst>
          </p:cNvPr>
          <p:cNvSpPr txBox="1"/>
          <p:nvPr/>
        </p:nvSpPr>
        <p:spPr>
          <a:xfrm>
            <a:off x="8711717" y="3462424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C178B-BC0B-4634-8014-E223F3DBF073}"/>
              </a:ext>
            </a:extLst>
          </p:cNvPr>
          <p:cNvSpPr txBox="1"/>
          <p:nvPr/>
        </p:nvSpPr>
        <p:spPr>
          <a:xfrm>
            <a:off x="5578179" y="50946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Listener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080B8C-C99D-436E-9D1C-21CF0FE08656}"/>
              </a:ext>
            </a:extLst>
          </p:cNvPr>
          <p:cNvSpPr txBox="1"/>
          <p:nvPr/>
        </p:nvSpPr>
        <p:spPr>
          <a:xfrm>
            <a:off x="8723130" y="5103431"/>
            <a:ext cx="14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Jobs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1DE2D-D5E9-4075-8439-DF3A7CB38CD0}"/>
              </a:ext>
            </a:extLst>
          </p:cNvPr>
          <p:cNvSpPr/>
          <p:nvPr/>
        </p:nvSpPr>
        <p:spPr>
          <a:xfrm>
            <a:off x="10291191" y="2342005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JavaScript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D0CE2-D822-4980-AF1E-4EFEA552406A}"/>
              </a:ext>
            </a:extLst>
          </p:cNvPr>
          <p:cNvSpPr/>
          <p:nvPr/>
        </p:nvSpPr>
        <p:spPr>
          <a:xfrm>
            <a:off x="10291191" y="4285232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7C861-6F01-4430-A56F-C6577A7D8879}"/>
              </a:ext>
            </a:extLst>
          </p:cNvPr>
          <p:cNvSpPr/>
          <p:nvPr/>
        </p:nvSpPr>
        <p:spPr>
          <a:xfrm>
            <a:off x="10291191" y="5600032"/>
            <a:ext cx="1567434" cy="617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Python, Bash</a:t>
            </a:r>
          </a:p>
        </p:txBody>
      </p:sp>
    </p:spTree>
    <p:extLst>
      <p:ext uri="{BB962C8B-B14F-4D97-AF65-F5344CB8AC3E}">
        <p14:creationId xmlns:p14="http://schemas.microsoft.com/office/powerpoint/2010/main" val="27410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21" grpId="0" animBg="1"/>
      <p:bldP spid="22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</a:t>
            </a:r>
          </a:p>
        </p:txBody>
      </p:sp>
      <p:pic>
        <p:nvPicPr>
          <p:cNvPr id="38" name="Content Placeholder 3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8F0C57B-143B-45FE-8834-E55A9456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51" y="1997075"/>
            <a:ext cx="4423298" cy="41957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32751-6D6D-4F67-96EB-0C50E0DBFBA9}"/>
              </a:ext>
            </a:extLst>
          </p:cNvPr>
          <p:cNvSpPr/>
          <p:nvPr/>
        </p:nvSpPr>
        <p:spPr>
          <a:xfrm>
            <a:off x="3512321" y="4631821"/>
            <a:ext cx="2973938" cy="16920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9AEF7-BC66-4B61-BA6E-C70835EE72AE}"/>
              </a:ext>
            </a:extLst>
          </p:cNvPr>
          <p:cNvCxnSpPr>
            <a:cxnSpLocks/>
          </p:cNvCxnSpPr>
          <p:nvPr/>
        </p:nvCxnSpPr>
        <p:spPr>
          <a:xfrm>
            <a:off x="2794475" y="5494946"/>
            <a:ext cx="71784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F2D202-4419-4801-92BD-64AB82D3B389}"/>
              </a:ext>
            </a:extLst>
          </p:cNvPr>
          <p:cNvSpPr txBox="1"/>
          <p:nvPr/>
        </p:nvSpPr>
        <p:spPr>
          <a:xfrm>
            <a:off x="1134662" y="5310280"/>
            <a:ext cx="16598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Generic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0ABA7-1050-4687-A831-5ED7D633B1AF}"/>
              </a:ext>
            </a:extLst>
          </p:cNvPr>
          <p:cNvSpPr/>
          <p:nvPr/>
        </p:nvSpPr>
        <p:spPr>
          <a:xfrm>
            <a:off x="3785787" y="1866026"/>
            <a:ext cx="5014958" cy="315758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E7D94-A3F7-4EDB-82DE-9F7D3742BAF9}"/>
              </a:ext>
            </a:extLst>
          </p:cNvPr>
          <p:cNvCxnSpPr>
            <a:cxnSpLocks/>
          </p:cNvCxnSpPr>
          <p:nvPr/>
        </p:nvCxnSpPr>
        <p:spPr>
          <a:xfrm flipH="1">
            <a:off x="8896172" y="4094956"/>
            <a:ext cx="63608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ECF4D-3D1B-42F2-99FF-E68169F0F945}"/>
              </a:ext>
            </a:extLst>
          </p:cNvPr>
          <p:cNvSpPr txBox="1"/>
          <p:nvPr/>
        </p:nvSpPr>
        <p:spPr>
          <a:xfrm>
            <a:off x="9532259" y="3910290"/>
            <a:ext cx="22329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Webserver specific</a:t>
            </a:r>
          </a:p>
        </p:txBody>
      </p:sp>
    </p:spTree>
    <p:extLst>
      <p:ext uri="{BB962C8B-B14F-4D97-AF65-F5344CB8AC3E}">
        <p14:creationId xmlns:p14="http://schemas.microsoft.com/office/powerpoint/2010/main" val="20014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get when using this implementation?</a:t>
            </a:r>
          </a:p>
          <a:p>
            <a:pPr lvl="1"/>
            <a:r>
              <a:rPr lang="en-US" dirty="0"/>
              <a:t>Processes manager</a:t>
            </a:r>
          </a:p>
          <a:p>
            <a:pPr lvl="1"/>
            <a:r>
              <a:rPr lang="en-US" dirty="0"/>
              <a:t>PBS listener (update process state)</a:t>
            </a:r>
          </a:p>
          <a:p>
            <a:pPr lvl="1"/>
            <a:r>
              <a:rPr lang="en-US" dirty="0"/>
              <a:t>Processes waiting list</a:t>
            </a:r>
          </a:p>
          <a:p>
            <a:pPr lvl="1"/>
            <a:r>
              <a:rPr lang="en-US" dirty="0"/>
              <a:t>Server state saved between shutdowns</a:t>
            </a:r>
          </a:p>
          <a:p>
            <a:pPr lvl="1"/>
            <a:r>
              <a:rPr lang="en-US" dirty="0"/>
              <a:t>Support different types of processes!</a:t>
            </a:r>
          </a:p>
        </p:txBody>
      </p:sp>
    </p:spTree>
    <p:extLst>
      <p:ext uri="{BB962C8B-B14F-4D97-AF65-F5344CB8AC3E}">
        <p14:creationId xmlns:p14="http://schemas.microsoft.com/office/powerpoint/2010/main" val="24153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what should I implement myself?</a:t>
            </a:r>
          </a:p>
          <a:p>
            <a:pPr lvl="1"/>
            <a:r>
              <a:rPr lang="en-US" dirty="0"/>
              <a:t>The process itself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Endpoints (what should happen when user does something?)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Switch to Notepad</a:t>
            </a:r>
          </a:p>
        </p:txBody>
      </p:sp>
    </p:spTree>
    <p:extLst>
      <p:ext uri="{BB962C8B-B14F-4D97-AF65-F5344CB8AC3E}">
        <p14:creationId xmlns:p14="http://schemas.microsoft.com/office/powerpoint/2010/main" val="420086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GUI (Graphical User Interface)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build an interactive page</a:t>
            </a:r>
          </a:p>
          <a:p>
            <a:r>
              <a:rPr lang="en-US" dirty="0"/>
              <a:t>Users can analysis and see the filtration change</a:t>
            </a:r>
          </a:p>
          <a:p>
            <a:pPr lvl="1"/>
            <a:endParaRPr lang="en-US" dirty="0"/>
          </a:p>
        </p:txBody>
      </p:sp>
      <p:pic>
        <p:nvPicPr>
          <p:cNvPr id="1026" name="Picture 2" descr="Infographic Dashboard Template. Modern Ui Interface, Admin Panel with Graphs,  Chart and Diagrams. Analytical Vector Stock Vector - Illustration of curve,  growth: 135109239">
            <a:extLst>
              <a:ext uri="{FF2B5EF4-FFF2-40B4-BE49-F238E27FC236}">
                <a16:creationId xmlns:a16="http://schemas.microsoft.com/office/drawing/2014/main" id="{2DE3AEF8-DC6B-4B53-92B1-C210814F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44" y="3211022"/>
            <a:ext cx="45831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6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how can we display data of millions of reads?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make it interactive?</a:t>
            </a:r>
          </a:p>
          <a:p>
            <a:r>
              <a:rPr lang="en-US" dirty="0"/>
              <a:t>Options 1 – use API requests to analysis the data at the backend</a:t>
            </a:r>
          </a:p>
          <a:p>
            <a:r>
              <a:rPr lang="en-US" dirty="0"/>
              <a:t>Options 2 – summarize the data to a small matric and load it in the client side</a:t>
            </a:r>
          </a:p>
        </p:txBody>
      </p:sp>
    </p:spTree>
    <p:extLst>
      <p:ext uri="{BB962C8B-B14F-4D97-AF65-F5344CB8AC3E}">
        <p14:creationId xmlns:p14="http://schemas.microsoft.com/office/powerpoint/2010/main" val="41805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Matrix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7B63E16-C1F7-478D-A53D-FC7A37657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76753"/>
              </p:ext>
            </p:extLst>
          </p:nvPr>
        </p:nvGraphicFramePr>
        <p:xfrm>
          <a:off x="838200" y="1949450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673868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42292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17419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7617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1946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Reads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9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4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6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6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12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4897582" cy="4195763"/>
          </a:xfrm>
        </p:spPr>
        <p:txBody>
          <a:bodyPr/>
          <a:lstStyle/>
          <a:p>
            <a:r>
              <a:rPr lang="en-US" dirty="0"/>
              <a:t>Histogram of reads’ similarly to DB</a:t>
            </a:r>
          </a:p>
          <a:p>
            <a:r>
              <a:rPr lang="en-US" dirty="0"/>
              <a:t>Tap to change threshold</a:t>
            </a:r>
          </a:p>
          <a:p>
            <a:pPr lvl="1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1F137BB-E29E-4E16-A497-871770F0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63" y="1609580"/>
            <a:ext cx="5486400" cy="41560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589C75-4D24-4E72-A4F1-7E18BEA3E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927547"/>
              </p:ext>
            </p:extLst>
          </p:nvPr>
        </p:nvGraphicFramePr>
        <p:xfrm>
          <a:off x="434990" y="4297370"/>
          <a:ext cx="5516275" cy="233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5">
                  <a:extLst>
                    <a:ext uri="{9D8B030D-6E8A-4147-A177-3AD203B41FA5}">
                      <a16:colId xmlns:a16="http://schemas.microsoft.com/office/drawing/2014/main" val="2567386861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2854229205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1761741911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707617588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3119466555"/>
                    </a:ext>
                  </a:extLst>
                </a:gridCol>
              </a:tblGrid>
              <a:tr h="4322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Reads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Species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Species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Species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522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3738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90158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5211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43760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66609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62033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8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038B86-552D-4906-9D60-1CA498E79120}"/>
              </a:ext>
            </a:extLst>
          </p:cNvPr>
          <p:cNvSpPr/>
          <p:nvPr/>
        </p:nvSpPr>
        <p:spPr>
          <a:xfrm>
            <a:off x="1101638" y="3707645"/>
            <a:ext cx="4182977" cy="46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sums are the histograms values</a:t>
            </a:r>
          </a:p>
        </p:txBody>
      </p:sp>
    </p:spTree>
    <p:extLst>
      <p:ext uri="{BB962C8B-B14F-4D97-AF65-F5344CB8AC3E}">
        <p14:creationId xmlns:p14="http://schemas.microsoft.com/office/powerpoint/2010/main" val="8018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E1CF6-DDF4-4B3B-8EDA-49AD3830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4897582" cy="4195763"/>
          </a:xfrm>
        </p:spPr>
        <p:txBody>
          <a:bodyPr/>
          <a:lstStyle/>
          <a:p>
            <a:r>
              <a:rPr lang="en-US" dirty="0"/>
              <a:t>Distribution of reads by taxonomy id</a:t>
            </a:r>
          </a:p>
          <a:p>
            <a:r>
              <a:rPr lang="en-US" dirty="0"/>
              <a:t>Choose species to filter</a:t>
            </a:r>
          </a:p>
          <a:p>
            <a:pPr lvl="1"/>
            <a:endParaRPr lang="en-US" dirty="0"/>
          </a:p>
        </p:txBody>
      </p:sp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2075B84F-66E3-4E4C-BCE3-A93DF44C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190192"/>
            <a:ext cx="4914900" cy="48101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CD16A1-0E7A-47F4-B9EA-9D716FC13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426227"/>
              </p:ext>
            </p:extLst>
          </p:nvPr>
        </p:nvGraphicFramePr>
        <p:xfrm>
          <a:off x="434990" y="4297370"/>
          <a:ext cx="5516275" cy="233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55">
                  <a:extLst>
                    <a:ext uri="{9D8B030D-6E8A-4147-A177-3AD203B41FA5}">
                      <a16:colId xmlns:a16="http://schemas.microsoft.com/office/drawing/2014/main" val="2567386861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2854229205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1761741911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707617588"/>
                    </a:ext>
                  </a:extLst>
                </a:gridCol>
                <a:gridCol w="1103255">
                  <a:extLst>
                    <a:ext uri="{9D8B030D-6E8A-4147-A177-3AD203B41FA5}">
                      <a16:colId xmlns:a16="http://schemas.microsoft.com/office/drawing/2014/main" val="3119466555"/>
                    </a:ext>
                  </a:extLst>
                </a:gridCol>
              </a:tblGrid>
              <a:tr h="4322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Reads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Species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Species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Species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21522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953738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90158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15211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43760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66609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62033"/>
                  </a:ext>
                </a:extLst>
              </a:tr>
              <a:tr h="2715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87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D0EEEEF-2B3E-4E07-AE8A-77E816B1530C}"/>
              </a:ext>
            </a:extLst>
          </p:cNvPr>
          <p:cNvSpPr/>
          <p:nvPr/>
        </p:nvSpPr>
        <p:spPr>
          <a:xfrm>
            <a:off x="1000746" y="3707645"/>
            <a:ext cx="4384762" cy="46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sums are the pie-chart values</a:t>
            </a:r>
          </a:p>
        </p:txBody>
      </p:sp>
    </p:spTree>
    <p:extLst>
      <p:ext uri="{BB962C8B-B14F-4D97-AF65-F5344CB8AC3E}">
        <p14:creationId xmlns:p14="http://schemas.microsoft.com/office/powerpoint/2010/main" val="10329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9A03-2603-4DA4-A393-5BB69B62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1EB9-925E-45C0-A76D-47924BB7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academic projects :</a:t>
            </a:r>
          </a:p>
          <a:p>
            <a:pPr lvl="1"/>
            <a:r>
              <a:rPr lang="en-US" dirty="0"/>
              <a:t>New protocols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New methods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Webservers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950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Switch to Interactive Page</a:t>
            </a:r>
          </a:p>
        </p:txBody>
      </p:sp>
    </p:spTree>
    <p:extLst>
      <p:ext uri="{BB962C8B-B14F-4D97-AF65-F5344CB8AC3E}">
        <p14:creationId xmlns:p14="http://schemas.microsoft.com/office/powerpoint/2010/main" val="182375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EE2-D4C0-4EE4-B1D6-C0A33B9A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57504-7798-49F1-88FE-E386F84A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9066"/>
            <a:ext cx="10515600" cy="3156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12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EE2-D4C0-4EE4-B1D6-C0A33B9A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93D151-DC9E-40C4-8D82-765B8524E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18715"/>
            <a:ext cx="9277350" cy="5319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70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EE2-D4C0-4EE4-B1D6-C0A33B9A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State Update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2B9B9-5B8B-4C1F-AB9A-806E5D8D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" y="2047875"/>
            <a:ext cx="11203940" cy="401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93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Switch to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2920971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Implementation: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pic>
        <p:nvPicPr>
          <p:cNvPr id="38" name="Content Placeholder 3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08F0C57B-143B-45FE-8834-E55A94565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51" y="1817129"/>
            <a:ext cx="3726124" cy="353445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E8874-2231-4CD7-BFCC-E2C42BBBDE9F}"/>
              </a:ext>
            </a:extLst>
          </p:cNvPr>
          <p:cNvSpPr txBox="1">
            <a:spLocks/>
          </p:cNvSpPr>
          <p:nvPr/>
        </p:nvSpPr>
        <p:spPr>
          <a:xfrm>
            <a:off x="5943600" y="1949449"/>
            <a:ext cx="573351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API requests to backend</a:t>
            </a:r>
          </a:p>
          <a:p>
            <a:r>
              <a:rPr lang="en-US" dirty="0"/>
              <a:t>Verify </a:t>
            </a:r>
          </a:p>
        </p:txBody>
      </p:sp>
    </p:spTree>
    <p:extLst>
      <p:ext uri="{BB962C8B-B14F-4D97-AF65-F5344CB8AC3E}">
        <p14:creationId xmlns:p14="http://schemas.microsoft.com/office/powerpoint/2010/main" val="41572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CF2F-EBFC-4913-A47D-12CAB6E9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pic>
        <p:nvPicPr>
          <p:cNvPr id="1026" name="Picture 2" descr="This map shows how undersea cables move internet traffic around the world |  World Economic Forum">
            <a:extLst>
              <a:ext uri="{FF2B5EF4-FFF2-40B4-BE49-F238E27FC236}">
                <a16:creationId xmlns:a16="http://schemas.microsoft.com/office/drawing/2014/main" id="{6DEF5101-2FFE-41B7-B293-1659C09350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11" y="1691323"/>
            <a:ext cx="8044553" cy="47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1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pic>
        <p:nvPicPr>
          <p:cNvPr id="2050" name="Picture 2" descr="Ultimate Guide To Backend Web Development: Details and Required Skill Set |  Temok Hosting Blog">
            <a:extLst>
              <a:ext uri="{FF2B5EF4-FFF2-40B4-BE49-F238E27FC236}">
                <a16:creationId xmlns:a16="http://schemas.microsoft.com/office/drawing/2014/main" id="{F266E7D5-5C61-4D74-92E8-7EA5EDC0DF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78" y="1949450"/>
            <a:ext cx="6293644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pic>
        <p:nvPicPr>
          <p:cNvPr id="3074" name="Picture 2" descr="Introduction to client-server architecture (frontend backend)">
            <a:extLst>
              <a:ext uri="{FF2B5EF4-FFF2-40B4-BE49-F238E27FC236}">
                <a16:creationId xmlns:a16="http://schemas.microsoft.com/office/drawing/2014/main" id="{B9C17EAD-693B-43DF-8714-3C13E404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89" y="2148754"/>
            <a:ext cx="40195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tion to client-server architecture (frontend backend)">
            <a:extLst>
              <a:ext uri="{FF2B5EF4-FFF2-40B4-BE49-F238E27FC236}">
                <a16:creationId xmlns:a16="http://schemas.microsoft.com/office/drawing/2014/main" id="{D07A1D7E-1590-47F1-A16E-7DE9E720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06" y="2148754"/>
            <a:ext cx="4335030" cy="42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3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098" name="Picture 2" descr="How contamination occurs and how Conterminator detects it. a, DNA... |  Download Scientific Diagram">
            <a:extLst>
              <a:ext uri="{FF2B5EF4-FFF2-40B4-BE49-F238E27FC236}">
                <a16:creationId xmlns:a16="http://schemas.microsoft.com/office/drawing/2014/main" id="{9491470B-C450-4672-88D5-D6B3673C9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0" b="57153"/>
          <a:stretch/>
        </p:blipFill>
        <p:spPr bwMode="auto">
          <a:xfrm>
            <a:off x="1129778" y="2034844"/>
            <a:ext cx="9932443" cy="2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74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070-D0BC-441D-83FD-49D2928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4098" name="Picture 2" descr="How contamination occurs and how Conterminator detects it. a, DNA... |  Download Scientific Diagram">
            <a:extLst>
              <a:ext uri="{FF2B5EF4-FFF2-40B4-BE49-F238E27FC236}">
                <a16:creationId xmlns:a16="http://schemas.microsoft.com/office/drawing/2014/main" id="{9491470B-C450-4672-88D5-D6B3673C9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50" b="57153"/>
          <a:stretch/>
        </p:blipFill>
        <p:spPr bwMode="auto">
          <a:xfrm>
            <a:off x="1129778" y="2034844"/>
            <a:ext cx="9932443" cy="2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577C34-A867-44A1-A4B8-CA14C3625D31}"/>
              </a:ext>
            </a:extLst>
          </p:cNvPr>
          <p:cNvCxnSpPr>
            <a:cxnSpLocks/>
          </p:cNvCxnSpPr>
          <p:nvPr/>
        </p:nvCxnSpPr>
        <p:spPr>
          <a:xfrm>
            <a:off x="8146473" y="3980873"/>
            <a:ext cx="0" cy="1240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E7BE4-79DC-451F-91AD-922F77CC5F61}"/>
              </a:ext>
            </a:extLst>
          </p:cNvPr>
          <p:cNvSpPr txBox="1"/>
          <p:nvPr/>
        </p:nvSpPr>
        <p:spPr>
          <a:xfrm>
            <a:off x="5979350" y="5221480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the contamination reads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1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DEB-21A3-4A2C-B701-B008E636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3A26-9A53-4558-A9A4-318E03B6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5733516" cy="4195763"/>
          </a:xfrm>
        </p:spPr>
        <p:txBody>
          <a:bodyPr/>
          <a:lstStyle/>
          <a:p>
            <a:r>
              <a:rPr lang="en-US" dirty="0"/>
              <a:t>A simple webserver:</a:t>
            </a:r>
          </a:p>
          <a:p>
            <a:pPr lvl="1"/>
            <a:r>
              <a:rPr lang="en-US" dirty="0"/>
              <a:t>No downloading</a:t>
            </a:r>
          </a:p>
          <a:p>
            <a:pPr lvl="1"/>
            <a:r>
              <a:rPr lang="en-US" dirty="0"/>
              <a:t>No hardware requirements</a:t>
            </a:r>
          </a:p>
          <a:p>
            <a:pPr lvl="1"/>
            <a:r>
              <a:rPr lang="en-US" dirty="0"/>
              <a:t>No special skills</a:t>
            </a:r>
          </a:p>
          <a:p>
            <a:pPr lvl="1"/>
            <a:r>
              <a:rPr lang="en-US" dirty="0"/>
              <a:t>No DB updating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53AB30-17C0-45D6-91B9-AAC1CACD438E}"/>
              </a:ext>
            </a:extLst>
          </p:cNvPr>
          <p:cNvSpPr txBox="1">
            <a:spLocks/>
          </p:cNvSpPr>
          <p:nvPr/>
        </p:nvSpPr>
        <p:spPr>
          <a:xfrm>
            <a:off x="5943600" y="1949449"/>
            <a:ext cx="573351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pipeline:</a:t>
            </a:r>
          </a:p>
          <a:p>
            <a:pPr lvl="1"/>
            <a:r>
              <a:rPr lang="en-US" dirty="0"/>
              <a:t>Upload file</a:t>
            </a:r>
          </a:p>
          <a:p>
            <a:pPr lvl="1"/>
            <a:r>
              <a:rPr lang="en-US" dirty="0"/>
              <a:t>Analysis results</a:t>
            </a:r>
          </a:p>
          <a:p>
            <a:pPr lvl="1"/>
            <a:r>
              <a:rPr lang="en-US" dirty="0"/>
              <a:t>Download uncontaminated reads</a:t>
            </a:r>
          </a:p>
        </p:txBody>
      </p:sp>
    </p:spTree>
    <p:extLst>
      <p:ext uri="{BB962C8B-B14F-4D97-AF65-F5344CB8AC3E}">
        <p14:creationId xmlns:p14="http://schemas.microsoft.com/office/powerpoint/2010/main" val="1089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D54C-A169-4273-8710-42957B28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A55E-4AB2-4BC8-9AD4-3DB0E667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41" y="1841413"/>
            <a:ext cx="9160251" cy="4516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13284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8E2E7"/>
      </a:lt2>
      <a:accent1>
        <a:srgbClr val="48B753"/>
      </a:accent1>
      <a:accent2>
        <a:srgbClr val="61B13B"/>
      </a:accent2>
      <a:accent3>
        <a:srgbClr val="90AB43"/>
      </a:accent3>
      <a:accent4>
        <a:srgbClr val="B19F3B"/>
      </a:accent4>
      <a:accent5>
        <a:srgbClr val="C3804D"/>
      </a:accent5>
      <a:accent6>
        <a:srgbClr val="B13C3B"/>
      </a:accent6>
      <a:hlink>
        <a:srgbClr val="A4783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419</Words>
  <Application>Microsoft Office PowerPoint</Application>
  <PresentationFormat>Widescreen</PresentationFormat>
  <Paragraphs>201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AvenirNext LT Pro Medium</vt:lpstr>
      <vt:lpstr>Miriam Fixed</vt:lpstr>
      <vt:lpstr>BlockprintVTI</vt:lpstr>
      <vt:lpstr>GenomeFltr Server</vt:lpstr>
      <vt:lpstr>Background</vt:lpstr>
      <vt:lpstr>Internet</vt:lpstr>
      <vt:lpstr>Server Architecture</vt:lpstr>
      <vt:lpstr>Server Architecture</vt:lpstr>
      <vt:lpstr>The Problem</vt:lpstr>
      <vt:lpstr>The Solution</vt:lpstr>
      <vt:lpstr>The Solution</vt:lpstr>
      <vt:lpstr>Webserver workflow</vt:lpstr>
      <vt:lpstr>Webserver Implementation</vt:lpstr>
      <vt:lpstr>Webserver Implementation</vt:lpstr>
      <vt:lpstr>Generic Code</vt:lpstr>
      <vt:lpstr>Specific Code</vt:lpstr>
      <vt:lpstr>Switch to Notepad</vt:lpstr>
      <vt:lpstr>Interactive GUI (Graphical User Interface)</vt:lpstr>
      <vt:lpstr>But how can we display data of millions of reads?</vt:lpstr>
      <vt:lpstr>The Matrix</vt:lpstr>
      <vt:lpstr>Graph 1</vt:lpstr>
      <vt:lpstr>Graph 2</vt:lpstr>
      <vt:lpstr>Switch to Interactive Page</vt:lpstr>
      <vt:lpstr>Init Flow</vt:lpstr>
      <vt:lpstr>Upload File Flow</vt:lpstr>
      <vt:lpstr>Job State Update Flow</vt:lpstr>
      <vt:lpstr>Switch to Design Document</vt:lpstr>
      <vt:lpstr>Webserver Implementation: __init__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GenomeFltr Server</dc:title>
  <dc:creator>Edo Dotan</dc:creator>
  <cp:lastModifiedBy>Edo Dotan</cp:lastModifiedBy>
  <cp:revision>24</cp:revision>
  <dcterms:created xsi:type="dcterms:W3CDTF">2021-12-14T11:34:17Z</dcterms:created>
  <dcterms:modified xsi:type="dcterms:W3CDTF">2021-12-22T09:31:34Z</dcterms:modified>
</cp:coreProperties>
</file>