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8AEDE-463D-43BA-9DB7-FCB9F3FCE32B}" v="284" dt="2023-06-13T04:22:15.330"/>
    <p1510:client id="{8B3173DD-F2E7-4669-B59D-91BF8672E17A}" v="114" dt="2023-06-13T04:21:56.017"/>
    <p1510:client id="{D1245F54-7BF9-4186-BB78-81E23EA8D115}" v="324" dt="2023-06-13T02:29:2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1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4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1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1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7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s-ES" sz="6600">
                <a:solidFill>
                  <a:schemeClr val="bg1"/>
                </a:solidFill>
              </a:rPr>
              <a:t>FORMAS NORMALES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es-E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0E2C6-4B0A-0E58-2659-1AF0CDE4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FISICO</a:t>
            </a:r>
          </a:p>
        </p:txBody>
      </p:sp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E5818DD5-5D40-205B-4E69-C805E47D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36526"/>
            <a:ext cx="2743200" cy="1384949"/>
          </a:xfrm>
          <a:prstGeom prst="rect">
            <a:avLst/>
          </a:prstGeom>
        </p:spPr>
      </p:pic>
      <p:pic>
        <p:nvPicPr>
          <p:cNvPr id="5" name="Imagen 5" descr="Diagrama&#10;&#10;Descripción generada automáticamente">
            <a:extLst>
              <a:ext uri="{FF2B5EF4-FFF2-40B4-BE49-F238E27FC236}">
                <a16:creationId xmlns:a16="http://schemas.microsoft.com/office/drawing/2014/main" id="{B4F8C87E-4B81-BEF1-7034-053FC26D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328" y="1574666"/>
            <a:ext cx="9964587" cy="4925142"/>
          </a:xfrm>
        </p:spPr>
      </p:pic>
    </p:spTree>
    <p:extLst>
      <p:ext uri="{BB962C8B-B14F-4D97-AF65-F5344CB8AC3E}">
        <p14:creationId xmlns:p14="http://schemas.microsoft.com/office/powerpoint/2010/main" val="37644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556FB-60A7-6757-3055-4A371622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7200">
                <a:solidFill>
                  <a:schemeClr val="bg1"/>
                </a:solidFill>
              </a:rPr>
              <a:t>PRIMER FORMA NORMAL (1FN)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8938E-BC8E-F36E-167B-C0DC28E4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2000" i="1">
                <a:ea typeface="+mn-lt"/>
                <a:cs typeface="+mn-lt"/>
              </a:rPr>
              <a:t>Una relación está en Primera Forma Normal (1FN) si, y solo si, no tiene grupos repetidos.</a:t>
            </a:r>
          </a:p>
          <a:p>
            <a:pPr>
              <a:buNone/>
            </a:pPr>
            <a:r>
              <a:rPr lang="es-ES" sz="2000">
                <a:ea typeface="+mn-lt"/>
                <a:cs typeface="+mn-lt"/>
              </a:rPr>
              <a:t>Por lo tanto y según lo establecido en el modelo relacional, en una relación se debe cumplir que:</a:t>
            </a:r>
          </a:p>
          <a:p>
            <a:pPr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No deben existir grupos repetitivos.</a:t>
            </a:r>
          </a:p>
          <a:p>
            <a:pPr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No importa el orden.</a:t>
            </a:r>
          </a:p>
          <a:p>
            <a:pPr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Debe existir una llave primaria.</a:t>
            </a:r>
          </a:p>
          <a:p>
            <a:pPr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Todos los atributos deben ser atómicos.</a:t>
            </a:r>
          </a:p>
          <a:p>
            <a:pPr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No debe tener tuplas repetidas.</a:t>
            </a:r>
            <a:endParaRPr lang="es-ES" sz="2000"/>
          </a:p>
          <a:p>
            <a:pPr marL="0" indent="0">
              <a:buNone/>
            </a:pPr>
            <a:endParaRPr lang="es-ES" sz="1800" i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E10CAB-6130-93FD-5C15-836CF4B3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6100">
                <a:solidFill>
                  <a:schemeClr val="bg1"/>
                </a:solidFill>
              </a:rPr>
              <a:t>SEGUNDA FORMA NORMAL (2FN)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EEA79-3DAA-E5E5-987C-08ADDD62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 i="1">
                <a:ea typeface="+mn-lt"/>
                <a:cs typeface="+mn-lt"/>
              </a:rPr>
              <a:t>Una relación está en segunda forma normal si, y sólo si: está en la primera forma normal y no cuenta con dependencias parciales, es decir, ninguno de los atributos depende únicamente de una parte de la llave primaria.</a:t>
            </a:r>
          </a:p>
          <a:p>
            <a:endParaRPr lang="es-ES" sz="1800" i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7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A015A-531B-FCDB-CC38-BF4F62ED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s-ES" sz="7200">
                <a:solidFill>
                  <a:schemeClr val="bg1"/>
                </a:solidFill>
              </a:rPr>
              <a:t>TERCERA FORMA NORMAL (3FN)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2B7F1-D584-623C-11CC-EA4570EE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s-E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2000">
                <a:ea typeface="+mn-lt"/>
                <a:cs typeface="+mn-lt"/>
              </a:rPr>
              <a:t>A esta forma se le conoce como la forma de la dependencia funcional transitiva</a:t>
            </a:r>
            <a:endParaRPr lang="es-ES" sz="2000"/>
          </a:p>
          <a:p>
            <a:pPr marL="0" indent="0">
              <a:buNone/>
            </a:pPr>
            <a:r>
              <a:rPr lang="es-ES" sz="2000" i="1">
                <a:ea typeface="+mn-lt"/>
                <a:cs typeface="+mn-lt"/>
              </a:rPr>
              <a:t>Una relación se encuentra en tercera forma normal, si, y sólo si, se encuentra en la segunda forma normal y no contiene atributos con dependencias transitivas.</a:t>
            </a:r>
          </a:p>
          <a:p>
            <a:pPr marL="0" indent="0">
              <a:buNone/>
            </a:pPr>
            <a:r>
              <a:rPr lang="es-ES" sz="2000" i="1">
                <a:ea typeface="+mn-lt"/>
                <a:cs typeface="+mn-lt"/>
              </a:rPr>
              <a:t>Todos los atributos que no forman parte de la llave primaria, deben depender únicamente de la llave primaria y no de otro atributo que no sea parte una llave.</a:t>
            </a:r>
          </a:p>
          <a:p>
            <a:pPr marL="0" indent="0">
              <a:buNone/>
            </a:pPr>
            <a:endParaRPr lang="es-ES" sz="2000">
              <a:latin typeface="Gill Sans Nova"/>
            </a:endParaRPr>
          </a:p>
          <a:p>
            <a:endParaRPr lang="es-ES" sz="1800" i="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1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093B-CD68-ED48-00EB-08186502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49366-F80E-15AA-4122-394A1C17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solidFill>
                  <a:srgbClr val="343541"/>
                </a:solidFill>
                <a:ea typeface="+mn-lt"/>
                <a:cs typeface="+mn-lt"/>
              </a:rPr>
              <a:t>Supongamos que tenemos una base de datos para almacenar información de estudiantes en una escuela. Tenemos una tabla llamada "Estudiantes" con los siguientes atributos: ID (, Nombre, Edad, Curso y Lista de Materias. </a:t>
            </a:r>
            <a:br>
              <a:rPr lang="es-ES" sz="2800">
                <a:ea typeface="+mn-lt"/>
                <a:cs typeface="+mn-lt"/>
              </a:rPr>
            </a:br>
            <a:endParaRPr lang="es-ES" sz="1200">
              <a:solidFill>
                <a:srgbClr val="343541"/>
              </a:solidFill>
              <a:ea typeface="+mn-lt"/>
              <a:cs typeface="+mn-lt"/>
            </a:endParaRPr>
          </a:p>
        </p:txBody>
      </p:sp>
      <p:pic>
        <p:nvPicPr>
          <p:cNvPr id="4" name="Imagen 4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9CBAEAE3-BA78-09A5-4041-852F5271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6" y="3945787"/>
            <a:ext cx="9989389" cy="17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ACDE-7B74-2571-10FE-E070F0C0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1FN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876596C6-3CFF-6B08-8C2C-24BC36E3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82" y="1890248"/>
            <a:ext cx="7082825" cy="1763562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78BFF4-59D4-5507-0CEC-559D2F9E83C4}"/>
              </a:ext>
            </a:extLst>
          </p:cNvPr>
          <p:cNvSpPr txBox="1"/>
          <p:nvPr/>
        </p:nvSpPr>
        <p:spPr>
          <a:xfrm>
            <a:off x="845922" y="1511628"/>
            <a:ext cx="32960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ESTUDIANTES</a:t>
            </a:r>
          </a:p>
        </p:txBody>
      </p:sp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7247B888-E97B-A0D4-546D-E478990E9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58" y="4140500"/>
            <a:ext cx="5092819" cy="20131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B8C00D-4239-4FA9-F965-BA486D560EE8}"/>
              </a:ext>
            </a:extLst>
          </p:cNvPr>
          <p:cNvSpPr txBox="1"/>
          <p:nvPr/>
        </p:nvSpPr>
        <p:spPr>
          <a:xfrm>
            <a:off x="833886" y="3865169"/>
            <a:ext cx="2161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MATERIAS</a:t>
            </a:r>
          </a:p>
        </p:txBody>
      </p:sp>
    </p:spTree>
    <p:extLst>
      <p:ext uri="{BB962C8B-B14F-4D97-AF65-F5344CB8AC3E}">
        <p14:creationId xmlns:p14="http://schemas.microsoft.com/office/powerpoint/2010/main" val="121751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49254-F662-7E41-C3DE-D971C94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2FN</a:t>
            </a:r>
          </a:p>
        </p:txBody>
      </p:sp>
      <p:pic>
        <p:nvPicPr>
          <p:cNvPr id="4" name="Imagen 4" descr="Tabla&#10;&#10;Descripción generada automáticamente">
            <a:extLst>
              <a:ext uri="{FF2B5EF4-FFF2-40B4-BE49-F238E27FC236}">
                <a16:creationId xmlns:a16="http://schemas.microsoft.com/office/drawing/2014/main" id="{27448E88-018F-3573-E869-64F7FA96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71" y="1986128"/>
            <a:ext cx="5815460" cy="1729954"/>
          </a:xfrm>
        </p:spPr>
      </p:pic>
      <p:pic>
        <p:nvPicPr>
          <p:cNvPr id="5" name="Imagen 5" descr="Tabla&#10;&#10;Descripción generada automáticamente">
            <a:extLst>
              <a:ext uri="{FF2B5EF4-FFF2-40B4-BE49-F238E27FC236}">
                <a16:creationId xmlns:a16="http://schemas.microsoft.com/office/drawing/2014/main" id="{E2600DC1-9C35-2509-6644-4C3ABBAC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513" y="1979223"/>
            <a:ext cx="3642144" cy="1734987"/>
          </a:xfrm>
          <a:prstGeom prst="rect">
            <a:avLst/>
          </a:prstGeom>
        </p:spPr>
      </p:pic>
      <p:pic>
        <p:nvPicPr>
          <p:cNvPr id="6" name="Imagen 6" descr="Tabla&#10;&#10;Descripción generada automáticamente">
            <a:extLst>
              <a:ext uri="{FF2B5EF4-FFF2-40B4-BE49-F238E27FC236}">
                <a16:creationId xmlns:a16="http://schemas.microsoft.com/office/drawing/2014/main" id="{8AB03C52-EC9F-4FD2-2607-05769F17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376" y="4730151"/>
            <a:ext cx="3221247" cy="17252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B2A2E2-84C8-E34D-419E-9511DB6420ED}"/>
              </a:ext>
            </a:extLst>
          </p:cNvPr>
          <p:cNvSpPr txBox="1"/>
          <p:nvPr/>
        </p:nvSpPr>
        <p:spPr>
          <a:xfrm>
            <a:off x="842244" y="1559442"/>
            <a:ext cx="3030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ESTUDIANTES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4257DE-1CA2-4594-E03E-5C74584D066B}"/>
              </a:ext>
            </a:extLst>
          </p:cNvPr>
          <p:cNvSpPr txBox="1"/>
          <p:nvPr/>
        </p:nvSpPr>
        <p:spPr>
          <a:xfrm>
            <a:off x="4479715" y="4363026"/>
            <a:ext cx="3030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CURSOS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5B4208-1C8F-8051-1DBF-24AE39F00872}"/>
              </a:ext>
            </a:extLst>
          </p:cNvPr>
          <p:cNvSpPr txBox="1"/>
          <p:nvPr/>
        </p:nvSpPr>
        <p:spPr>
          <a:xfrm>
            <a:off x="7082018" y="1559442"/>
            <a:ext cx="3030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MATERIAS</a:t>
            </a:r>
          </a:p>
        </p:txBody>
      </p:sp>
    </p:spTree>
    <p:extLst>
      <p:ext uri="{BB962C8B-B14F-4D97-AF65-F5344CB8AC3E}">
        <p14:creationId xmlns:p14="http://schemas.microsoft.com/office/powerpoint/2010/main" val="353130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0E9F6-6864-E248-7542-C73780F2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3FN</a:t>
            </a:r>
          </a:p>
        </p:txBody>
      </p:sp>
      <p:pic>
        <p:nvPicPr>
          <p:cNvPr id="4" name="Imagen 4" descr="Interfaz de usuario gráfica, Aplicación, Tabla&#10;&#10;Descripción generada automáticamente">
            <a:extLst>
              <a:ext uri="{FF2B5EF4-FFF2-40B4-BE49-F238E27FC236}">
                <a16:creationId xmlns:a16="http://schemas.microsoft.com/office/drawing/2014/main" id="{95562156-7A24-81E9-9BDF-6CCC1BE0B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864" y="1895101"/>
            <a:ext cx="4812461" cy="176823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97D800-9DE6-9610-A183-B5ACAE47DDE6}"/>
              </a:ext>
            </a:extLst>
          </p:cNvPr>
          <p:cNvSpPr txBox="1"/>
          <p:nvPr/>
        </p:nvSpPr>
        <p:spPr>
          <a:xfrm>
            <a:off x="832214" y="1521658"/>
            <a:ext cx="2516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ESTUDIANTES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0F5563-AF77-B9DB-9BAA-0E8BF319C1BC}"/>
              </a:ext>
            </a:extLst>
          </p:cNvPr>
          <p:cNvSpPr txBox="1"/>
          <p:nvPr/>
        </p:nvSpPr>
        <p:spPr>
          <a:xfrm>
            <a:off x="7244515" y="1521657"/>
            <a:ext cx="3364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ESTUDIANTES-MATERIAS</a:t>
            </a:r>
          </a:p>
        </p:txBody>
      </p:sp>
      <p:pic>
        <p:nvPicPr>
          <p:cNvPr id="7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2F6F268-7A37-EEC9-EE26-7D6CB1891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67" y="1897542"/>
            <a:ext cx="2152470" cy="33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4F864-FE0E-5CA6-3AB3-F0EDF670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LOGICO</a:t>
            </a:r>
          </a:p>
        </p:txBody>
      </p: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04AED026-4289-4046-7A09-DE4E45893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846" y="1704331"/>
            <a:ext cx="8758685" cy="5039623"/>
          </a:xfrm>
        </p:spPr>
      </p:pic>
    </p:spTree>
    <p:extLst>
      <p:ext uri="{BB962C8B-B14F-4D97-AF65-F5344CB8AC3E}">
        <p14:creationId xmlns:p14="http://schemas.microsoft.com/office/powerpoint/2010/main" val="4254913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GradientVTI</vt:lpstr>
      <vt:lpstr>FORMAS NORMALES</vt:lpstr>
      <vt:lpstr>PRIMER FORMA NORMAL (1FN)</vt:lpstr>
      <vt:lpstr>SEGUNDA FORMA NORMAL (2FN)</vt:lpstr>
      <vt:lpstr>TERCERA FORMA NORMAL (3FN)</vt:lpstr>
      <vt:lpstr>PLANTEAMIENTO DEL PROBLEMA</vt:lpstr>
      <vt:lpstr>1FN</vt:lpstr>
      <vt:lpstr>2FN</vt:lpstr>
      <vt:lpstr>3FN</vt:lpstr>
      <vt:lpstr>DIAGRAMA LOGICO</vt:lpstr>
      <vt:lpstr>DIAGRAMA FISICO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26</cp:revision>
  <dcterms:created xsi:type="dcterms:W3CDTF">2023-06-13T02:20:45Z</dcterms:created>
  <dcterms:modified xsi:type="dcterms:W3CDTF">2023-06-13T04:22:59Z</dcterms:modified>
</cp:coreProperties>
</file>