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3" r:id="rId2"/>
    <p:sldId id="264" r:id="rId3"/>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pitchFamily="81" charset="0"/>
        <a:ea typeface="+mn-ea"/>
        <a:cs typeface="+mn-cs"/>
      </a:defRPr>
    </a:lvl1pPr>
    <a:lvl2pPr marL="457200" algn="l" rtl="0" fontAlgn="base">
      <a:spcBef>
        <a:spcPct val="0"/>
      </a:spcBef>
      <a:spcAft>
        <a:spcPct val="0"/>
      </a:spcAft>
      <a:defRPr sz="3200" kern="1200">
        <a:solidFill>
          <a:schemeClr val="tx1"/>
        </a:solidFill>
        <a:latin typeface="Helvetica" pitchFamily="81" charset="0"/>
        <a:ea typeface="+mn-ea"/>
        <a:cs typeface="+mn-cs"/>
      </a:defRPr>
    </a:lvl2pPr>
    <a:lvl3pPr marL="914400" algn="l" rtl="0" fontAlgn="base">
      <a:spcBef>
        <a:spcPct val="0"/>
      </a:spcBef>
      <a:spcAft>
        <a:spcPct val="0"/>
      </a:spcAft>
      <a:defRPr sz="3200" kern="1200">
        <a:solidFill>
          <a:schemeClr val="tx1"/>
        </a:solidFill>
        <a:latin typeface="Helvetica" pitchFamily="81" charset="0"/>
        <a:ea typeface="+mn-ea"/>
        <a:cs typeface="+mn-cs"/>
      </a:defRPr>
    </a:lvl3pPr>
    <a:lvl4pPr marL="1371600" algn="l" rtl="0" fontAlgn="base">
      <a:spcBef>
        <a:spcPct val="0"/>
      </a:spcBef>
      <a:spcAft>
        <a:spcPct val="0"/>
      </a:spcAft>
      <a:defRPr sz="3200" kern="1200">
        <a:solidFill>
          <a:schemeClr val="tx1"/>
        </a:solidFill>
        <a:latin typeface="Helvetica" pitchFamily="81" charset="0"/>
        <a:ea typeface="+mn-ea"/>
        <a:cs typeface="+mn-cs"/>
      </a:defRPr>
    </a:lvl4pPr>
    <a:lvl5pPr marL="1828800" algn="l" rtl="0" fontAlgn="base">
      <a:spcBef>
        <a:spcPct val="0"/>
      </a:spcBef>
      <a:spcAft>
        <a:spcPct val="0"/>
      </a:spcAft>
      <a:defRPr sz="3200" kern="1200">
        <a:solidFill>
          <a:schemeClr val="tx1"/>
        </a:solidFill>
        <a:latin typeface="Helvetica" pitchFamily="81" charset="0"/>
        <a:ea typeface="+mn-ea"/>
        <a:cs typeface="+mn-cs"/>
      </a:defRPr>
    </a:lvl5pPr>
    <a:lvl6pPr marL="2286000" algn="l" defTabSz="914400" rtl="0" eaLnBrk="1" latinLnBrk="0" hangingPunct="1">
      <a:defRPr sz="3200" kern="1200">
        <a:solidFill>
          <a:schemeClr val="tx1"/>
        </a:solidFill>
        <a:latin typeface="Helvetica" pitchFamily="81" charset="0"/>
        <a:ea typeface="+mn-ea"/>
        <a:cs typeface="+mn-cs"/>
      </a:defRPr>
    </a:lvl6pPr>
    <a:lvl7pPr marL="2743200" algn="l" defTabSz="914400" rtl="0" eaLnBrk="1" latinLnBrk="0" hangingPunct="1">
      <a:defRPr sz="3200" kern="1200">
        <a:solidFill>
          <a:schemeClr val="tx1"/>
        </a:solidFill>
        <a:latin typeface="Helvetica" pitchFamily="81" charset="0"/>
        <a:ea typeface="+mn-ea"/>
        <a:cs typeface="+mn-cs"/>
      </a:defRPr>
    </a:lvl7pPr>
    <a:lvl8pPr marL="3200400" algn="l" defTabSz="914400" rtl="0" eaLnBrk="1" latinLnBrk="0" hangingPunct="1">
      <a:defRPr sz="3200" kern="1200">
        <a:solidFill>
          <a:schemeClr val="tx1"/>
        </a:solidFill>
        <a:latin typeface="Helvetica" pitchFamily="81" charset="0"/>
        <a:ea typeface="+mn-ea"/>
        <a:cs typeface="+mn-cs"/>
      </a:defRPr>
    </a:lvl8pPr>
    <a:lvl9pPr marL="3657600" algn="l" defTabSz="914400" rtl="0" eaLnBrk="1" latinLnBrk="0" hangingPunct="1">
      <a:defRPr sz="3200" kern="1200">
        <a:solidFill>
          <a:schemeClr val="tx1"/>
        </a:solidFill>
        <a:latin typeface="Helvetica" pitchFamily="81"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F"/>
    <a:srgbClr val="CCFFCC"/>
    <a:srgbClr val="99FF99"/>
    <a:srgbClr val="FFFF99"/>
    <a:srgbClr val="FFFFCC"/>
    <a:srgbClr val="66FF99"/>
    <a:srgbClr val="339966"/>
    <a:srgbClr val="339933"/>
    <a:srgbClr val="66FF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5070" autoAdjust="0"/>
  </p:normalViewPr>
  <p:slideViewPr>
    <p:cSldViewPr snapToGrid="0">
      <p:cViewPr>
        <p:scale>
          <a:sx n="10" d="100"/>
          <a:sy n="10" d="100"/>
        </p:scale>
        <p:origin x="2172" y="588"/>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18646775" y="0"/>
            <a:ext cx="14263688" cy="2560638"/>
          </a:xfrm>
          <a:prstGeom prst="rect">
            <a:avLst/>
          </a:prstGeom>
        </p:spPr>
        <p:txBody>
          <a:bodyPr vert="horz" lIns="91440" tIns="45720" rIns="91440" bIns="45720" rtlCol="0"/>
          <a:lstStyle>
            <a:lvl1pPr algn="r">
              <a:defRPr sz="1200"/>
            </a:lvl1pPr>
          </a:lstStyle>
          <a:p>
            <a:fld id="{59498781-7DE6-4C4B-82B2-1CEDCE0ABA23}" type="datetimeFigureOut">
              <a:rPr lang="en-US" smtClean="0"/>
              <a:t>10/14/2017</a:t>
            </a:fld>
            <a:endParaRPr lang="en-US"/>
          </a:p>
        </p:txBody>
      </p:sp>
      <p:sp>
        <p:nvSpPr>
          <p:cNvPr id="4" name="3 Marcador de pie de página"/>
          <p:cNvSpPr>
            <a:spLocks noGrp="1"/>
          </p:cNvSpPr>
          <p:nvPr>
            <p:ph type="ftr" sz="quarter" idx="2"/>
          </p:nvPr>
        </p:nvSpPr>
        <p:spPr>
          <a:xfrm>
            <a:off x="0" y="48637825"/>
            <a:ext cx="14265275" cy="255905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18646775" y="48637825"/>
            <a:ext cx="14263688" cy="2559050"/>
          </a:xfrm>
          <a:prstGeom prst="rect">
            <a:avLst/>
          </a:prstGeom>
        </p:spPr>
        <p:txBody>
          <a:bodyPr vert="horz" lIns="91440" tIns="45720" rIns="91440" bIns="45720" rtlCol="0" anchor="b"/>
          <a:lstStyle>
            <a:lvl1pPr algn="r">
              <a:defRPr sz="1200"/>
            </a:lvl1pPr>
          </a:lstStyle>
          <a:p>
            <a:fld id="{DDE053CC-E41E-4F1C-93B8-FB28C1639E41}" type="slidenum">
              <a:rPr lang="en-US" smtClean="0"/>
              <a:t>‹Nº›</a:t>
            </a:fld>
            <a:endParaRPr lang="en-US"/>
          </a:p>
        </p:txBody>
      </p:sp>
    </p:spTree>
    <p:extLst>
      <p:ext uri="{BB962C8B-B14F-4D97-AF65-F5344CB8AC3E}">
        <p14:creationId xmlns:p14="http://schemas.microsoft.com/office/powerpoint/2010/main" val="2921712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18646775" y="0"/>
            <a:ext cx="14263688" cy="2560638"/>
          </a:xfrm>
          <a:prstGeom prst="rect">
            <a:avLst/>
          </a:prstGeom>
        </p:spPr>
        <p:txBody>
          <a:bodyPr vert="horz" lIns="91440" tIns="45720" rIns="91440" bIns="45720" rtlCol="0"/>
          <a:lstStyle>
            <a:lvl1pPr algn="r">
              <a:defRPr sz="1200"/>
            </a:lvl1pPr>
          </a:lstStyle>
          <a:p>
            <a:fld id="{FAA0D000-677C-44E8-B87C-2EF97ADCECF3}" type="datetimeFigureOut">
              <a:rPr lang="es-CO" smtClean="0"/>
              <a:pPr/>
              <a:t>14/10/2017</a:t>
            </a:fld>
            <a:endParaRPr lang="es-CO"/>
          </a:p>
        </p:txBody>
      </p:sp>
      <p:sp>
        <p:nvSpPr>
          <p:cNvPr id="4" name="3 Marcador de imagen de diapositiva"/>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18646775" y="48637825"/>
            <a:ext cx="14263688" cy="2559050"/>
          </a:xfrm>
          <a:prstGeom prst="rect">
            <a:avLst/>
          </a:prstGeom>
        </p:spPr>
        <p:txBody>
          <a:bodyPr vert="horz" lIns="91440" tIns="45720" rIns="91440" bIns="45720" rtlCol="0" anchor="b"/>
          <a:lstStyle>
            <a:lvl1pPr algn="r">
              <a:defRPr sz="1200"/>
            </a:lvl1pPr>
          </a:lstStyle>
          <a:p>
            <a:fld id="{70D07D8F-8CFA-4F4D-AAF9-C120AB1EA38D}" type="slidenum">
              <a:rPr lang="es-CO" smtClean="0"/>
              <a:pPr/>
              <a:t>‹Nº›</a:t>
            </a:fld>
            <a:endParaRPr lang="es-CO"/>
          </a:p>
        </p:txBody>
      </p:sp>
    </p:spTree>
    <p:extLst>
      <p:ext uri="{BB962C8B-B14F-4D97-AF65-F5344CB8AC3E}">
        <p14:creationId xmlns:p14="http://schemas.microsoft.com/office/powerpoint/2010/main" val="36325990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Tree>
    <p:extLst>
      <p:ext uri="{BB962C8B-B14F-4D97-AF65-F5344CB8AC3E}">
        <p14:creationId xmlns:p14="http://schemas.microsoft.com/office/powerpoint/2010/main" val="103374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607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840163" y="10226675"/>
            <a:ext cx="43526075" cy="7054850"/>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0DF151F-A24C-4367-93FC-00A1929F945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4E4FF41-0C67-4DAC-948A-FB6A71BEBCB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36485513" y="2925763"/>
            <a:ext cx="10880725" cy="263350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840163" y="2925763"/>
            <a:ext cx="32492950" cy="263350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B789644-D8A4-4547-B942-C567165B0D2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2D7718BC-EAB7-4BE4-AAC8-085B75BEE7BA}"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4044950" y="21153438"/>
            <a:ext cx="43526075" cy="653732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EA00B73-C15B-45DD-A67E-371BC65459BD}"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2A0350C-7FA4-4066-938A-E0BA3D358DA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560638" y="1317625"/>
            <a:ext cx="46085125" cy="54864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C3AEF73-D43F-46DA-943B-207FE9EC672D}"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7DAAAB9-9014-4DDE-8047-CA9DBE9D3CD3}"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4FF6BD3D-C5B9-476B-AA18-B627729194CD}"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60638" y="1311275"/>
            <a:ext cx="16846550" cy="557688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2F92A91-6C6A-4D24-B8E8-3614490249F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036175" y="23042563"/>
            <a:ext cx="30724475" cy="2720975"/>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F199389-8EDA-433B-A2E0-7C10F65921E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8" charset="0"/>
              </a:defRPr>
            </a:lvl1pPr>
          </a:lstStyle>
          <a:p>
            <a:pPr>
              <a:defRPr/>
            </a:pPr>
            <a:endParaRPr lang="es-E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8" charset="0"/>
              </a:defRPr>
            </a:lvl1pPr>
          </a:lstStyle>
          <a:p>
            <a:pPr>
              <a:defRPr/>
            </a:pPr>
            <a:endParaRPr lang="es-E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itchFamily="18" charset="0"/>
              </a:defRPr>
            </a:lvl1pPr>
          </a:lstStyle>
          <a:p>
            <a:pPr>
              <a:defRPr/>
            </a:pPr>
            <a:fld id="{4BF8E38C-A52D-4992-96F9-7F0961DA620D}"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pitchFamily="81" charset="0"/>
        </a:defRPr>
      </a:lvl2pPr>
      <a:lvl3pPr algn="ctr" defTabSz="4075113" rtl="0" eaLnBrk="0" fontAlgn="base" hangingPunct="0">
        <a:spcBef>
          <a:spcPct val="0"/>
        </a:spcBef>
        <a:spcAft>
          <a:spcPct val="0"/>
        </a:spcAft>
        <a:defRPr sz="19600">
          <a:solidFill>
            <a:schemeClr val="tx2"/>
          </a:solidFill>
          <a:latin typeface="Times New Roman" pitchFamily="81" charset="0"/>
        </a:defRPr>
      </a:lvl3pPr>
      <a:lvl4pPr algn="ctr" defTabSz="4075113" rtl="0" eaLnBrk="0" fontAlgn="base" hangingPunct="0">
        <a:spcBef>
          <a:spcPct val="0"/>
        </a:spcBef>
        <a:spcAft>
          <a:spcPct val="0"/>
        </a:spcAft>
        <a:defRPr sz="19600">
          <a:solidFill>
            <a:schemeClr val="tx2"/>
          </a:solidFill>
          <a:latin typeface="Times New Roman" pitchFamily="81" charset="0"/>
        </a:defRPr>
      </a:lvl4pPr>
      <a:lvl5pPr algn="ctr" defTabSz="4075113" rtl="0" eaLnBrk="0" fontAlgn="base" hangingPunct="0">
        <a:spcBef>
          <a:spcPct val="0"/>
        </a:spcBef>
        <a:spcAft>
          <a:spcPct val="0"/>
        </a:spcAft>
        <a:defRPr sz="19600">
          <a:solidFill>
            <a:schemeClr val="tx2"/>
          </a:solidFill>
          <a:latin typeface="Times New Roman" pitchFamily="81" charset="0"/>
        </a:defRPr>
      </a:lvl5pPr>
      <a:lvl6pPr marL="457200" algn="ctr" defTabSz="4075113" rtl="0" fontAlgn="base">
        <a:spcBef>
          <a:spcPct val="0"/>
        </a:spcBef>
        <a:spcAft>
          <a:spcPct val="0"/>
        </a:spcAft>
        <a:defRPr sz="19600">
          <a:solidFill>
            <a:schemeClr val="tx2"/>
          </a:solidFill>
          <a:latin typeface="Times New Roman" pitchFamily="81" charset="0"/>
        </a:defRPr>
      </a:lvl6pPr>
      <a:lvl7pPr marL="914400" algn="ctr" defTabSz="4075113" rtl="0" fontAlgn="base">
        <a:spcBef>
          <a:spcPct val="0"/>
        </a:spcBef>
        <a:spcAft>
          <a:spcPct val="0"/>
        </a:spcAft>
        <a:defRPr sz="19600">
          <a:solidFill>
            <a:schemeClr val="tx2"/>
          </a:solidFill>
          <a:latin typeface="Times New Roman" pitchFamily="81" charset="0"/>
        </a:defRPr>
      </a:lvl7pPr>
      <a:lvl8pPr marL="1371600" algn="ctr" defTabSz="4075113" rtl="0" fontAlgn="base">
        <a:spcBef>
          <a:spcPct val="0"/>
        </a:spcBef>
        <a:spcAft>
          <a:spcPct val="0"/>
        </a:spcAft>
        <a:defRPr sz="19600">
          <a:solidFill>
            <a:schemeClr val="tx2"/>
          </a:solidFill>
          <a:latin typeface="Times New Roman" pitchFamily="81" charset="0"/>
        </a:defRPr>
      </a:lvl8pPr>
      <a:lvl9pPr marL="1828800" algn="ctr" defTabSz="4075113" rtl="0" fontAlgn="base">
        <a:spcBef>
          <a:spcPct val="0"/>
        </a:spcBef>
        <a:spcAft>
          <a:spcPct val="0"/>
        </a:spcAft>
        <a:defRPr sz="19600">
          <a:solidFill>
            <a:schemeClr val="tx2"/>
          </a:solidFill>
          <a:latin typeface="Times New Roman" pitchFamily="81"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Text Box 12"/>
          <p:cNvSpPr txBox="1">
            <a:spLocks noChangeArrowheads="1"/>
          </p:cNvSpPr>
          <p:nvPr/>
        </p:nvSpPr>
        <p:spPr bwMode="auto">
          <a:xfrm>
            <a:off x="1175274" y="4637314"/>
            <a:ext cx="14177022" cy="2191838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720000" tIns="720000" rIns="720000" bIns="720000"/>
          <a:lstStyle/>
          <a:p>
            <a:pPr algn="just">
              <a:tabLst>
                <a:tab pos="500063" algn="l"/>
              </a:tabLst>
              <a:defRPr/>
            </a:pPr>
            <a:endParaRPr lang="es-ES" sz="2800" b="1" dirty="0">
              <a:latin typeface="+mj-lt"/>
            </a:endParaRPr>
          </a:p>
          <a:p>
            <a:pPr algn="just">
              <a:tabLst>
                <a:tab pos="500063" algn="l"/>
              </a:tabLst>
              <a:defRPr/>
            </a:pPr>
            <a:r>
              <a:rPr lang="es-ES" sz="2800" dirty="0" smtClean="0"/>
              <a:t>JSJ Sport S.A. es una empresa de Bogotá que se dedica al comercio de todo tipo de productos deportivos, para todo tipo de personas, lo que hace especial a JSJ Sport S.A. es que es una empresa Colombiana que manufactura sus productos en el interior del país y que tiene como principio el usar materias primas que sean estrictamente nacionales.</a:t>
            </a:r>
          </a:p>
          <a:p>
            <a:pPr algn="just">
              <a:tabLst>
                <a:tab pos="500063" algn="l"/>
              </a:tabLst>
              <a:defRPr/>
            </a:pPr>
            <a:r>
              <a:rPr lang="es-ES" sz="2800" dirty="0" smtClean="0"/>
              <a:t>La empresa a pesar de contar con reconocimiento y prestigio local desea ampliar sus alcances de mercado de forma que llegue a un público mayor y que este pueda conocer la variedad y calidad de sus productos, esto no solo para el país de Colombia sino que también para muchos otros rincones del mundo.</a:t>
            </a:r>
            <a:endParaRPr lang="es-CO" sz="2800" dirty="0" smtClean="0">
              <a:latin typeface="+mj-lt"/>
            </a:endParaRPr>
          </a:p>
          <a:p>
            <a:pPr algn="just">
              <a:tabLst>
                <a:tab pos="500063" algn="l"/>
              </a:tabLst>
              <a:defRPr/>
            </a:pPr>
            <a:endParaRPr lang="es-CO" sz="2800" dirty="0" smtClean="0">
              <a:latin typeface="+mj-lt"/>
            </a:endParaRPr>
          </a:p>
          <a:p>
            <a:r>
              <a:rPr lang="es-ES" b="1" dirty="0" smtClean="0"/>
              <a:t>Misión</a:t>
            </a:r>
            <a:endParaRPr lang="es-ES" b="1" dirty="0"/>
          </a:p>
          <a:p>
            <a:pPr algn="just"/>
            <a:r>
              <a:rPr lang="es-ES" dirty="0"/>
              <a:t>JSJ Sport S.A. brinda soluciones en el campo del deporte a nivel nacional e internacional </a:t>
            </a:r>
            <a:r>
              <a:rPr lang="es-ES" dirty="0" smtClean="0"/>
              <a:t>a través </a:t>
            </a:r>
            <a:r>
              <a:rPr lang="es-ES" dirty="0"/>
              <a:t>de la innovación, servicio y calidad de los productos que ofrecemos, nuestros recursos </a:t>
            </a:r>
            <a:r>
              <a:rPr lang="es-ES" dirty="0" smtClean="0"/>
              <a:t>están destinados </a:t>
            </a:r>
            <a:r>
              <a:rPr lang="es-ES" dirty="0"/>
              <a:t>a contribuir con el desarrollo de la salud física y mental de cada uno de nuestros </a:t>
            </a:r>
            <a:r>
              <a:rPr lang="es-ES" dirty="0" smtClean="0"/>
              <a:t>clientes durante </a:t>
            </a:r>
            <a:r>
              <a:rPr lang="es-ES" dirty="0"/>
              <a:t>sus entrenamientos deportivos.</a:t>
            </a:r>
          </a:p>
          <a:p>
            <a:pPr algn="just">
              <a:tabLst>
                <a:tab pos="500063" algn="l"/>
              </a:tabLst>
              <a:defRPr/>
            </a:pPr>
            <a:endParaRPr lang="es-CO" sz="2800" dirty="0" smtClean="0">
              <a:latin typeface="+mj-lt"/>
            </a:endParaRPr>
          </a:p>
          <a:p>
            <a:r>
              <a:rPr lang="es-ES" b="1" dirty="0"/>
              <a:t>Visión</a:t>
            </a:r>
          </a:p>
          <a:p>
            <a:pPr algn="just"/>
            <a:r>
              <a:rPr lang="es-ES" dirty="0"/>
              <a:t>JSJ una empresa líder en el mercado de implementos y artículos deportivos </a:t>
            </a:r>
            <a:r>
              <a:rPr lang="es-ES" dirty="0" smtClean="0"/>
              <a:t>que </a:t>
            </a:r>
            <a:r>
              <a:rPr lang="es-ES" dirty="0"/>
              <a:t>busca </a:t>
            </a:r>
            <a:r>
              <a:rPr lang="es-ES" dirty="0" smtClean="0"/>
              <a:t>posicionamiento </a:t>
            </a:r>
            <a:r>
              <a:rPr lang="es-ES" dirty="0"/>
              <a:t>en Colombia, brindando productos de alta calidad para la práctica del deporte tanto </a:t>
            </a:r>
            <a:r>
              <a:rPr lang="es-ES" dirty="0" smtClean="0"/>
              <a:t>a nivel </a:t>
            </a:r>
            <a:r>
              <a:rPr lang="es-ES" dirty="0"/>
              <a:t>profesional como recreativo, ofreciendo soluciones para las distintas necesidades </a:t>
            </a:r>
            <a:r>
              <a:rPr lang="es-ES" dirty="0" smtClean="0"/>
              <a:t>deportivas de </a:t>
            </a:r>
            <a:r>
              <a:rPr lang="es-ES" dirty="0"/>
              <a:t>nuestros clientes, estamos comprometidos a apoyar y mejorar la salud mental y física de </a:t>
            </a:r>
            <a:r>
              <a:rPr lang="es-ES" dirty="0" smtClean="0"/>
              <a:t>nuestro público </a:t>
            </a:r>
            <a:r>
              <a:rPr lang="es-ES" dirty="0"/>
              <a:t>por medio de nuestros productos.</a:t>
            </a:r>
          </a:p>
          <a:p>
            <a:pPr algn="just">
              <a:tabLst>
                <a:tab pos="500063" algn="l"/>
              </a:tabLst>
              <a:defRPr/>
            </a:pPr>
            <a:endParaRPr lang="es-CO" sz="2800" dirty="0" smtClean="0">
              <a:latin typeface="+mj-lt"/>
            </a:endParaRPr>
          </a:p>
          <a:p>
            <a:r>
              <a:rPr lang="es-ES" b="1" dirty="0"/>
              <a:t>Objetivos</a:t>
            </a:r>
          </a:p>
          <a:p>
            <a:pPr marL="457200" indent="-457200" algn="just">
              <a:buFont typeface="Arial" panose="020B0604020202020204" pitchFamily="34" charset="0"/>
              <a:buChar char="•"/>
            </a:pPr>
            <a:r>
              <a:rPr lang="es-ES" dirty="0"/>
              <a:t>Comercializar productos deportivos a la medida de las necesidades de cada cliente.</a:t>
            </a:r>
          </a:p>
          <a:p>
            <a:pPr marL="457200" indent="-457200" algn="just">
              <a:buFont typeface="Arial" panose="020B0604020202020204" pitchFamily="34" charset="0"/>
              <a:buChar char="•"/>
            </a:pPr>
            <a:r>
              <a:rPr lang="es-ES" dirty="0"/>
              <a:t>Contar con un catalogo amplio de productos deportivos de cualquier disciplina considerada</a:t>
            </a:r>
          </a:p>
          <a:p>
            <a:pPr marL="457200" indent="-457200" algn="just">
              <a:buFont typeface="Arial" panose="020B0604020202020204" pitchFamily="34" charset="0"/>
              <a:buChar char="•"/>
            </a:pPr>
            <a:r>
              <a:rPr lang="es-ES" dirty="0"/>
              <a:t>como un deporte.</a:t>
            </a:r>
          </a:p>
          <a:p>
            <a:pPr marL="457200" indent="-457200" algn="just">
              <a:buFont typeface="Arial" panose="020B0604020202020204" pitchFamily="34" charset="0"/>
              <a:buChar char="•"/>
            </a:pPr>
            <a:r>
              <a:rPr lang="es-ES" dirty="0"/>
              <a:t>Asesorar al cliente para que escoja el producto que más le beneficie</a:t>
            </a:r>
            <a:r>
              <a:rPr lang="es-ES" dirty="0" smtClean="0"/>
              <a:t>.</a:t>
            </a:r>
          </a:p>
          <a:p>
            <a:pPr marL="457200" indent="-457200" algn="just">
              <a:buFont typeface="Arial" panose="020B0604020202020204" pitchFamily="34" charset="0"/>
              <a:buChar char="•"/>
            </a:pPr>
            <a:endParaRPr lang="es-ES" dirty="0"/>
          </a:p>
          <a:p>
            <a:pPr algn="just"/>
            <a:r>
              <a:rPr lang="es-ES" b="1" dirty="0" smtClean="0"/>
              <a:t>Proyecto:</a:t>
            </a:r>
          </a:p>
          <a:p>
            <a:pPr algn="just"/>
            <a:endParaRPr lang="es-ES" b="1" dirty="0"/>
          </a:p>
          <a:p>
            <a:pPr algn="just"/>
            <a:r>
              <a:rPr lang="es-ES" dirty="0" smtClean="0"/>
              <a:t>Se plantea </a:t>
            </a:r>
            <a:r>
              <a:rPr lang="es-ES" dirty="0"/>
              <a:t>el diseño de una plataforma web </a:t>
            </a:r>
            <a:r>
              <a:rPr lang="es-ES" dirty="0" smtClean="0"/>
              <a:t>de tipo </a:t>
            </a:r>
            <a:r>
              <a:rPr lang="es-ES" dirty="0"/>
              <a:t>e-</a:t>
            </a:r>
            <a:r>
              <a:rPr lang="es-ES" dirty="0" err="1"/>
              <a:t>commerce</a:t>
            </a:r>
            <a:r>
              <a:rPr lang="es-ES" dirty="0"/>
              <a:t> que </a:t>
            </a:r>
            <a:r>
              <a:rPr lang="es-ES" dirty="0" smtClean="0"/>
              <a:t> </a:t>
            </a:r>
            <a:r>
              <a:rPr lang="es-ES" dirty="0"/>
              <a:t>permita mostrar </a:t>
            </a:r>
            <a:r>
              <a:rPr lang="es-ES" dirty="0" smtClean="0"/>
              <a:t>los productos de JSJSports web </a:t>
            </a:r>
            <a:r>
              <a:rPr lang="es-ES" dirty="0"/>
              <a:t>y comercializarlo, la plataforma web </a:t>
            </a:r>
            <a:r>
              <a:rPr lang="es-ES" dirty="0" smtClean="0"/>
              <a:t>contara inicialmente </a:t>
            </a:r>
            <a:r>
              <a:rPr lang="es-ES" dirty="0"/>
              <a:t>con las siguientes características:</a:t>
            </a:r>
          </a:p>
          <a:p>
            <a:pPr marL="457200" indent="-457200" algn="just">
              <a:buFont typeface="Arial" panose="020B0604020202020204" pitchFamily="34" charset="0"/>
              <a:buChar char="•"/>
            </a:pPr>
            <a:r>
              <a:rPr lang="es-ES" dirty="0" smtClean="0"/>
              <a:t>Información </a:t>
            </a:r>
            <a:r>
              <a:rPr lang="es-ES" dirty="0"/>
              <a:t>de contacto con la tienda.</a:t>
            </a:r>
          </a:p>
          <a:p>
            <a:pPr marL="457200" indent="-457200" algn="just">
              <a:buFont typeface="Arial" panose="020B0604020202020204" pitchFamily="34" charset="0"/>
              <a:buChar char="•"/>
            </a:pPr>
            <a:r>
              <a:rPr lang="es-ES" dirty="0" smtClean="0"/>
              <a:t>Muestra </a:t>
            </a:r>
            <a:r>
              <a:rPr lang="es-ES" dirty="0"/>
              <a:t>de los artículos y la cantidad disponible en bodega.</a:t>
            </a:r>
          </a:p>
          <a:p>
            <a:pPr marL="457200" indent="-457200" algn="just">
              <a:buFont typeface="Arial" panose="020B0604020202020204" pitchFamily="34" charset="0"/>
              <a:buChar char="•"/>
            </a:pPr>
            <a:r>
              <a:rPr lang="es-ES" dirty="0" smtClean="0"/>
              <a:t>Plataforma </a:t>
            </a:r>
            <a:r>
              <a:rPr lang="es-ES" dirty="0"/>
              <a:t>de pago en línea.</a:t>
            </a:r>
          </a:p>
          <a:p>
            <a:pPr marL="457200" indent="-457200" algn="just">
              <a:buFont typeface="Arial" panose="020B0604020202020204" pitchFamily="34" charset="0"/>
              <a:buChar char="•"/>
            </a:pPr>
            <a:r>
              <a:rPr lang="es-ES" dirty="0" smtClean="0"/>
              <a:t>Recibo </a:t>
            </a:r>
            <a:r>
              <a:rPr lang="es-ES" dirty="0"/>
              <a:t>de compra exitosa virtual</a:t>
            </a:r>
            <a:r>
              <a:rPr lang="es-ES" dirty="0" smtClean="0"/>
              <a:t>.</a:t>
            </a:r>
          </a:p>
          <a:p>
            <a:pPr marL="457200" indent="-457200" algn="just">
              <a:buFont typeface="Arial" panose="020B0604020202020204" pitchFamily="34" charset="0"/>
              <a:buChar char="•"/>
            </a:pPr>
            <a:r>
              <a:rPr lang="es-ES" dirty="0" smtClean="0"/>
              <a:t>Asesoría al cliente en el proceso de compra por medio de una ventana de comunicación con un asesor de la tienda.</a:t>
            </a:r>
            <a:endParaRPr lang="es-CO" dirty="0" smtClean="0"/>
          </a:p>
          <a:p>
            <a:pPr algn="just"/>
            <a:endParaRPr lang="es-ES" dirty="0"/>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p:txBody>
      </p:sp>
      <p:sp>
        <p:nvSpPr>
          <p:cNvPr id="49" name="Text Box 12"/>
          <p:cNvSpPr txBox="1">
            <a:spLocks noChangeArrowheads="1"/>
          </p:cNvSpPr>
          <p:nvPr/>
        </p:nvSpPr>
        <p:spPr bwMode="auto">
          <a:xfrm>
            <a:off x="15849600" y="5132308"/>
            <a:ext cx="19334922" cy="2672881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14400" tIns="457200" rIns="914400" bIns="914400"/>
          <a:lstStyle/>
          <a:p>
            <a:pPr algn="just"/>
            <a:r>
              <a:rPr lang="es-ES" dirty="0"/>
              <a:t>Esta capa se </a:t>
            </a:r>
            <a:r>
              <a:rPr lang="es-ES" dirty="0" smtClean="0"/>
              <a:t>modela el proceso de negocio de JSJSport web, es decir los eventos y funciones de cada una de las unidades de la empresa que son realizados por los diferentes roles que se ven involucrados en el negocio. En esta capa se ven los productos o artículos deportivos que se ofrecen a los clientes.</a:t>
            </a:r>
            <a:endParaRPr lang="es-ES" dirty="0"/>
          </a:p>
        </p:txBody>
      </p:sp>
      <p:sp>
        <p:nvSpPr>
          <p:cNvPr id="2054" name="Text Box 14"/>
          <p:cNvSpPr txBox="1">
            <a:spLocks noChangeArrowheads="1"/>
          </p:cNvSpPr>
          <p:nvPr/>
        </p:nvSpPr>
        <p:spPr bwMode="auto">
          <a:xfrm>
            <a:off x="1188720" y="914400"/>
            <a:ext cx="48966120" cy="3647152"/>
          </a:xfrm>
          <a:prstGeom prst="rect">
            <a:avLst/>
          </a:prstGeom>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lnSpc>
                <a:spcPct val="200000"/>
              </a:lnSpc>
              <a:spcBef>
                <a:spcPts val="0"/>
              </a:spcBef>
              <a:defRPr/>
            </a:pPr>
            <a:r>
              <a:rPr lang="es-ES" sz="7200" b="1" dirty="0" smtClean="0">
                <a:solidFill>
                  <a:schemeClr val="tx1"/>
                </a:solidFill>
              </a:rPr>
              <a:t>JSJSports Web</a:t>
            </a:r>
            <a:endParaRPr lang="es-ES" sz="7200" b="1" dirty="0" smtClean="0">
              <a:solidFill>
                <a:schemeClr val="tx1"/>
              </a:solidFill>
            </a:endParaRPr>
          </a:p>
          <a:p>
            <a:pPr algn="ctr">
              <a:spcBef>
                <a:spcPct val="50000"/>
              </a:spcBef>
              <a:defRPr/>
            </a:pPr>
            <a:endParaRPr lang="es-ES" sz="5400" dirty="0">
              <a:solidFill>
                <a:schemeClr val="accent6">
                  <a:lumMod val="50000"/>
                </a:schemeClr>
              </a:solidFill>
            </a:endParaRPr>
          </a:p>
        </p:txBody>
      </p:sp>
      <p:sp>
        <p:nvSpPr>
          <p:cNvPr id="86" name="Text Box 12"/>
          <p:cNvSpPr txBox="1">
            <a:spLocks noChangeArrowheads="1"/>
          </p:cNvSpPr>
          <p:nvPr/>
        </p:nvSpPr>
        <p:spPr bwMode="auto">
          <a:xfrm>
            <a:off x="1223211" y="28203197"/>
            <a:ext cx="14169189" cy="364840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720000" tIns="360000" rIns="720000" bIns="720000"/>
          <a:lstStyle/>
          <a:p>
            <a:pPr algn="ctr"/>
            <a:r>
              <a:rPr lang="es-ES" sz="2400" dirty="0" smtClean="0"/>
              <a:t>Autores: </a:t>
            </a:r>
            <a:r>
              <a:rPr lang="es-ES" sz="2400" dirty="0" smtClean="0"/>
              <a:t>Juan Sebastián Piedrahita González</a:t>
            </a:r>
          </a:p>
          <a:p>
            <a:pPr algn="ctr"/>
            <a:r>
              <a:rPr lang="es-CO" sz="2400" dirty="0" smtClean="0"/>
              <a:t>Juan David Cubillos </a:t>
            </a:r>
          </a:p>
          <a:p>
            <a:pPr algn="ctr"/>
            <a:r>
              <a:rPr lang="es-CO" sz="2400" dirty="0" smtClean="0"/>
              <a:t>Ingeniería de Sistemas</a:t>
            </a:r>
            <a:endParaRPr lang="es-ES" sz="2400" dirty="0"/>
          </a:p>
          <a:p>
            <a:pPr algn="ctr"/>
            <a:r>
              <a:rPr lang="es-ES" sz="2400" dirty="0" smtClean="0"/>
              <a:t>Universidad </a:t>
            </a:r>
            <a:r>
              <a:rPr lang="es-ES" sz="2400" dirty="0"/>
              <a:t>Distrital Francisco José de Caldas</a:t>
            </a:r>
          </a:p>
          <a:p>
            <a:pPr algn="just">
              <a:spcBef>
                <a:spcPts val="600"/>
              </a:spcBef>
              <a:tabLst>
                <a:tab pos="500063" algn="l"/>
              </a:tabLst>
              <a:defRPr/>
            </a:pPr>
            <a:endParaRPr lang="es-CO" sz="2400" dirty="0" smtClean="0"/>
          </a:p>
          <a:p>
            <a:pPr algn="just">
              <a:spcBef>
                <a:spcPts val="600"/>
              </a:spcBef>
              <a:tabLst>
                <a:tab pos="500063" algn="l"/>
              </a:tabLst>
              <a:defRPr/>
            </a:pPr>
            <a:r>
              <a:rPr lang="es-CO" sz="2400" dirty="0" smtClean="0">
                <a:solidFill>
                  <a:srgbClr val="000000"/>
                </a:solidFill>
                <a:latin typeface="+mj-lt"/>
              </a:rPr>
              <a:t>Open </a:t>
            </a:r>
            <a:r>
              <a:rPr lang="es-CO" sz="2400" dirty="0" err="1" smtClean="0">
                <a:solidFill>
                  <a:srgbClr val="000000"/>
                </a:solidFill>
                <a:latin typeface="+mj-lt"/>
              </a:rPr>
              <a:t>Group</a:t>
            </a:r>
            <a:r>
              <a:rPr lang="es-CO" sz="2400" dirty="0" smtClean="0">
                <a:solidFill>
                  <a:srgbClr val="000000"/>
                </a:solidFill>
                <a:latin typeface="+mj-lt"/>
              </a:rPr>
              <a:t> . </a:t>
            </a:r>
            <a:r>
              <a:rPr lang="es-CO" sz="2400" dirty="0" err="1" smtClean="0">
                <a:solidFill>
                  <a:srgbClr val="000000"/>
                </a:solidFill>
                <a:latin typeface="+mj-lt"/>
              </a:rPr>
              <a:t>ArchiMate</a:t>
            </a:r>
            <a:r>
              <a:rPr lang="es-CO" sz="2400" dirty="0" smtClean="0">
                <a:solidFill>
                  <a:srgbClr val="000000"/>
                </a:solidFill>
                <a:latin typeface="+mj-lt"/>
              </a:rPr>
              <a:t> 2.0 </a:t>
            </a:r>
            <a:r>
              <a:rPr lang="es-CO" sz="2400" dirty="0" err="1" smtClean="0">
                <a:solidFill>
                  <a:srgbClr val="000000"/>
                </a:solidFill>
                <a:latin typeface="+mj-lt"/>
              </a:rPr>
              <a:t>Specification</a:t>
            </a:r>
            <a:r>
              <a:rPr lang="es-CO" sz="2400" dirty="0" smtClean="0">
                <a:solidFill>
                  <a:srgbClr val="000000"/>
                </a:solidFill>
                <a:latin typeface="+mj-lt"/>
              </a:rPr>
              <a:t>. Consultado el 27 de Agosto de 2017.</a:t>
            </a:r>
          </a:p>
          <a:p>
            <a:pPr algn="just">
              <a:spcBef>
                <a:spcPts val="600"/>
              </a:spcBef>
              <a:tabLst>
                <a:tab pos="500063" algn="l"/>
              </a:tabLst>
              <a:defRPr/>
            </a:pPr>
            <a:r>
              <a:rPr lang="es-CO" sz="2400" dirty="0" smtClean="0">
                <a:solidFill>
                  <a:srgbClr val="000000"/>
                </a:solidFill>
                <a:latin typeface="+mj-lt"/>
              </a:rPr>
              <a:t>Sandro Bolaños. </a:t>
            </a:r>
            <a:r>
              <a:rPr lang="es-CO" sz="2400" dirty="0" err="1" smtClean="0">
                <a:solidFill>
                  <a:srgbClr val="000000"/>
                </a:solidFill>
                <a:latin typeface="+mj-lt"/>
              </a:rPr>
              <a:t>Farma</a:t>
            </a:r>
            <a:r>
              <a:rPr lang="es-CO" sz="2400" dirty="0" smtClean="0">
                <a:solidFill>
                  <a:srgbClr val="000000"/>
                </a:solidFill>
                <a:latin typeface="+mj-lt"/>
              </a:rPr>
              <a:t> Web. Consultado el 12 de Octubre de 2017.</a:t>
            </a:r>
            <a:endParaRPr lang="es-CO" sz="2400" dirty="0" smtClean="0">
              <a:solidFill>
                <a:srgbClr val="000000"/>
              </a:solidFill>
              <a:latin typeface="+mj-lt"/>
            </a:endParaRPr>
          </a:p>
          <a:p>
            <a:pPr algn="just">
              <a:spcBef>
                <a:spcPts val="600"/>
              </a:spcBef>
              <a:tabLst>
                <a:tab pos="500063" algn="l"/>
              </a:tabLst>
              <a:defRPr/>
            </a:pPr>
            <a:endParaRPr lang="es-CO" sz="2400" dirty="0" smtClean="0">
              <a:solidFill>
                <a:srgbClr val="000000"/>
              </a:solidFill>
              <a:latin typeface="+mj-lt"/>
            </a:endParaRPr>
          </a:p>
        </p:txBody>
      </p:sp>
      <p:grpSp>
        <p:nvGrpSpPr>
          <p:cNvPr id="4" name="58 Grupo"/>
          <p:cNvGrpSpPr/>
          <p:nvPr/>
        </p:nvGrpSpPr>
        <p:grpSpPr>
          <a:xfrm>
            <a:off x="1175658" y="4021937"/>
            <a:ext cx="14216742" cy="1111574"/>
            <a:chOff x="1205340" y="5359394"/>
            <a:chExt cx="11188965" cy="803542"/>
          </a:xfrm>
        </p:grpSpPr>
        <p:sp>
          <p:nvSpPr>
            <p:cNvPr id="62" name="61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63" name="62 Redondear rectángulo de esquina del mismo lado"/>
            <p:cNvSpPr/>
            <p:nvPr/>
          </p:nvSpPr>
          <p:spPr>
            <a:xfrm>
              <a:off x="1205345" y="5359400"/>
              <a:ext cx="11188960"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nvGrpSpPr>
            <p:cNvPr id="5" name="53 Grupo"/>
            <p:cNvGrpSpPr/>
            <p:nvPr/>
          </p:nvGrpSpPr>
          <p:grpSpPr>
            <a:xfrm>
              <a:off x="2092037" y="5495473"/>
              <a:ext cx="9877518" cy="667463"/>
              <a:chOff x="2133600" y="5495466"/>
              <a:chExt cx="9877518" cy="667463"/>
            </a:xfrm>
          </p:grpSpPr>
          <p:sp>
            <p:nvSpPr>
              <p:cNvPr id="68" name="Text Box 14"/>
              <p:cNvSpPr txBox="1">
                <a:spLocks noChangeArrowheads="1"/>
              </p:cNvSpPr>
              <p:nvPr/>
            </p:nvSpPr>
            <p:spPr bwMode="auto">
              <a:xfrm>
                <a:off x="2133600" y="5495466"/>
                <a:ext cx="5113485" cy="6674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 </a:t>
                </a:r>
                <a:r>
                  <a:rPr lang="es-ES" sz="4800" b="1" dirty="0" smtClean="0">
                    <a:solidFill>
                      <a:schemeClr val="tx1"/>
                    </a:solidFill>
                  </a:rPr>
                  <a:t>Tiendas </a:t>
                </a:r>
                <a:r>
                  <a:rPr lang="es-ES" sz="4800" b="1" dirty="0" smtClean="0">
                    <a:solidFill>
                      <a:schemeClr val="tx1"/>
                    </a:solidFill>
                  </a:rPr>
                  <a:t>JSJSports </a:t>
                </a:r>
                <a:endParaRPr lang="es-ES" sz="4800" b="1" dirty="0">
                  <a:solidFill>
                    <a:schemeClr val="tx1"/>
                  </a:solidFill>
                </a:endParaRPr>
              </a:p>
            </p:txBody>
          </p:sp>
          <p:sp>
            <p:nvSpPr>
              <p:cNvPr id="69" name="68 Multiplicar"/>
              <p:cNvSpPr/>
              <p:nvPr/>
            </p:nvSpPr>
            <p:spPr>
              <a:xfrm>
                <a:off x="11458566" y="5518908"/>
                <a:ext cx="552552" cy="528306"/>
              </a:xfrm>
              <a:prstGeom prst="mathMultiply">
                <a:avLst>
                  <a:gd name="adj1" fmla="val 14793"/>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cxnSp>
          <p:nvCxnSpPr>
            <p:cNvPr id="65" name="64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grpSp>
        <p:nvGrpSpPr>
          <p:cNvPr id="6" name="70 Grupo"/>
          <p:cNvGrpSpPr/>
          <p:nvPr/>
        </p:nvGrpSpPr>
        <p:grpSpPr>
          <a:xfrm>
            <a:off x="15849600" y="4015306"/>
            <a:ext cx="19334921" cy="1066344"/>
            <a:chOff x="1205340" y="5359394"/>
            <a:chExt cx="11157402" cy="765418"/>
          </a:xfrm>
        </p:grpSpPr>
        <p:sp>
          <p:nvSpPr>
            <p:cNvPr id="73" name="72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74" name="73 Redondear rectángulo de esquina del mismo lado"/>
            <p:cNvSpPr/>
            <p:nvPr/>
          </p:nvSpPr>
          <p:spPr>
            <a:xfrm>
              <a:off x="1205345" y="5359400"/>
              <a:ext cx="11157397"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89" name="Text Box 14"/>
            <p:cNvSpPr txBox="1">
              <a:spLocks noChangeArrowheads="1"/>
            </p:cNvSpPr>
            <p:nvPr/>
          </p:nvSpPr>
          <p:spPr bwMode="auto">
            <a:xfrm>
              <a:off x="2175826" y="5440389"/>
              <a:ext cx="3160500" cy="6627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Capa de Negocio</a:t>
              </a:r>
              <a:endParaRPr lang="es-ES" sz="4800" b="1" dirty="0">
                <a:solidFill>
                  <a:schemeClr val="tx1"/>
                </a:solidFill>
              </a:endParaRPr>
            </a:p>
          </p:txBody>
        </p:sp>
        <p:cxnSp>
          <p:nvCxnSpPr>
            <p:cNvPr id="88" name="87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sp>
        <p:nvSpPr>
          <p:cNvPr id="41" name="Text Box 12"/>
          <p:cNvSpPr txBox="1">
            <a:spLocks noChangeArrowheads="1"/>
          </p:cNvSpPr>
          <p:nvPr/>
        </p:nvSpPr>
        <p:spPr bwMode="auto">
          <a:xfrm>
            <a:off x="35542330" y="4702629"/>
            <a:ext cx="14608993" cy="2715849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554400" tIns="457200" rIns="554400" bIns="554400"/>
          <a:lstStyle/>
          <a:p>
            <a:pPr algn="just">
              <a:tabLst>
                <a:tab pos="500063" algn="l"/>
              </a:tabLst>
              <a:defRPr/>
            </a:pPr>
            <a:endParaRPr lang="es-ES" sz="2800" dirty="0">
              <a:latin typeface="+mj-lt"/>
            </a:endParaRPr>
          </a:p>
          <a:p>
            <a:pPr algn="just">
              <a:tabLst>
                <a:tab pos="500063" algn="l"/>
              </a:tabLst>
              <a:defRPr/>
            </a:pPr>
            <a:r>
              <a:rPr lang="es-ES" sz="2800" dirty="0" smtClean="0">
                <a:latin typeface="+mj-lt"/>
              </a:rPr>
              <a:t>La capa de aplicación muestra cada uno de los componentes de la plataforma web y como estos se relacionan con otros para satisfacer las funciones con las que debe cumplir la aplicación.</a:t>
            </a:r>
            <a:endParaRPr lang="es-ES" sz="2800" dirty="0">
              <a:latin typeface="+mj-lt"/>
            </a:endParaRPr>
          </a:p>
        </p:txBody>
      </p:sp>
      <p:sp>
        <p:nvSpPr>
          <p:cNvPr id="100" name="99 Multiplicar"/>
          <p:cNvSpPr/>
          <p:nvPr/>
        </p:nvSpPr>
        <p:spPr>
          <a:xfrm>
            <a:off x="33860582" y="4193594"/>
            <a:ext cx="723920" cy="736011"/>
          </a:xfrm>
          <a:prstGeom prst="mathMultiply">
            <a:avLst>
              <a:gd name="adj1" fmla="val 14793"/>
            </a:avLst>
          </a:prstGeom>
          <a:ln w="285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grpSp>
        <p:nvGrpSpPr>
          <p:cNvPr id="14" name="91 Grupo"/>
          <p:cNvGrpSpPr/>
          <p:nvPr/>
        </p:nvGrpSpPr>
        <p:grpSpPr>
          <a:xfrm>
            <a:off x="35535504" y="4048435"/>
            <a:ext cx="14632392" cy="1066344"/>
            <a:chOff x="1205340" y="5359394"/>
            <a:chExt cx="11168573" cy="765418"/>
          </a:xfrm>
        </p:grpSpPr>
        <p:sp>
          <p:nvSpPr>
            <p:cNvPr id="93" name="92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94" name="93 Redondear rectángulo de esquina del mismo lado"/>
            <p:cNvSpPr/>
            <p:nvPr/>
          </p:nvSpPr>
          <p:spPr>
            <a:xfrm>
              <a:off x="1205345" y="5359400"/>
              <a:ext cx="11168568"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nvGrpSpPr>
            <p:cNvPr id="15" name="53 Grupo"/>
            <p:cNvGrpSpPr/>
            <p:nvPr/>
          </p:nvGrpSpPr>
          <p:grpSpPr>
            <a:xfrm>
              <a:off x="2044520" y="5423515"/>
              <a:ext cx="10058703" cy="662763"/>
              <a:chOff x="2086083" y="5423508"/>
              <a:chExt cx="10058703" cy="662763"/>
            </a:xfrm>
          </p:grpSpPr>
          <p:sp>
            <p:nvSpPr>
              <p:cNvPr id="97" name="Text Box 14"/>
              <p:cNvSpPr txBox="1">
                <a:spLocks noChangeArrowheads="1"/>
              </p:cNvSpPr>
              <p:nvPr/>
            </p:nvSpPr>
            <p:spPr bwMode="auto">
              <a:xfrm>
                <a:off x="2086083" y="5423508"/>
                <a:ext cx="5831145" cy="6627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Capa de Aplicación</a:t>
                </a:r>
                <a:endParaRPr lang="es-ES" sz="4800" b="1" dirty="0">
                  <a:solidFill>
                    <a:schemeClr val="tx1"/>
                  </a:solidFill>
                </a:endParaRPr>
              </a:p>
            </p:txBody>
          </p:sp>
          <p:sp>
            <p:nvSpPr>
              <p:cNvPr id="98" name="97 Multiplicar"/>
              <p:cNvSpPr/>
              <p:nvPr/>
            </p:nvSpPr>
            <p:spPr>
              <a:xfrm>
                <a:off x="11592234" y="5456082"/>
                <a:ext cx="552552" cy="528306"/>
              </a:xfrm>
              <a:prstGeom prst="mathMultiply">
                <a:avLst>
                  <a:gd name="adj1" fmla="val 14793"/>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cxnSp>
          <p:nvCxnSpPr>
            <p:cNvPr id="96" name="95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grpSp>
        <p:nvGrpSpPr>
          <p:cNvPr id="18" name="116 Grupo"/>
          <p:cNvGrpSpPr/>
          <p:nvPr/>
        </p:nvGrpSpPr>
        <p:grpSpPr>
          <a:xfrm>
            <a:off x="1223211" y="26982827"/>
            <a:ext cx="14169189" cy="1215184"/>
            <a:chOff x="1187088" y="5359394"/>
            <a:chExt cx="11175654" cy="765418"/>
          </a:xfrm>
        </p:grpSpPr>
        <p:sp>
          <p:nvSpPr>
            <p:cNvPr id="118" name="117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119" name="118 Redondear rectángulo de esquina del mismo lado"/>
            <p:cNvSpPr/>
            <p:nvPr/>
          </p:nvSpPr>
          <p:spPr>
            <a:xfrm>
              <a:off x="1187088" y="5359400"/>
              <a:ext cx="11144023"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nvGrpSpPr>
            <p:cNvPr id="19" name="53 Grupo"/>
            <p:cNvGrpSpPr/>
            <p:nvPr/>
          </p:nvGrpSpPr>
          <p:grpSpPr>
            <a:xfrm>
              <a:off x="2092037" y="5419393"/>
              <a:ext cx="9908887" cy="639361"/>
              <a:chOff x="2133600" y="5419386"/>
              <a:chExt cx="9908887" cy="639361"/>
            </a:xfrm>
          </p:grpSpPr>
          <p:sp>
            <p:nvSpPr>
              <p:cNvPr id="122" name="Text Box 14"/>
              <p:cNvSpPr txBox="1">
                <a:spLocks noChangeArrowheads="1"/>
              </p:cNvSpPr>
              <p:nvPr/>
            </p:nvSpPr>
            <p:spPr bwMode="auto">
              <a:xfrm>
                <a:off x="2133600" y="5477162"/>
                <a:ext cx="6010072" cy="581585"/>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a:solidFill>
                      <a:schemeClr val="tx1"/>
                    </a:solidFill>
                  </a:rPr>
                  <a:t>Bibliografía</a:t>
                </a:r>
              </a:p>
            </p:txBody>
          </p:sp>
          <p:sp>
            <p:nvSpPr>
              <p:cNvPr id="123" name="122 Multiplicar"/>
              <p:cNvSpPr/>
              <p:nvPr/>
            </p:nvSpPr>
            <p:spPr>
              <a:xfrm>
                <a:off x="11588229" y="5419386"/>
                <a:ext cx="454258" cy="528306"/>
              </a:xfrm>
              <a:prstGeom prst="mathMultiply">
                <a:avLst>
                  <a:gd name="adj1" fmla="val 14793"/>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cxnSp>
          <p:nvCxnSpPr>
            <p:cNvPr id="121" name="120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sp>
        <p:nvSpPr>
          <p:cNvPr id="2" name="Pentágono 1"/>
          <p:cNvSpPr/>
          <p:nvPr/>
        </p:nvSpPr>
        <p:spPr>
          <a:xfrm>
            <a:off x="1473089" y="4393585"/>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17" name="Pentágono 116"/>
          <p:cNvSpPr/>
          <p:nvPr/>
        </p:nvSpPr>
        <p:spPr>
          <a:xfrm>
            <a:off x="16195161" y="4393585"/>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35" name="Pentágono 134"/>
          <p:cNvSpPr/>
          <p:nvPr/>
        </p:nvSpPr>
        <p:spPr>
          <a:xfrm>
            <a:off x="36013480" y="4362298"/>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37" name="Pentágono 136"/>
          <p:cNvSpPr/>
          <p:nvPr/>
        </p:nvSpPr>
        <p:spPr>
          <a:xfrm>
            <a:off x="1323891" y="27389156"/>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40" name="CuadroTexto 139"/>
          <p:cNvSpPr txBox="1"/>
          <p:nvPr/>
        </p:nvSpPr>
        <p:spPr>
          <a:xfrm>
            <a:off x="16684366" y="7662458"/>
            <a:ext cx="7998222" cy="2062103"/>
          </a:xfrm>
          <a:prstGeom prst="rect">
            <a:avLst/>
          </a:prstGeom>
          <a:noFill/>
        </p:spPr>
        <p:txBody>
          <a:bodyPr wrap="square" rtlCol="0">
            <a:spAutoFit/>
          </a:bodyPr>
          <a:lstStyle/>
          <a:p>
            <a:r>
              <a:rPr lang="es-ES" b="1" dirty="0" smtClean="0"/>
              <a:t>Punto de vista Organización</a:t>
            </a:r>
          </a:p>
          <a:p>
            <a:pPr algn="just"/>
            <a:r>
              <a:rPr lang="es-ES" dirty="0" smtClean="0">
                <a:latin typeface="+mj-lt"/>
              </a:rPr>
              <a:t>Muestra a JSJSports como un actor general que contiene otros actores y la </a:t>
            </a:r>
            <a:r>
              <a:rPr lang="es-ES" dirty="0" err="1" smtClean="0">
                <a:latin typeface="+mj-lt"/>
              </a:rPr>
              <a:t>ubiación</a:t>
            </a:r>
            <a:r>
              <a:rPr lang="es-ES" dirty="0" smtClean="0">
                <a:latin typeface="+mj-lt"/>
              </a:rPr>
              <a:t> de estos.</a:t>
            </a:r>
            <a:endParaRPr lang="es-ES" dirty="0">
              <a:latin typeface="+mj-lt"/>
            </a:endParaRPr>
          </a:p>
          <a:p>
            <a:endParaRPr lang="es-ES" dirty="0" smtClean="0">
              <a:latin typeface="+mj-lt"/>
            </a:endParaRPr>
          </a:p>
        </p:txBody>
      </p:sp>
      <p:sp>
        <p:nvSpPr>
          <p:cNvPr id="141" name="CuadroTexto 140"/>
          <p:cNvSpPr txBox="1"/>
          <p:nvPr/>
        </p:nvSpPr>
        <p:spPr>
          <a:xfrm>
            <a:off x="25179891" y="7615531"/>
            <a:ext cx="8998898" cy="2062103"/>
          </a:xfrm>
          <a:prstGeom prst="rect">
            <a:avLst/>
          </a:prstGeom>
          <a:noFill/>
        </p:spPr>
        <p:txBody>
          <a:bodyPr wrap="square" rtlCol="0">
            <a:spAutoFit/>
          </a:bodyPr>
          <a:lstStyle/>
          <a:p>
            <a:r>
              <a:rPr lang="es-ES" b="1" dirty="0" smtClean="0"/>
              <a:t>Punto de vista Cooperación de Actor</a:t>
            </a:r>
          </a:p>
          <a:p>
            <a:pPr algn="just"/>
            <a:r>
              <a:rPr lang="es-ES" dirty="0" smtClean="0">
                <a:latin typeface="+mj-lt"/>
              </a:rPr>
              <a:t>Muestra los actores del negocio de JSJSports, los roles en lo que se relacionan y las interfaces que usan.</a:t>
            </a:r>
            <a:endParaRPr lang="es-ES" dirty="0">
              <a:latin typeface="+mj-lt"/>
            </a:endParaRPr>
          </a:p>
          <a:p>
            <a:endParaRPr lang="es-ES" dirty="0" smtClean="0">
              <a:latin typeface="+mj-lt"/>
            </a:endParaRPr>
          </a:p>
        </p:txBody>
      </p:sp>
      <p:sp>
        <p:nvSpPr>
          <p:cNvPr id="143" name="CuadroTexto 142"/>
          <p:cNvSpPr txBox="1"/>
          <p:nvPr/>
        </p:nvSpPr>
        <p:spPr>
          <a:xfrm>
            <a:off x="25223644" y="15561913"/>
            <a:ext cx="8998898" cy="2554545"/>
          </a:xfrm>
          <a:prstGeom prst="rect">
            <a:avLst/>
          </a:prstGeom>
          <a:noFill/>
        </p:spPr>
        <p:txBody>
          <a:bodyPr wrap="square" rtlCol="0">
            <a:spAutoFit/>
          </a:bodyPr>
          <a:lstStyle/>
          <a:p>
            <a:r>
              <a:rPr lang="es-ES" b="1" dirty="0" smtClean="0"/>
              <a:t>Punto de vista Proceso de Negocio</a:t>
            </a:r>
          </a:p>
          <a:p>
            <a:pPr algn="just"/>
            <a:r>
              <a:rPr lang="es-ES" dirty="0" smtClean="0">
                <a:latin typeface="+mj-lt"/>
              </a:rPr>
              <a:t>Muestra los 2 grandes procesos (y sus subprocesos) de JSJSports que permiten prestar el servicio de vender artículos deportivos.</a:t>
            </a:r>
            <a:endParaRPr lang="es-ES" dirty="0">
              <a:latin typeface="+mj-lt"/>
            </a:endParaRPr>
          </a:p>
          <a:p>
            <a:endParaRPr lang="es-ES" dirty="0" smtClean="0">
              <a:latin typeface="+mj-lt"/>
            </a:endParaRPr>
          </a:p>
        </p:txBody>
      </p:sp>
      <p:sp>
        <p:nvSpPr>
          <p:cNvPr id="145" name="CuadroTexto 144"/>
          <p:cNvSpPr txBox="1"/>
          <p:nvPr/>
        </p:nvSpPr>
        <p:spPr>
          <a:xfrm>
            <a:off x="16684365" y="15481079"/>
            <a:ext cx="7894857" cy="2062103"/>
          </a:xfrm>
          <a:prstGeom prst="rect">
            <a:avLst/>
          </a:prstGeom>
          <a:noFill/>
        </p:spPr>
        <p:txBody>
          <a:bodyPr wrap="square" rtlCol="0">
            <a:spAutoFit/>
          </a:bodyPr>
          <a:lstStyle/>
          <a:p>
            <a:r>
              <a:rPr lang="es-ES" b="1" dirty="0" smtClean="0"/>
              <a:t>Punto de vista Función de Negocio</a:t>
            </a:r>
          </a:p>
          <a:p>
            <a:pPr algn="just"/>
            <a:r>
              <a:rPr lang="es-ES" dirty="0" smtClean="0">
                <a:latin typeface="+mj-lt"/>
              </a:rPr>
              <a:t>Muestra las funciones del rol de vendedor y del administrador de la página y sus actores.</a:t>
            </a:r>
            <a:endParaRPr lang="es-ES" dirty="0">
              <a:latin typeface="+mj-lt"/>
            </a:endParaRPr>
          </a:p>
          <a:p>
            <a:endParaRPr lang="es-ES" dirty="0" smtClean="0">
              <a:latin typeface="+mj-lt"/>
            </a:endParaRPr>
          </a:p>
        </p:txBody>
      </p:sp>
      <p:sp>
        <p:nvSpPr>
          <p:cNvPr id="146" name="CuadroTexto 145"/>
          <p:cNvSpPr txBox="1"/>
          <p:nvPr/>
        </p:nvSpPr>
        <p:spPr>
          <a:xfrm>
            <a:off x="16579505" y="22926689"/>
            <a:ext cx="8154550" cy="2554545"/>
          </a:xfrm>
          <a:prstGeom prst="rect">
            <a:avLst/>
          </a:prstGeom>
          <a:noFill/>
        </p:spPr>
        <p:txBody>
          <a:bodyPr wrap="square" rtlCol="0">
            <a:spAutoFit/>
          </a:bodyPr>
          <a:lstStyle/>
          <a:p>
            <a:r>
              <a:rPr lang="es-ES" b="1" dirty="0" smtClean="0"/>
              <a:t>Punto de vista Cooperación de Proceso de Negocio</a:t>
            </a:r>
          </a:p>
          <a:p>
            <a:pPr algn="just"/>
            <a:r>
              <a:rPr lang="es-ES" dirty="0" smtClean="0">
                <a:latin typeface="+mj-lt"/>
              </a:rPr>
              <a:t>Relaciona los procesos de negocio con los roles y las ubicaciones.</a:t>
            </a:r>
            <a:endParaRPr lang="es-ES" dirty="0">
              <a:latin typeface="+mj-lt"/>
            </a:endParaRPr>
          </a:p>
          <a:p>
            <a:endParaRPr lang="es-ES" dirty="0" smtClean="0">
              <a:latin typeface="+mj-lt"/>
            </a:endParaRPr>
          </a:p>
        </p:txBody>
      </p:sp>
      <p:sp>
        <p:nvSpPr>
          <p:cNvPr id="147" name="CuadroTexto 146"/>
          <p:cNvSpPr txBox="1"/>
          <p:nvPr/>
        </p:nvSpPr>
        <p:spPr>
          <a:xfrm>
            <a:off x="25231359" y="22892326"/>
            <a:ext cx="8998898" cy="2062103"/>
          </a:xfrm>
          <a:prstGeom prst="rect">
            <a:avLst/>
          </a:prstGeom>
          <a:noFill/>
        </p:spPr>
        <p:txBody>
          <a:bodyPr wrap="square" rtlCol="0">
            <a:spAutoFit/>
          </a:bodyPr>
          <a:lstStyle/>
          <a:p>
            <a:r>
              <a:rPr lang="es-ES" b="1" dirty="0" smtClean="0"/>
              <a:t>Punto de vista Producto</a:t>
            </a:r>
          </a:p>
          <a:p>
            <a:pPr algn="just"/>
            <a:r>
              <a:rPr lang="es-ES" dirty="0" smtClean="0">
                <a:latin typeface="+mj-lt"/>
              </a:rPr>
              <a:t>Muestra lo que representa el producto (Artículos deportivos JSJSport) para el cliente, en valor y servicios.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4750" y="9444032"/>
            <a:ext cx="7366537" cy="5859039"/>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5796" y="24988792"/>
            <a:ext cx="10108475" cy="6246364"/>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06863" y="17050739"/>
            <a:ext cx="7312070" cy="5490836"/>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31378" y="9116150"/>
            <a:ext cx="5783415" cy="5979815"/>
          </a:xfrm>
          <a:prstGeom prst="rect">
            <a:avLst/>
          </a:prstGeom>
        </p:spPr>
      </p:pic>
      <p:pic>
        <p:nvPicPr>
          <p:cNvPr id="10" name="Imagen 9"/>
          <p:cNvPicPr>
            <a:picLocks noChangeAspect="1"/>
          </p:cNvPicPr>
          <p:nvPr/>
        </p:nvPicPr>
        <p:blipFill rotWithShape="1">
          <a:blip r:embed="rId7">
            <a:extLst>
              <a:ext uri="{28A0092B-C50C-407E-A947-70E740481C1C}">
                <a14:useLocalDpi xmlns:a14="http://schemas.microsoft.com/office/drawing/2010/main" val="0"/>
              </a:ext>
            </a:extLst>
          </a:blip>
          <a:srcRect t="4958"/>
          <a:stretch/>
        </p:blipFill>
        <p:spPr>
          <a:xfrm>
            <a:off x="24929838" y="17658453"/>
            <a:ext cx="9828122" cy="5152966"/>
          </a:xfrm>
          <a:prstGeom prst="rect">
            <a:avLst/>
          </a:prstGeom>
        </p:spPr>
      </p:pic>
      <p:pic>
        <p:nvPicPr>
          <p:cNvPr id="11" name="Imagen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97636" y="24773783"/>
            <a:ext cx="6523651" cy="6638707"/>
          </a:xfrm>
          <a:prstGeom prst="rect">
            <a:avLst/>
          </a:prstGeom>
        </p:spPr>
      </p:pic>
      <p:pic>
        <p:nvPicPr>
          <p:cNvPr id="12" name="Imagen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897854" y="18116458"/>
            <a:ext cx="8225639" cy="8264051"/>
          </a:xfrm>
          <a:prstGeom prst="rect">
            <a:avLst/>
          </a:prstGeom>
        </p:spPr>
      </p:pic>
      <p:pic>
        <p:nvPicPr>
          <p:cNvPr id="13" name="Imagen 12"/>
          <p:cNvPicPr>
            <a:picLocks noChangeAspect="1"/>
          </p:cNvPicPr>
          <p:nvPr/>
        </p:nvPicPr>
        <p:blipFill rotWithShape="1">
          <a:blip r:embed="rId10">
            <a:extLst>
              <a:ext uri="{28A0092B-C50C-407E-A947-70E740481C1C}">
                <a14:useLocalDpi xmlns:a14="http://schemas.microsoft.com/office/drawing/2010/main" val="0"/>
              </a:ext>
            </a:extLst>
          </a:blip>
          <a:srcRect l="8295" t="7786" r="5258" b="6536"/>
          <a:stretch/>
        </p:blipFill>
        <p:spPr>
          <a:xfrm>
            <a:off x="35990027" y="25755600"/>
            <a:ext cx="5906618" cy="5151120"/>
          </a:xfrm>
          <a:prstGeom prst="rect">
            <a:avLst/>
          </a:prstGeom>
        </p:spPr>
      </p:pic>
      <p:pic>
        <p:nvPicPr>
          <p:cNvPr id="20" name="Imagen 19"/>
          <p:cNvPicPr>
            <a:picLocks noChangeAspect="1"/>
          </p:cNvPicPr>
          <p:nvPr/>
        </p:nvPicPr>
        <p:blipFill rotWithShape="1">
          <a:blip r:embed="rId11">
            <a:extLst>
              <a:ext uri="{28A0092B-C50C-407E-A947-70E740481C1C}">
                <a14:useLocalDpi xmlns:a14="http://schemas.microsoft.com/office/drawing/2010/main" val="0"/>
              </a:ext>
            </a:extLst>
          </a:blip>
          <a:srcRect b="5138"/>
          <a:stretch/>
        </p:blipFill>
        <p:spPr>
          <a:xfrm>
            <a:off x="41865037" y="6604551"/>
            <a:ext cx="8213671" cy="6240019"/>
          </a:xfrm>
          <a:prstGeom prst="rect">
            <a:avLst/>
          </a:prstGeom>
        </p:spPr>
      </p:pic>
      <p:pic>
        <p:nvPicPr>
          <p:cNvPr id="21" name="Imagen 20"/>
          <p:cNvPicPr>
            <a:picLocks noChangeAspect="1"/>
          </p:cNvPicPr>
          <p:nvPr/>
        </p:nvPicPr>
        <p:blipFill rotWithShape="1">
          <a:blip r:embed="rId12">
            <a:extLst>
              <a:ext uri="{28A0092B-C50C-407E-A947-70E740481C1C}">
                <a14:useLocalDpi xmlns:a14="http://schemas.microsoft.com/office/drawing/2010/main" val="0"/>
              </a:ext>
            </a:extLst>
          </a:blip>
          <a:srcRect l="2945" r="3054"/>
          <a:stretch/>
        </p:blipFill>
        <p:spPr>
          <a:xfrm>
            <a:off x="35763200" y="12485314"/>
            <a:ext cx="6261100" cy="7079772"/>
          </a:xfrm>
          <a:prstGeom prst="rect">
            <a:avLst/>
          </a:prstGeom>
        </p:spPr>
      </p:pic>
      <p:sp>
        <p:nvSpPr>
          <p:cNvPr id="148" name="CuadroTexto 147"/>
          <p:cNvSpPr txBox="1"/>
          <p:nvPr/>
        </p:nvSpPr>
        <p:spPr>
          <a:xfrm>
            <a:off x="35760655" y="7287728"/>
            <a:ext cx="6220690" cy="5016758"/>
          </a:xfrm>
          <a:prstGeom prst="rect">
            <a:avLst/>
          </a:prstGeom>
          <a:noFill/>
        </p:spPr>
        <p:txBody>
          <a:bodyPr wrap="square" rtlCol="0">
            <a:spAutoFit/>
          </a:bodyPr>
          <a:lstStyle/>
          <a:p>
            <a:r>
              <a:rPr lang="es-ES" b="1" dirty="0" smtClean="0"/>
              <a:t>Punto de vista Comportamiento de Aplicación</a:t>
            </a:r>
          </a:p>
          <a:p>
            <a:pPr algn="just"/>
            <a:r>
              <a:rPr lang="es-ES" dirty="0" smtClean="0">
                <a:latin typeface="+mj-lt"/>
              </a:rPr>
              <a:t>Se </a:t>
            </a:r>
            <a:r>
              <a:rPr lang="es-ES" dirty="0">
                <a:latin typeface="+mj-lt"/>
              </a:rPr>
              <a:t>observa </a:t>
            </a:r>
            <a:r>
              <a:rPr lang="es-ES" dirty="0" smtClean="0">
                <a:latin typeface="+mj-lt"/>
              </a:rPr>
              <a:t>que el </a:t>
            </a:r>
            <a:r>
              <a:rPr lang="es-ES" dirty="0">
                <a:latin typeface="+mj-lt"/>
              </a:rPr>
              <a:t>componente principal </a:t>
            </a:r>
            <a:r>
              <a:rPr lang="es-ES" dirty="0" smtClean="0">
                <a:latin typeface="+mj-lt"/>
              </a:rPr>
              <a:t>(en el centro) de </a:t>
            </a:r>
            <a:r>
              <a:rPr lang="es-ES" dirty="0">
                <a:latin typeface="+mj-lt"/>
              </a:rPr>
              <a:t>la empresa </a:t>
            </a:r>
            <a:r>
              <a:rPr lang="es-ES" dirty="0" smtClean="0">
                <a:latin typeface="+mj-lt"/>
              </a:rPr>
              <a:t>JSJSports </a:t>
            </a:r>
            <a:r>
              <a:rPr lang="es-ES" dirty="0">
                <a:latin typeface="+mj-lt"/>
              </a:rPr>
              <a:t>esta </a:t>
            </a:r>
            <a:r>
              <a:rPr lang="es-ES" dirty="0" smtClean="0">
                <a:latin typeface="+mj-lt"/>
              </a:rPr>
              <a:t>conformado </a:t>
            </a:r>
            <a:r>
              <a:rPr lang="es-ES" dirty="0">
                <a:latin typeface="+mj-lt"/>
              </a:rPr>
              <a:t>por </a:t>
            </a:r>
            <a:r>
              <a:rPr lang="es-ES" dirty="0" smtClean="0">
                <a:latin typeface="+mj-lt"/>
              </a:rPr>
              <a:t>6 componentes diferentes los cuales cumplen con funciones diferentes en pro de realizar las ventas en línea de los artículos deportivos de la empresa.</a:t>
            </a:r>
            <a:endParaRPr lang="es-ES" dirty="0">
              <a:latin typeface="+mj-lt"/>
            </a:endParaRPr>
          </a:p>
        </p:txBody>
      </p:sp>
      <p:sp>
        <p:nvSpPr>
          <p:cNvPr id="149" name="CuadroTexto 148"/>
          <p:cNvSpPr txBox="1"/>
          <p:nvPr/>
        </p:nvSpPr>
        <p:spPr>
          <a:xfrm>
            <a:off x="42382108" y="13043374"/>
            <a:ext cx="7641614" cy="5509200"/>
          </a:xfrm>
          <a:prstGeom prst="rect">
            <a:avLst/>
          </a:prstGeom>
          <a:noFill/>
        </p:spPr>
        <p:txBody>
          <a:bodyPr wrap="square" rtlCol="0">
            <a:spAutoFit/>
          </a:bodyPr>
          <a:lstStyle/>
          <a:p>
            <a:r>
              <a:rPr lang="es-ES" b="1" dirty="0" smtClean="0"/>
              <a:t>Punto de vista Cooperación de Aplicación</a:t>
            </a:r>
          </a:p>
          <a:p>
            <a:pPr algn="just"/>
            <a:r>
              <a:rPr lang="es-ES" dirty="0">
                <a:latin typeface="+mj-lt"/>
              </a:rPr>
              <a:t>Como se puede ver en la figura se divide la aplicación en dos ubicaciones una que es visible </a:t>
            </a:r>
            <a:r>
              <a:rPr lang="es-ES" dirty="0" smtClean="0">
                <a:latin typeface="+mj-lt"/>
              </a:rPr>
              <a:t>y a la cual tienen </a:t>
            </a:r>
            <a:r>
              <a:rPr lang="es-ES" dirty="0">
                <a:latin typeface="+mj-lt"/>
              </a:rPr>
              <a:t>acceso </a:t>
            </a:r>
            <a:r>
              <a:rPr lang="es-ES" dirty="0" smtClean="0">
                <a:latin typeface="+mj-lt"/>
              </a:rPr>
              <a:t>todos los usuario de la tienda y que se conoce como </a:t>
            </a:r>
            <a:r>
              <a:rPr lang="es-ES" dirty="0" err="1" smtClean="0">
                <a:latin typeface="+mj-lt"/>
              </a:rPr>
              <a:t>front</a:t>
            </a:r>
            <a:r>
              <a:rPr lang="es-ES" dirty="0" smtClean="0">
                <a:latin typeface="+mj-lt"/>
              </a:rPr>
              <a:t> </a:t>
            </a:r>
            <a:r>
              <a:rPr lang="es-ES" dirty="0">
                <a:latin typeface="+mj-lt"/>
              </a:rPr>
              <a:t>office y la otra </a:t>
            </a:r>
            <a:r>
              <a:rPr lang="es-ES" dirty="0" smtClean="0">
                <a:latin typeface="+mj-lt"/>
              </a:rPr>
              <a:t>corresponde a la contraparte del </a:t>
            </a:r>
            <a:r>
              <a:rPr lang="es-ES" dirty="0" err="1" smtClean="0">
                <a:latin typeface="+mj-lt"/>
              </a:rPr>
              <a:t>front</a:t>
            </a:r>
            <a:r>
              <a:rPr lang="es-ES" dirty="0" smtClean="0">
                <a:latin typeface="+mj-lt"/>
              </a:rPr>
              <a:t>, es decir, el back </a:t>
            </a:r>
            <a:r>
              <a:rPr lang="es-ES" dirty="0">
                <a:latin typeface="+mj-lt"/>
              </a:rPr>
              <a:t>office el cual no es de acceso directo para el usuario, allí se tiene la </a:t>
            </a:r>
            <a:r>
              <a:rPr lang="es-ES" dirty="0" smtClean="0">
                <a:latin typeface="+mj-lt"/>
              </a:rPr>
              <a:t>lógica de </a:t>
            </a:r>
            <a:r>
              <a:rPr lang="es-ES" dirty="0">
                <a:latin typeface="+mj-lt"/>
              </a:rPr>
              <a:t>la aplicación y </a:t>
            </a:r>
            <a:r>
              <a:rPr lang="es-ES" dirty="0" smtClean="0">
                <a:latin typeface="+mj-lt"/>
              </a:rPr>
              <a:t>el manejo de la persistencia de la misma.</a:t>
            </a:r>
          </a:p>
        </p:txBody>
      </p:sp>
      <p:sp>
        <p:nvSpPr>
          <p:cNvPr id="150" name="CuadroTexto 149"/>
          <p:cNvSpPr txBox="1"/>
          <p:nvPr/>
        </p:nvSpPr>
        <p:spPr>
          <a:xfrm>
            <a:off x="35681826" y="19775372"/>
            <a:ext cx="6299519" cy="6001643"/>
          </a:xfrm>
          <a:prstGeom prst="rect">
            <a:avLst/>
          </a:prstGeom>
          <a:noFill/>
        </p:spPr>
        <p:txBody>
          <a:bodyPr wrap="square" rtlCol="0">
            <a:spAutoFit/>
          </a:bodyPr>
          <a:lstStyle/>
          <a:p>
            <a:r>
              <a:rPr lang="es-ES" b="1" dirty="0" smtClean="0"/>
              <a:t>Punto de vista Estructura de Aplicación</a:t>
            </a:r>
          </a:p>
          <a:p>
            <a:pPr algn="just"/>
            <a:r>
              <a:rPr lang="es-ES" dirty="0">
                <a:latin typeface="+mj-lt"/>
              </a:rPr>
              <a:t>En este punto de vista podemos ver como los componentes se </a:t>
            </a:r>
            <a:r>
              <a:rPr lang="es-ES" dirty="0" smtClean="0">
                <a:latin typeface="+mj-lt"/>
              </a:rPr>
              <a:t>comunican </a:t>
            </a:r>
            <a:r>
              <a:rPr lang="es-ES" dirty="0">
                <a:latin typeface="+mj-lt"/>
              </a:rPr>
              <a:t>con el </a:t>
            </a:r>
            <a:r>
              <a:rPr lang="es-ES" dirty="0" smtClean="0">
                <a:latin typeface="+mj-lt"/>
              </a:rPr>
              <a:t>componente central </a:t>
            </a:r>
            <a:r>
              <a:rPr lang="es-ES" dirty="0">
                <a:latin typeface="+mj-lt"/>
              </a:rPr>
              <a:t>JSJSport Web por medio de </a:t>
            </a:r>
            <a:r>
              <a:rPr lang="es-ES" dirty="0" smtClean="0">
                <a:latin typeface="+mj-lt"/>
              </a:rPr>
              <a:t>interfaces, las interfaces son: asesoría, </a:t>
            </a:r>
            <a:r>
              <a:rPr lang="es-ES" dirty="0" err="1" smtClean="0">
                <a:latin typeface="+mj-lt"/>
              </a:rPr>
              <a:t>login</a:t>
            </a:r>
            <a:r>
              <a:rPr lang="es-ES" dirty="0" smtClean="0">
                <a:latin typeface="+mj-lt"/>
              </a:rPr>
              <a:t>, carrito, usuarios,  recaudo e </a:t>
            </a:r>
            <a:r>
              <a:rPr lang="es-ES" dirty="0" err="1" smtClean="0">
                <a:latin typeface="+mj-lt"/>
              </a:rPr>
              <a:t>inventariable</a:t>
            </a:r>
            <a:r>
              <a:rPr lang="es-ES" dirty="0" smtClean="0">
                <a:latin typeface="+mj-lt"/>
              </a:rPr>
              <a:t>, estas se definirán en el api de la aplicación y permitirán que la aplicación central conozca cada uno de los componentes.</a:t>
            </a:r>
          </a:p>
        </p:txBody>
      </p:sp>
      <p:sp>
        <p:nvSpPr>
          <p:cNvPr id="151" name="CuadroTexto 150"/>
          <p:cNvSpPr txBox="1"/>
          <p:nvPr/>
        </p:nvSpPr>
        <p:spPr>
          <a:xfrm>
            <a:off x="42171640" y="26579418"/>
            <a:ext cx="7327880" cy="5016758"/>
          </a:xfrm>
          <a:prstGeom prst="rect">
            <a:avLst/>
          </a:prstGeom>
          <a:noFill/>
        </p:spPr>
        <p:txBody>
          <a:bodyPr wrap="square" rtlCol="0">
            <a:spAutoFit/>
          </a:bodyPr>
          <a:lstStyle/>
          <a:p>
            <a:r>
              <a:rPr lang="es-ES" b="1" dirty="0" smtClean="0"/>
              <a:t>Punto de vista Uso de Aplicación</a:t>
            </a:r>
          </a:p>
          <a:p>
            <a:pPr algn="just"/>
            <a:r>
              <a:rPr lang="es-ES" dirty="0">
                <a:latin typeface="+mj-lt"/>
              </a:rPr>
              <a:t>El proceso empresarial que soportara el </a:t>
            </a:r>
            <a:r>
              <a:rPr lang="es-ES" dirty="0" smtClean="0">
                <a:latin typeface="+mj-lt"/>
              </a:rPr>
              <a:t>sistema </a:t>
            </a:r>
            <a:r>
              <a:rPr lang="es-ES" dirty="0">
                <a:latin typeface="+mj-lt"/>
              </a:rPr>
              <a:t>será el de la venta de artículos </a:t>
            </a:r>
            <a:r>
              <a:rPr lang="es-ES" dirty="0" smtClean="0">
                <a:latin typeface="+mj-lt"/>
              </a:rPr>
              <a:t>deportivos, de este proceso dependen 2 </a:t>
            </a:r>
            <a:r>
              <a:rPr lang="es-ES" dirty="0">
                <a:latin typeface="+mj-lt"/>
              </a:rPr>
              <a:t>servicios, el primero es el de </a:t>
            </a:r>
            <a:r>
              <a:rPr lang="es-ES" dirty="0" smtClean="0">
                <a:latin typeface="+mj-lt"/>
              </a:rPr>
              <a:t>asesoría de </a:t>
            </a:r>
            <a:r>
              <a:rPr lang="es-ES" dirty="0">
                <a:latin typeface="+mj-lt"/>
              </a:rPr>
              <a:t>cliente que se suple con ayuda del componente de asesor del </a:t>
            </a:r>
            <a:r>
              <a:rPr lang="es-ES" dirty="0" smtClean="0">
                <a:latin typeface="+mj-lt"/>
              </a:rPr>
              <a:t>cliente, </a:t>
            </a:r>
            <a:r>
              <a:rPr lang="es-ES" dirty="0">
                <a:latin typeface="+mj-lt"/>
              </a:rPr>
              <a:t>el segundo servicio es el de </a:t>
            </a:r>
            <a:r>
              <a:rPr lang="es-ES" dirty="0" smtClean="0">
                <a:latin typeface="+mj-lt"/>
              </a:rPr>
              <a:t>hacer los </a:t>
            </a:r>
            <a:r>
              <a:rPr lang="es-ES" dirty="0">
                <a:latin typeface="+mj-lt"/>
              </a:rPr>
              <a:t>pagos y las compras de forma </a:t>
            </a:r>
            <a:r>
              <a:rPr lang="es-ES" dirty="0" smtClean="0">
                <a:latin typeface="+mj-lt"/>
              </a:rPr>
              <a:t>remota y se suple </a:t>
            </a:r>
            <a:r>
              <a:rPr lang="es-ES" dirty="0">
                <a:latin typeface="+mj-lt"/>
              </a:rPr>
              <a:t>con el componente de </a:t>
            </a:r>
            <a:r>
              <a:rPr lang="es-ES" dirty="0" smtClean="0">
                <a:latin typeface="+mj-lt"/>
              </a:rPr>
              <a:t>pagos.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Text Box 12"/>
          <p:cNvSpPr txBox="1">
            <a:spLocks noChangeArrowheads="1"/>
          </p:cNvSpPr>
          <p:nvPr/>
        </p:nvSpPr>
        <p:spPr bwMode="auto">
          <a:xfrm>
            <a:off x="1072558" y="4330383"/>
            <a:ext cx="14177022" cy="2722381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720000" tIns="720000" rIns="720000" bIns="720000"/>
          <a:lstStyle/>
          <a:p>
            <a:pPr algn="just">
              <a:tabLst>
                <a:tab pos="500063" algn="l"/>
              </a:tabLst>
              <a:defRPr/>
            </a:pPr>
            <a:endParaRPr lang="es-ES" sz="2800" b="1" dirty="0">
              <a:latin typeface="+mj-lt"/>
            </a:endParaRPr>
          </a:p>
          <a:p>
            <a:r>
              <a:rPr lang="es-ES" dirty="0" smtClean="0"/>
              <a:t>Se modela los </a:t>
            </a:r>
            <a:r>
              <a:rPr lang="es-ES" dirty="0"/>
              <a:t>elementos de infraestructura de software </a:t>
            </a:r>
            <a:r>
              <a:rPr lang="es-ES" dirty="0" smtClean="0"/>
              <a:t>y hardware necesarias para implementar la plataforma web de JSJSports. </a:t>
            </a:r>
            <a:endParaRPr lang="es-ES" dirty="0"/>
          </a:p>
          <a:p>
            <a:pPr algn="just">
              <a:tabLst>
                <a:tab pos="500063" algn="l"/>
              </a:tabLst>
              <a:defRPr/>
            </a:pPr>
            <a:endParaRPr lang="es-ES" dirty="0" smtClean="0"/>
          </a:p>
          <a:p>
            <a:pPr marL="457200" indent="-457200" algn="just">
              <a:buFont typeface="Arial" panose="020B0604020202020204" pitchFamily="34" charset="0"/>
              <a:buChar char="•"/>
            </a:pPr>
            <a:endParaRPr lang="es-CO" dirty="0"/>
          </a:p>
          <a:p>
            <a:pPr algn="just"/>
            <a:endParaRPr lang="es-ES" dirty="0"/>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a:p>
            <a:pPr algn="just">
              <a:tabLst>
                <a:tab pos="500063" algn="l"/>
              </a:tabLst>
              <a:defRPr/>
            </a:pPr>
            <a:endParaRPr lang="es-CO" sz="2800" dirty="0" smtClean="0">
              <a:latin typeface="+mj-lt"/>
            </a:endParaRPr>
          </a:p>
        </p:txBody>
      </p:sp>
      <p:sp>
        <p:nvSpPr>
          <p:cNvPr id="49" name="Text Box 12"/>
          <p:cNvSpPr txBox="1">
            <a:spLocks noChangeArrowheads="1"/>
          </p:cNvSpPr>
          <p:nvPr/>
        </p:nvSpPr>
        <p:spPr bwMode="auto">
          <a:xfrm>
            <a:off x="15849600" y="5132308"/>
            <a:ext cx="19334922" cy="2672881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14400" tIns="457200" rIns="914400" bIns="914400"/>
          <a:lstStyle/>
          <a:p>
            <a:pPr algn="just"/>
            <a:r>
              <a:rPr lang="es-ES" dirty="0" smtClean="0"/>
              <a:t>Se </a:t>
            </a:r>
            <a:r>
              <a:rPr lang="es-ES" dirty="0"/>
              <a:t>utilizan para modelar las motivaciones, o razones, que </a:t>
            </a:r>
            <a:r>
              <a:rPr lang="es-ES" dirty="0" smtClean="0"/>
              <a:t>subyacen en </a:t>
            </a:r>
            <a:r>
              <a:rPr lang="es-ES" dirty="0"/>
              <a:t>el diseño o cambio de alguna arquitectura empresarial. Estas motivaciones influyen, orientan </a:t>
            </a:r>
            <a:r>
              <a:rPr lang="es-ES" dirty="0" smtClean="0"/>
              <a:t>y limitan </a:t>
            </a:r>
            <a:r>
              <a:rPr lang="es-ES" dirty="0"/>
              <a:t>el diseño</a:t>
            </a:r>
            <a:r>
              <a:rPr lang="es-ES" dirty="0" smtClean="0"/>
              <a:t>. </a:t>
            </a:r>
            <a:r>
              <a:rPr lang="es-ES" dirty="0"/>
              <a:t>Las motivaciones reales están representadas por objetivos, principios, requisitos y </a:t>
            </a:r>
            <a:r>
              <a:rPr lang="es-ES" dirty="0" smtClean="0"/>
              <a:t>limitaciones. Los objetivos que se buscan satisfacer  son los mismos planteados por la empresa JSJSports que se pueden aplicar al desarrollo del proyecto web.</a:t>
            </a:r>
          </a:p>
          <a:p>
            <a:pPr algn="just"/>
            <a:endParaRPr lang="es-ES" dirty="0"/>
          </a:p>
          <a:p>
            <a:pPr algn="just"/>
            <a:endParaRPr lang="es-ES" dirty="0"/>
          </a:p>
          <a:p>
            <a:endParaRPr lang="es-ES" dirty="0"/>
          </a:p>
          <a:p>
            <a:pPr algn="just">
              <a:tabLst>
                <a:tab pos="500063" algn="l"/>
              </a:tabLst>
              <a:defRPr/>
            </a:pPr>
            <a:endParaRPr lang="es-ES" dirty="0">
              <a:solidFill>
                <a:schemeClr val="tx1"/>
              </a:solidFill>
              <a:latin typeface="+mj-lt"/>
            </a:endParaRPr>
          </a:p>
        </p:txBody>
      </p:sp>
      <p:sp>
        <p:nvSpPr>
          <p:cNvPr id="2054" name="Text Box 14"/>
          <p:cNvSpPr txBox="1">
            <a:spLocks noChangeArrowheads="1"/>
          </p:cNvSpPr>
          <p:nvPr/>
        </p:nvSpPr>
        <p:spPr bwMode="auto">
          <a:xfrm>
            <a:off x="1188720" y="914400"/>
            <a:ext cx="48966120" cy="3647152"/>
          </a:xfrm>
          <a:prstGeom prst="rect">
            <a:avLst/>
          </a:prstGeom>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lnSpc>
                <a:spcPct val="200000"/>
              </a:lnSpc>
              <a:spcBef>
                <a:spcPts val="0"/>
              </a:spcBef>
              <a:defRPr/>
            </a:pPr>
            <a:r>
              <a:rPr lang="es-ES" sz="7200" b="1" dirty="0" smtClean="0">
                <a:solidFill>
                  <a:schemeClr val="tx1"/>
                </a:solidFill>
              </a:rPr>
              <a:t>JSJSports Web</a:t>
            </a:r>
            <a:endParaRPr lang="es-ES" sz="7200" b="1" dirty="0" smtClean="0">
              <a:solidFill>
                <a:schemeClr val="tx1"/>
              </a:solidFill>
            </a:endParaRPr>
          </a:p>
          <a:p>
            <a:pPr algn="ctr">
              <a:spcBef>
                <a:spcPct val="50000"/>
              </a:spcBef>
              <a:defRPr/>
            </a:pPr>
            <a:endParaRPr lang="es-ES" sz="5400" dirty="0">
              <a:solidFill>
                <a:schemeClr val="accent6">
                  <a:lumMod val="50000"/>
                </a:schemeClr>
              </a:solidFill>
            </a:endParaRPr>
          </a:p>
        </p:txBody>
      </p:sp>
      <p:grpSp>
        <p:nvGrpSpPr>
          <p:cNvPr id="4" name="58 Grupo"/>
          <p:cNvGrpSpPr/>
          <p:nvPr/>
        </p:nvGrpSpPr>
        <p:grpSpPr>
          <a:xfrm>
            <a:off x="1175658" y="4021937"/>
            <a:ext cx="14216742" cy="1111574"/>
            <a:chOff x="1205340" y="5359394"/>
            <a:chExt cx="11188965" cy="803542"/>
          </a:xfrm>
        </p:grpSpPr>
        <p:sp>
          <p:nvSpPr>
            <p:cNvPr id="62" name="61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63" name="62 Redondear rectángulo de esquina del mismo lado"/>
            <p:cNvSpPr/>
            <p:nvPr/>
          </p:nvSpPr>
          <p:spPr>
            <a:xfrm>
              <a:off x="1205345" y="5359400"/>
              <a:ext cx="11188960"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nvGrpSpPr>
            <p:cNvPr id="5" name="53 Grupo"/>
            <p:cNvGrpSpPr/>
            <p:nvPr/>
          </p:nvGrpSpPr>
          <p:grpSpPr>
            <a:xfrm>
              <a:off x="2092037" y="5495473"/>
              <a:ext cx="9877518" cy="667463"/>
              <a:chOff x="2133600" y="5495466"/>
              <a:chExt cx="9877518" cy="667463"/>
            </a:xfrm>
          </p:grpSpPr>
          <p:sp>
            <p:nvSpPr>
              <p:cNvPr id="68" name="Text Box 14"/>
              <p:cNvSpPr txBox="1">
                <a:spLocks noChangeArrowheads="1"/>
              </p:cNvSpPr>
              <p:nvPr/>
            </p:nvSpPr>
            <p:spPr bwMode="auto">
              <a:xfrm>
                <a:off x="2133600" y="5495466"/>
                <a:ext cx="5113485" cy="6674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 Capa de Tecnología</a:t>
                </a:r>
                <a:endParaRPr lang="es-ES" sz="4800" b="1" dirty="0">
                  <a:solidFill>
                    <a:schemeClr val="tx1"/>
                  </a:solidFill>
                </a:endParaRPr>
              </a:p>
            </p:txBody>
          </p:sp>
          <p:sp>
            <p:nvSpPr>
              <p:cNvPr id="69" name="68 Multiplicar"/>
              <p:cNvSpPr/>
              <p:nvPr/>
            </p:nvSpPr>
            <p:spPr>
              <a:xfrm>
                <a:off x="11458566" y="5518908"/>
                <a:ext cx="552552" cy="528306"/>
              </a:xfrm>
              <a:prstGeom prst="mathMultiply">
                <a:avLst>
                  <a:gd name="adj1" fmla="val 14793"/>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cxnSp>
          <p:nvCxnSpPr>
            <p:cNvPr id="65" name="64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grpSp>
        <p:nvGrpSpPr>
          <p:cNvPr id="6" name="70 Grupo"/>
          <p:cNvGrpSpPr/>
          <p:nvPr/>
        </p:nvGrpSpPr>
        <p:grpSpPr>
          <a:xfrm>
            <a:off x="15849600" y="4015306"/>
            <a:ext cx="19334921" cy="1066344"/>
            <a:chOff x="1205340" y="5359394"/>
            <a:chExt cx="11157402" cy="765418"/>
          </a:xfrm>
        </p:grpSpPr>
        <p:sp>
          <p:nvSpPr>
            <p:cNvPr id="73" name="72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74" name="73 Redondear rectángulo de esquina del mismo lado"/>
            <p:cNvSpPr/>
            <p:nvPr/>
          </p:nvSpPr>
          <p:spPr>
            <a:xfrm>
              <a:off x="1205345" y="5359400"/>
              <a:ext cx="11157397"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89" name="Text Box 14"/>
            <p:cNvSpPr txBox="1">
              <a:spLocks noChangeArrowheads="1"/>
            </p:cNvSpPr>
            <p:nvPr/>
          </p:nvSpPr>
          <p:spPr bwMode="auto">
            <a:xfrm>
              <a:off x="2033296" y="5459097"/>
              <a:ext cx="5954757" cy="6627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Capa de motivación</a:t>
              </a:r>
              <a:endParaRPr lang="es-ES" sz="4800" b="1" dirty="0">
                <a:solidFill>
                  <a:schemeClr val="tx1"/>
                </a:solidFill>
              </a:endParaRPr>
            </a:p>
          </p:txBody>
        </p:sp>
        <p:cxnSp>
          <p:nvCxnSpPr>
            <p:cNvPr id="88" name="87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sp>
        <p:nvSpPr>
          <p:cNvPr id="41" name="Text Box 12"/>
          <p:cNvSpPr txBox="1">
            <a:spLocks noChangeArrowheads="1"/>
          </p:cNvSpPr>
          <p:nvPr/>
        </p:nvSpPr>
        <p:spPr bwMode="auto">
          <a:xfrm>
            <a:off x="35541038" y="4193594"/>
            <a:ext cx="14608993" cy="2766753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554400" tIns="457200" rIns="554400" bIns="554400"/>
          <a:lstStyle/>
          <a:p>
            <a:pPr algn="just">
              <a:tabLst>
                <a:tab pos="500063" algn="l"/>
              </a:tabLst>
              <a:defRPr/>
            </a:pPr>
            <a:endParaRPr lang="es-ES" sz="2800" dirty="0" smtClean="0">
              <a:latin typeface="+mj-lt"/>
            </a:endParaRPr>
          </a:p>
          <a:p>
            <a:pPr algn="just">
              <a:tabLst>
                <a:tab pos="500063" algn="l"/>
              </a:tabLst>
              <a:defRPr/>
            </a:pPr>
            <a:endParaRPr lang="es-ES" sz="2800" dirty="0">
              <a:latin typeface="+mj-lt"/>
            </a:endParaRPr>
          </a:p>
          <a:p>
            <a:pPr algn="just">
              <a:tabLst>
                <a:tab pos="500063" algn="l"/>
              </a:tabLst>
              <a:defRPr/>
            </a:pPr>
            <a:endParaRPr lang="es-ES" sz="2800" dirty="0" smtClean="0">
              <a:latin typeface="+mj-lt"/>
            </a:endParaRPr>
          </a:p>
          <a:p>
            <a:r>
              <a:rPr lang="es-ES" dirty="0" smtClean="0"/>
              <a:t>La capa de proyecto muestra los aspectos principales del desarrollo del proyecto como sus liberables, objetivos e incluso muestra los hitos futuros.</a:t>
            </a:r>
          </a:p>
          <a:p>
            <a:endParaRPr lang="es-ES" dirty="0"/>
          </a:p>
          <a:p>
            <a:endParaRPr lang="es-ES" dirty="0"/>
          </a:p>
          <a:p>
            <a:pPr algn="just">
              <a:tabLst>
                <a:tab pos="500063" algn="l"/>
              </a:tabLst>
              <a:defRPr/>
            </a:pPr>
            <a:endParaRPr lang="es-ES" sz="2800" dirty="0">
              <a:latin typeface="+mj-lt"/>
            </a:endParaRPr>
          </a:p>
        </p:txBody>
      </p:sp>
      <p:sp>
        <p:nvSpPr>
          <p:cNvPr id="100" name="99 Multiplicar"/>
          <p:cNvSpPr/>
          <p:nvPr/>
        </p:nvSpPr>
        <p:spPr>
          <a:xfrm>
            <a:off x="33860582" y="4193594"/>
            <a:ext cx="723920" cy="736011"/>
          </a:xfrm>
          <a:prstGeom prst="mathMultiply">
            <a:avLst>
              <a:gd name="adj1" fmla="val 14793"/>
            </a:avLst>
          </a:prstGeom>
          <a:ln w="28575">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grpSp>
        <p:nvGrpSpPr>
          <p:cNvPr id="14" name="91 Grupo"/>
          <p:cNvGrpSpPr/>
          <p:nvPr/>
        </p:nvGrpSpPr>
        <p:grpSpPr>
          <a:xfrm>
            <a:off x="35535504" y="4048435"/>
            <a:ext cx="14632392" cy="1066344"/>
            <a:chOff x="1205340" y="5359394"/>
            <a:chExt cx="11168573" cy="765418"/>
          </a:xfrm>
        </p:grpSpPr>
        <p:sp>
          <p:nvSpPr>
            <p:cNvPr id="93" name="92 Redondear rectángulo de esquina del mismo lado"/>
            <p:cNvSpPr/>
            <p:nvPr/>
          </p:nvSpPr>
          <p:spPr>
            <a:xfrm>
              <a:off x="1205340" y="5359394"/>
              <a:ext cx="11157402" cy="765417"/>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94" name="93 Redondear rectángulo de esquina del mismo lado"/>
            <p:cNvSpPr/>
            <p:nvPr/>
          </p:nvSpPr>
          <p:spPr>
            <a:xfrm>
              <a:off x="1205345" y="5359400"/>
              <a:ext cx="11168568" cy="765412"/>
            </a:xfrm>
            <a:prstGeom prst="round2SameRect">
              <a:avLst>
                <a:gd name="adj1" fmla="val 33334"/>
                <a:gd name="adj2" fmla="val 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nvGrpSpPr>
            <p:cNvPr id="15" name="53 Grupo"/>
            <p:cNvGrpSpPr/>
            <p:nvPr/>
          </p:nvGrpSpPr>
          <p:grpSpPr>
            <a:xfrm>
              <a:off x="1943567" y="5423517"/>
              <a:ext cx="10159656" cy="662763"/>
              <a:chOff x="1985130" y="5423510"/>
              <a:chExt cx="10159656" cy="662763"/>
            </a:xfrm>
          </p:grpSpPr>
          <p:sp>
            <p:nvSpPr>
              <p:cNvPr id="97" name="Text Box 14"/>
              <p:cNvSpPr txBox="1">
                <a:spLocks noChangeArrowheads="1"/>
              </p:cNvSpPr>
              <p:nvPr/>
            </p:nvSpPr>
            <p:spPr bwMode="auto">
              <a:xfrm>
                <a:off x="1985130" y="5423510"/>
                <a:ext cx="5831145" cy="662763"/>
              </a:xfrm>
              <a:prstGeom prst="rect">
                <a:avLst/>
              </a:prstGeom>
              <a:ln>
                <a:noFill/>
                <a:headEnd/>
                <a:tailEnd/>
              </a:ln>
            </p:spPr>
            <p:style>
              <a:lnRef idx="1">
                <a:schemeClr val="accent2"/>
              </a:lnRef>
              <a:fillRef idx="2">
                <a:schemeClr val="accent2"/>
              </a:fillRef>
              <a:effectRef idx="1">
                <a:schemeClr val="accent2"/>
              </a:effectRef>
              <a:fontRef idx="minor">
                <a:schemeClr val="dk1"/>
              </a:fontRef>
            </p:style>
            <p:txBody>
              <a:bodyPr wrap="square" tIns="91440" bIns="91440">
                <a:spAutoFit/>
              </a:bodyPr>
              <a:lstStyle/>
              <a:p>
                <a:pPr algn="ctr">
                  <a:tabLst>
                    <a:tab pos="500063" algn="l"/>
                  </a:tabLst>
                  <a:defRPr/>
                </a:pPr>
                <a:r>
                  <a:rPr lang="es-ES" sz="4800" b="1" dirty="0" smtClean="0">
                    <a:solidFill>
                      <a:schemeClr val="tx1"/>
                    </a:solidFill>
                  </a:rPr>
                  <a:t>Capa de proyecto</a:t>
                </a:r>
                <a:endParaRPr lang="es-ES" sz="4800" b="1" dirty="0">
                  <a:solidFill>
                    <a:schemeClr val="tx1"/>
                  </a:solidFill>
                </a:endParaRPr>
              </a:p>
            </p:txBody>
          </p:sp>
          <p:sp>
            <p:nvSpPr>
              <p:cNvPr id="98" name="97 Multiplicar"/>
              <p:cNvSpPr/>
              <p:nvPr/>
            </p:nvSpPr>
            <p:spPr>
              <a:xfrm>
                <a:off x="11592234" y="5456082"/>
                <a:ext cx="552552" cy="528306"/>
              </a:xfrm>
              <a:prstGeom prst="mathMultiply">
                <a:avLst>
                  <a:gd name="adj1" fmla="val 14793"/>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grpSp>
        <p:cxnSp>
          <p:nvCxnSpPr>
            <p:cNvPr id="96" name="95 Conector recto"/>
            <p:cNvCxnSpPr/>
            <p:nvPr/>
          </p:nvCxnSpPr>
          <p:spPr>
            <a:xfrm>
              <a:off x="1205345" y="6124810"/>
              <a:ext cx="8146474" cy="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cxnSp>
      </p:grpSp>
      <p:sp>
        <p:nvSpPr>
          <p:cNvPr id="2" name="Pentágono 1"/>
          <p:cNvSpPr/>
          <p:nvPr/>
        </p:nvSpPr>
        <p:spPr>
          <a:xfrm>
            <a:off x="1473089" y="4393585"/>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17" name="Pentágono 116"/>
          <p:cNvSpPr/>
          <p:nvPr/>
        </p:nvSpPr>
        <p:spPr>
          <a:xfrm>
            <a:off x="16195161" y="4393585"/>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35" name="Pentágono 134"/>
          <p:cNvSpPr/>
          <p:nvPr/>
        </p:nvSpPr>
        <p:spPr>
          <a:xfrm>
            <a:off x="36013480" y="4362298"/>
            <a:ext cx="978408" cy="484632"/>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3" name="Imagen 2"/>
          <p:cNvPicPr>
            <a:picLocks noChangeAspect="1"/>
          </p:cNvPicPr>
          <p:nvPr/>
        </p:nvPicPr>
        <p:blipFill>
          <a:blip r:embed="rId3"/>
          <a:stretch>
            <a:fillRect/>
          </a:stretch>
        </p:blipFill>
        <p:spPr>
          <a:xfrm>
            <a:off x="35805772" y="7946674"/>
            <a:ext cx="7323935" cy="5026230"/>
          </a:xfrm>
          <a:prstGeom prst="rect">
            <a:avLst/>
          </a:prstGeom>
        </p:spPr>
      </p:pic>
      <p:pic>
        <p:nvPicPr>
          <p:cNvPr id="7" name="Imagen 6"/>
          <p:cNvPicPr>
            <a:picLocks noChangeAspect="1"/>
          </p:cNvPicPr>
          <p:nvPr/>
        </p:nvPicPr>
        <p:blipFill>
          <a:blip r:embed="rId4"/>
          <a:stretch>
            <a:fillRect/>
          </a:stretch>
        </p:blipFill>
        <p:spPr>
          <a:xfrm>
            <a:off x="42033977" y="13901543"/>
            <a:ext cx="7779278" cy="3060699"/>
          </a:xfrm>
          <a:prstGeom prst="rect">
            <a:avLst/>
          </a:prstGeom>
        </p:spPr>
      </p:pic>
      <p:pic>
        <p:nvPicPr>
          <p:cNvPr id="8" name="Imagen 7"/>
          <p:cNvPicPr>
            <a:picLocks noChangeAspect="1"/>
          </p:cNvPicPr>
          <p:nvPr/>
        </p:nvPicPr>
        <p:blipFill>
          <a:blip r:embed="rId5"/>
          <a:stretch>
            <a:fillRect/>
          </a:stretch>
        </p:blipFill>
        <p:spPr>
          <a:xfrm>
            <a:off x="36502684" y="17748488"/>
            <a:ext cx="12586651" cy="9491573"/>
          </a:xfrm>
          <a:prstGeom prst="rect">
            <a:avLst/>
          </a:prstGeom>
        </p:spPr>
      </p:pic>
      <p:sp>
        <p:nvSpPr>
          <p:cNvPr id="9" name="CuadroTexto 8"/>
          <p:cNvSpPr txBox="1"/>
          <p:nvPr/>
        </p:nvSpPr>
        <p:spPr>
          <a:xfrm>
            <a:off x="36013480" y="13781256"/>
            <a:ext cx="6163220" cy="3539430"/>
          </a:xfrm>
          <a:prstGeom prst="rect">
            <a:avLst/>
          </a:prstGeom>
          <a:noFill/>
        </p:spPr>
        <p:txBody>
          <a:bodyPr wrap="square" rtlCol="0">
            <a:spAutoFit/>
          </a:bodyPr>
          <a:lstStyle/>
          <a:p>
            <a:r>
              <a:rPr lang="es-ES" b="1" dirty="0" smtClean="0"/>
              <a:t>Punto de vista de Migración</a:t>
            </a:r>
          </a:p>
          <a:p>
            <a:pPr algn="just"/>
            <a:r>
              <a:rPr lang="es-ES" dirty="0" smtClean="0">
                <a:latin typeface="+mj-lt"/>
              </a:rPr>
              <a:t>Como se ve se modela el entregable</a:t>
            </a:r>
          </a:p>
          <a:p>
            <a:pPr algn="just"/>
            <a:r>
              <a:rPr lang="es-ES" dirty="0" smtClean="0">
                <a:latin typeface="+mj-lt"/>
              </a:rPr>
              <a:t>del proyecto como un hito inicial que sirve como base para alcanzar a otros hitos (arquitecturas deseadas) luego de sortear algunos obstáculos o de realizar algunos procesos.</a:t>
            </a:r>
          </a:p>
        </p:txBody>
      </p:sp>
      <p:sp>
        <p:nvSpPr>
          <p:cNvPr id="52" name="CuadroTexto 51"/>
          <p:cNvSpPr txBox="1"/>
          <p:nvPr/>
        </p:nvSpPr>
        <p:spPr>
          <a:xfrm>
            <a:off x="43418577" y="7946674"/>
            <a:ext cx="6470964" cy="5016758"/>
          </a:xfrm>
          <a:prstGeom prst="rect">
            <a:avLst/>
          </a:prstGeom>
          <a:noFill/>
        </p:spPr>
        <p:txBody>
          <a:bodyPr wrap="square" rtlCol="0">
            <a:spAutoFit/>
          </a:bodyPr>
          <a:lstStyle/>
          <a:p>
            <a:r>
              <a:rPr lang="es-ES" b="1" dirty="0" smtClean="0"/>
              <a:t>Punto de vista de proyecto.</a:t>
            </a:r>
          </a:p>
          <a:p>
            <a:pPr algn="just"/>
            <a:r>
              <a:rPr lang="es-ES" dirty="0" smtClean="0">
                <a:latin typeface="+mj-lt"/>
              </a:rPr>
              <a:t>Se busca modelar el estado actual de la arquitectura hasta el punto deseado, en este caso el objeto deseado o entregable es la tienda web JSJSport, este es el  resultado del proceso de construcción del mismo buscando satisfacer y cumplir el objetivo de vender artículos deportivos variados </a:t>
            </a:r>
            <a:r>
              <a:rPr lang="es-ES" dirty="0">
                <a:latin typeface="+mj-lt"/>
              </a:rPr>
              <a:t>y de calidad.</a:t>
            </a:r>
            <a:endParaRPr lang="es-ES" dirty="0">
              <a:latin typeface="+mj-lt"/>
            </a:endParaRPr>
          </a:p>
        </p:txBody>
      </p:sp>
      <p:sp>
        <p:nvSpPr>
          <p:cNvPr id="53" name="CuadroTexto 52"/>
          <p:cNvSpPr txBox="1"/>
          <p:nvPr/>
        </p:nvSpPr>
        <p:spPr>
          <a:xfrm>
            <a:off x="36128533" y="27240061"/>
            <a:ext cx="12960801" cy="3539430"/>
          </a:xfrm>
          <a:prstGeom prst="rect">
            <a:avLst/>
          </a:prstGeom>
          <a:noFill/>
        </p:spPr>
        <p:txBody>
          <a:bodyPr wrap="square" rtlCol="0">
            <a:spAutoFit/>
          </a:bodyPr>
          <a:lstStyle/>
          <a:p>
            <a:r>
              <a:rPr lang="es-ES" b="1" dirty="0" smtClean="0"/>
              <a:t>Punto de vista de Migración e Implementación.</a:t>
            </a:r>
          </a:p>
          <a:p>
            <a:pPr algn="just"/>
            <a:r>
              <a:rPr lang="es-ES" dirty="0" smtClean="0"/>
              <a:t>Se unen </a:t>
            </a:r>
            <a:r>
              <a:rPr lang="es-ES" dirty="0"/>
              <a:t>estos puntos de vista </a:t>
            </a:r>
            <a:r>
              <a:rPr lang="es-ES" dirty="0" smtClean="0"/>
              <a:t>de migración e implementación por medio del </a:t>
            </a:r>
            <a:r>
              <a:rPr lang="es-ES" dirty="0"/>
              <a:t>entregable del proyecto y </a:t>
            </a:r>
            <a:r>
              <a:rPr lang="es-ES" dirty="0" smtClean="0"/>
              <a:t>de </a:t>
            </a:r>
            <a:r>
              <a:rPr lang="es-ES" dirty="0"/>
              <a:t>la </a:t>
            </a:r>
            <a:r>
              <a:rPr lang="es-ES" dirty="0" smtClean="0"/>
              <a:t>primera </a:t>
            </a:r>
            <a:r>
              <a:rPr lang="es-ES" dirty="0"/>
              <a:t>arquitectura hito puesto que ambos referencian a </a:t>
            </a:r>
            <a:r>
              <a:rPr lang="es-ES" dirty="0" smtClean="0"/>
              <a:t>la tienda </a:t>
            </a:r>
            <a:r>
              <a:rPr lang="es-ES" dirty="0"/>
              <a:t>de JSJSports que se modela, además se especifica que todo esto se hará bajo el dominio </a:t>
            </a:r>
            <a:r>
              <a:rPr lang="es-ES" dirty="0" smtClean="0"/>
              <a:t>de www.JSJSportsWeb.com</a:t>
            </a:r>
            <a:r>
              <a:rPr lang="es-ES" dirty="0"/>
              <a:t>.</a:t>
            </a:r>
          </a:p>
          <a:p>
            <a:pPr algn="just"/>
            <a:endParaRPr lang="es-ES" dirty="0">
              <a:latin typeface="+mj-lt"/>
            </a:endParaRPr>
          </a:p>
        </p:txBody>
      </p:sp>
      <p:pic>
        <p:nvPicPr>
          <p:cNvPr id="20" name="Imagen 19"/>
          <p:cNvPicPr>
            <a:picLocks noChangeAspect="1"/>
          </p:cNvPicPr>
          <p:nvPr/>
        </p:nvPicPr>
        <p:blipFill>
          <a:blip r:embed="rId6"/>
          <a:stretch>
            <a:fillRect/>
          </a:stretch>
        </p:blipFill>
        <p:spPr>
          <a:xfrm>
            <a:off x="26560563" y="17293484"/>
            <a:ext cx="6592374" cy="5570504"/>
          </a:xfrm>
          <a:prstGeom prst="rect">
            <a:avLst/>
          </a:prstGeom>
        </p:spPr>
      </p:pic>
      <p:pic>
        <p:nvPicPr>
          <p:cNvPr id="22" name="Imagen 21"/>
          <p:cNvPicPr>
            <a:picLocks noChangeAspect="1"/>
          </p:cNvPicPr>
          <p:nvPr/>
        </p:nvPicPr>
        <p:blipFill>
          <a:blip r:embed="rId7"/>
          <a:stretch>
            <a:fillRect/>
          </a:stretch>
        </p:blipFill>
        <p:spPr>
          <a:xfrm>
            <a:off x="26560563" y="25646580"/>
            <a:ext cx="8191564" cy="5299115"/>
          </a:xfrm>
          <a:prstGeom prst="rect">
            <a:avLst/>
          </a:prstGeom>
        </p:spPr>
      </p:pic>
      <p:pic>
        <p:nvPicPr>
          <p:cNvPr id="23" name="Imagen 22"/>
          <p:cNvPicPr>
            <a:picLocks noChangeAspect="1"/>
          </p:cNvPicPr>
          <p:nvPr/>
        </p:nvPicPr>
        <p:blipFill rotWithShape="1">
          <a:blip r:embed="rId8">
            <a:extLst>
              <a:ext uri="{28A0092B-C50C-407E-A947-70E740481C1C}">
                <a14:useLocalDpi xmlns:a14="http://schemas.microsoft.com/office/drawing/2010/main" val="0"/>
              </a:ext>
            </a:extLst>
          </a:blip>
          <a:srcRect l="2990" t="13873" r="1371" b="8676"/>
          <a:stretch/>
        </p:blipFill>
        <p:spPr>
          <a:xfrm>
            <a:off x="16852632" y="10086199"/>
            <a:ext cx="7948368" cy="5004484"/>
          </a:xfrm>
          <a:prstGeom prst="rect">
            <a:avLst/>
          </a:prstGeom>
        </p:spPr>
      </p:pic>
      <p:pic>
        <p:nvPicPr>
          <p:cNvPr id="24" name="Imagen 23"/>
          <p:cNvPicPr>
            <a:picLocks noChangeAspect="1"/>
          </p:cNvPicPr>
          <p:nvPr/>
        </p:nvPicPr>
        <p:blipFill rotWithShape="1">
          <a:blip r:embed="rId9">
            <a:extLst>
              <a:ext uri="{28A0092B-C50C-407E-A947-70E740481C1C}">
                <a14:useLocalDpi xmlns:a14="http://schemas.microsoft.com/office/drawing/2010/main" val="0"/>
              </a:ext>
            </a:extLst>
          </a:blip>
          <a:srcRect l="-284" t="10298" r="3615" b="-390"/>
          <a:stretch/>
        </p:blipFill>
        <p:spPr>
          <a:xfrm>
            <a:off x="26287677" y="9958632"/>
            <a:ext cx="7799083" cy="4890619"/>
          </a:xfrm>
          <a:prstGeom prst="rect">
            <a:avLst/>
          </a:prstGeom>
        </p:spPr>
      </p:pic>
      <p:pic>
        <p:nvPicPr>
          <p:cNvPr id="25" name="Imagen 24"/>
          <p:cNvPicPr>
            <a:picLocks noChangeAspect="1"/>
          </p:cNvPicPr>
          <p:nvPr/>
        </p:nvPicPr>
        <p:blipFill rotWithShape="1">
          <a:blip r:embed="rId10">
            <a:extLst>
              <a:ext uri="{28A0092B-C50C-407E-A947-70E740481C1C}">
                <a14:useLocalDpi xmlns:a14="http://schemas.microsoft.com/office/drawing/2010/main" val="0"/>
              </a:ext>
            </a:extLst>
          </a:blip>
          <a:srcRect l="7729" r="12615"/>
          <a:stretch/>
        </p:blipFill>
        <p:spPr>
          <a:xfrm>
            <a:off x="17654871" y="17464493"/>
            <a:ext cx="6591683" cy="5432076"/>
          </a:xfrm>
          <a:prstGeom prst="rect">
            <a:avLst/>
          </a:prstGeom>
        </p:spPr>
      </p:pic>
      <p:pic>
        <p:nvPicPr>
          <p:cNvPr id="26" name="Imagen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14030" y="25405382"/>
            <a:ext cx="9967425" cy="5487205"/>
          </a:xfrm>
          <a:prstGeom prst="rect">
            <a:avLst/>
          </a:prstGeom>
        </p:spPr>
      </p:pic>
      <p:sp>
        <p:nvSpPr>
          <p:cNvPr id="64" name="CuadroTexto 63"/>
          <p:cNvSpPr txBox="1"/>
          <p:nvPr/>
        </p:nvSpPr>
        <p:spPr>
          <a:xfrm>
            <a:off x="16611269" y="8510096"/>
            <a:ext cx="8569666" cy="1569660"/>
          </a:xfrm>
          <a:prstGeom prst="rect">
            <a:avLst/>
          </a:prstGeom>
          <a:noFill/>
        </p:spPr>
        <p:txBody>
          <a:bodyPr wrap="square" rtlCol="0">
            <a:spAutoFit/>
          </a:bodyPr>
          <a:lstStyle/>
          <a:p>
            <a:r>
              <a:rPr lang="es-ES" b="1" dirty="0" smtClean="0"/>
              <a:t>Punto de vista Stakeholder</a:t>
            </a:r>
          </a:p>
          <a:p>
            <a:pPr algn="just"/>
            <a:r>
              <a:rPr lang="es-ES" dirty="0" smtClean="0">
                <a:latin typeface="+mj-lt"/>
              </a:rPr>
              <a:t>Muestra las partes interesadas y sus objetivos.</a:t>
            </a:r>
            <a:endParaRPr lang="es-ES" dirty="0">
              <a:latin typeface="+mj-lt"/>
            </a:endParaRPr>
          </a:p>
          <a:p>
            <a:endParaRPr lang="es-ES" dirty="0" smtClean="0">
              <a:latin typeface="+mj-lt"/>
            </a:endParaRPr>
          </a:p>
        </p:txBody>
      </p:sp>
      <p:sp>
        <p:nvSpPr>
          <p:cNvPr id="66" name="CuadroTexto 65"/>
          <p:cNvSpPr txBox="1"/>
          <p:nvPr/>
        </p:nvSpPr>
        <p:spPr>
          <a:xfrm>
            <a:off x="25411659" y="8510096"/>
            <a:ext cx="9172843" cy="1077218"/>
          </a:xfrm>
          <a:prstGeom prst="rect">
            <a:avLst/>
          </a:prstGeom>
          <a:noFill/>
        </p:spPr>
        <p:txBody>
          <a:bodyPr wrap="square" rtlCol="0">
            <a:spAutoFit/>
          </a:bodyPr>
          <a:lstStyle/>
          <a:p>
            <a:r>
              <a:rPr lang="es-ES" b="1" dirty="0" smtClean="0"/>
              <a:t>Punto de vista Realización de objetivos</a:t>
            </a:r>
          </a:p>
          <a:p>
            <a:r>
              <a:rPr lang="es-ES" dirty="0" smtClean="0">
                <a:latin typeface="+mj-lt"/>
              </a:rPr>
              <a:t>Muestra los objetivos principales y sus requerimientos.</a:t>
            </a:r>
          </a:p>
        </p:txBody>
      </p:sp>
      <p:sp>
        <p:nvSpPr>
          <p:cNvPr id="67" name="CuadroTexto 66"/>
          <p:cNvSpPr txBox="1"/>
          <p:nvPr/>
        </p:nvSpPr>
        <p:spPr>
          <a:xfrm>
            <a:off x="16874234" y="15801814"/>
            <a:ext cx="8856268" cy="1569660"/>
          </a:xfrm>
          <a:prstGeom prst="rect">
            <a:avLst/>
          </a:prstGeom>
          <a:noFill/>
        </p:spPr>
        <p:txBody>
          <a:bodyPr wrap="square" rtlCol="0">
            <a:spAutoFit/>
          </a:bodyPr>
          <a:lstStyle/>
          <a:p>
            <a:r>
              <a:rPr lang="es-ES" b="1" dirty="0" smtClean="0"/>
              <a:t>Punto de vista de Contribución de Objetivos.</a:t>
            </a:r>
          </a:p>
          <a:p>
            <a:pPr algn="just"/>
            <a:r>
              <a:rPr lang="es-ES" dirty="0" smtClean="0">
                <a:latin typeface="+mj-lt"/>
              </a:rPr>
              <a:t>Muestra los objetivos y como garantizara cumplirlos.</a:t>
            </a:r>
            <a:endParaRPr lang="es-ES" dirty="0">
              <a:latin typeface="+mj-lt"/>
            </a:endParaRPr>
          </a:p>
          <a:p>
            <a:endParaRPr lang="es-ES" dirty="0" smtClean="0">
              <a:latin typeface="+mj-lt"/>
            </a:endParaRPr>
          </a:p>
        </p:txBody>
      </p:sp>
      <p:sp>
        <p:nvSpPr>
          <p:cNvPr id="70" name="CuadroTexto 69"/>
          <p:cNvSpPr txBox="1"/>
          <p:nvPr/>
        </p:nvSpPr>
        <p:spPr>
          <a:xfrm>
            <a:off x="26029378" y="15688439"/>
            <a:ext cx="8569666" cy="2062103"/>
          </a:xfrm>
          <a:prstGeom prst="rect">
            <a:avLst/>
          </a:prstGeom>
          <a:noFill/>
        </p:spPr>
        <p:txBody>
          <a:bodyPr wrap="square" rtlCol="0">
            <a:spAutoFit/>
          </a:bodyPr>
          <a:lstStyle/>
          <a:p>
            <a:r>
              <a:rPr lang="es-ES" b="1" dirty="0" smtClean="0"/>
              <a:t>Punto de vista de Principios</a:t>
            </a:r>
          </a:p>
          <a:p>
            <a:pPr algn="just"/>
            <a:r>
              <a:rPr lang="es-ES" dirty="0" smtClean="0">
                <a:latin typeface="+mj-lt"/>
              </a:rPr>
              <a:t>Por cada objetivo se definen los principios en que se basa.</a:t>
            </a:r>
            <a:endParaRPr lang="es-ES" dirty="0">
              <a:latin typeface="+mj-lt"/>
            </a:endParaRPr>
          </a:p>
          <a:p>
            <a:endParaRPr lang="es-ES" dirty="0" smtClean="0">
              <a:latin typeface="+mj-lt"/>
            </a:endParaRPr>
          </a:p>
        </p:txBody>
      </p:sp>
      <p:sp>
        <p:nvSpPr>
          <p:cNvPr id="71" name="CuadroTexto 70"/>
          <p:cNvSpPr txBox="1"/>
          <p:nvPr/>
        </p:nvSpPr>
        <p:spPr>
          <a:xfrm>
            <a:off x="16392167" y="23343279"/>
            <a:ext cx="9077832" cy="2062103"/>
          </a:xfrm>
          <a:prstGeom prst="rect">
            <a:avLst/>
          </a:prstGeom>
          <a:noFill/>
        </p:spPr>
        <p:txBody>
          <a:bodyPr wrap="square" rtlCol="0">
            <a:spAutoFit/>
          </a:bodyPr>
          <a:lstStyle/>
          <a:p>
            <a:r>
              <a:rPr lang="es-ES" b="1" dirty="0" smtClean="0"/>
              <a:t>Punto de vista e Realización de Requerimientos</a:t>
            </a:r>
          </a:p>
          <a:p>
            <a:pPr algn="just"/>
            <a:r>
              <a:rPr lang="es-ES" dirty="0" smtClean="0">
                <a:latin typeface="+mj-lt"/>
              </a:rPr>
              <a:t>Para cada requerimiento se define como cumplirlo.</a:t>
            </a:r>
            <a:endParaRPr lang="es-ES" dirty="0">
              <a:latin typeface="+mj-lt"/>
            </a:endParaRPr>
          </a:p>
          <a:p>
            <a:endParaRPr lang="es-ES" dirty="0" smtClean="0">
              <a:latin typeface="+mj-lt"/>
            </a:endParaRPr>
          </a:p>
        </p:txBody>
      </p:sp>
      <p:sp>
        <p:nvSpPr>
          <p:cNvPr id="72" name="CuadroTexto 71"/>
          <p:cNvSpPr txBox="1"/>
          <p:nvPr/>
        </p:nvSpPr>
        <p:spPr>
          <a:xfrm>
            <a:off x="25748136" y="23343279"/>
            <a:ext cx="8850907" cy="2062103"/>
          </a:xfrm>
          <a:prstGeom prst="rect">
            <a:avLst/>
          </a:prstGeom>
          <a:noFill/>
        </p:spPr>
        <p:txBody>
          <a:bodyPr wrap="square" rtlCol="0">
            <a:spAutoFit/>
          </a:bodyPr>
          <a:lstStyle/>
          <a:p>
            <a:r>
              <a:rPr lang="es-ES" b="1" dirty="0" smtClean="0"/>
              <a:t>Punto de vista Stakeholder</a:t>
            </a:r>
          </a:p>
          <a:p>
            <a:pPr algn="just"/>
            <a:r>
              <a:rPr lang="es-ES" dirty="0" smtClean="0">
                <a:latin typeface="+mj-lt"/>
              </a:rPr>
              <a:t>Modela toda la motivación del proyecto basándose en el punto de vista del interesado Asesor Comercial.</a:t>
            </a:r>
            <a:endParaRPr lang="es-ES" dirty="0">
              <a:latin typeface="+mj-lt"/>
            </a:endParaRPr>
          </a:p>
          <a:p>
            <a:endParaRPr lang="es-ES" dirty="0" smtClean="0">
              <a:latin typeface="+mj-lt"/>
            </a:endParaRPr>
          </a:p>
        </p:txBody>
      </p:sp>
      <p:sp>
        <p:nvSpPr>
          <p:cNvPr id="76" name="CuadroTexto 75"/>
          <p:cNvSpPr txBox="1"/>
          <p:nvPr/>
        </p:nvSpPr>
        <p:spPr>
          <a:xfrm>
            <a:off x="1828512" y="29348466"/>
            <a:ext cx="6398497" cy="1569660"/>
          </a:xfrm>
          <a:prstGeom prst="rect">
            <a:avLst/>
          </a:prstGeom>
          <a:noFill/>
        </p:spPr>
        <p:txBody>
          <a:bodyPr wrap="square" rtlCol="0">
            <a:spAutoFit/>
          </a:bodyPr>
          <a:lstStyle/>
          <a:p>
            <a:r>
              <a:rPr lang="es-ES" b="1" dirty="0" smtClean="0"/>
              <a:t>Punto de vista de Capas</a:t>
            </a:r>
          </a:p>
          <a:p>
            <a:r>
              <a:rPr lang="es-ES" dirty="0" smtClean="0">
                <a:latin typeface="+mj-lt"/>
              </a:rPr>
              <a:t>Refleja el modelamiento de todas las capas y como estas se conectan</a:t>
            </a:r>
          </a:p>
        </p:txBody>
      </p:sp>
      <p:sp>
        <p:nvSpPr>
          <p:cNvPr id="77" name="CuadroTexto 76"/>
          <p:cNvSpPr txBox="1"/>
          <p:nvPr/>
        </p:nvSpPr>
        <p:spPr>
          <a:xfrm>
            <a:off x="8049245" y="24952736"/>
            <a:ext cx="6803466" cy="2554545"/>
          </a:xfrm>
          <a:prstGeom prst="rect">
            <a:avLst/>
          </a:prstGeom>
          <a:noFill/>
        </p:spPr>
        <p:txBody>
          <a:bodyPr wrap="square" rtlCol="0">
            <a:spAutoFit/>
          </a:bodyPr>
          <a:lstStyle/>
          <a:p>
            <a:r>
              <a:rPr lang="es-ES" b="1" dirty="0" smtClean="0"/>
              <a:t>Punto de vista de Realización del servicio</a:t>
            </a:r>
          </a:p>
          <a:p>
            <a:pPr algn="just"/>
            <a:r>
              <a:rPr lang="es-ES" dirty="0" smtClean="0">
                <a:latin typeface="+mj-lt"/>
              </a:rPr>
              <a:t>Muestra  como los objetos se vinculan con los servicios.</a:t>
            </a:r>
            <a:endParaRPr lang="es-ES" dirty="0">
              <a:latin typeface="+mj-lt"/>
            </a:endParaRPr>
          </a:p>
          <a:p>
            <a:endParaRPr lang="es-ES" dirty="0" smtClean="0">
              <a:latin typeface="+mj-lt"/>
            </a:endParaRPr>
          </a:p>
        </p:txBody>
      </p:sp>
      <p:sp>
        <p:nvSpPr>
          <p:cNvPr id="78" name="CuadroTexto 77"/>
          <p:cNvSpPr txBox="1"/>
          <p:nvPr/>
        </p:nvSpPr>
        <p:spPr>
          <a:xfrm>
            <a:off x="8390397" y="14572687"/>
            <a:ext cx="6462314" cy="3046988"/>
          </a:xfrm>
          <a:prstGeom prst="rect">
            <a:avLst/>
          </a:prstGeom>
          <a:noFill/>
        </p:spPr>
        <p:txBody>
          <a:bodyPr wrap="square" rtlCol="0">
            <a:spAutoFit/>
          </a:bodyPr>
          <a:lstStyle/>
          <a:p>
            <a:r>
              <a:rPr lang="es-ES" b="1" dirty="0" smtClean="0"/>
              <a:t>Punto de vista Organización e implementación</a:t>
            </a:r>
          </a:p>
          <a:p>
            <a:pPr algn="just"/>
            <a:r>
              <a:rPr lang="es-ES" dirty="0">
                <a:latin typeface="+mj-lt"/>
              </a:rPr>
              <a:t>Muestra las colaboraciones de infraestructura y de la aplicación cuando esta se implementa.</a:t>
            </a:r>
          </a:p>
          <a:p>
            <a:endParaRPr lang="es-ES" dirty="0" smtClean="0">
              <a:latin typeface="+mj-lt"/>
            </a:endParaRPr>
          </a:p>
        </p:txBody>
      </p:sp>
      <p:sp>
        <p:nvSpPr>
          <p:cNvPr id="79" name="CuadroTexto 78"/>
          <p:cNvSpPr txBox="1"/>
          <p:nvPr/>
        </p:nvSpPr>
        <p:spPr>
          <a:xfrm>
            <a:off x="8347662" y="17812408"/>
            <a:ext cx="6568679" cy="3539430"/>
          </a:xfrm>
          <a:prstGeom prst="rect">
            <a:avLst/>
          </a:prstGeom>
          <a:noFill/>
        </p:spPr>
        <p:txBody>
          <a:bodyPr wrap="square" rtlCol="0">
            <a:spAutoFit/>
          </a:bodyPr>
          <a:lstStyle/>
          <a:p>
            <a:r>
              <a:rPr lang="es-ES" b="1" dirty="0" smtClean="0"/>
              <a:t>Punto de vista Estructura de la información</a:t>
            </a:r>
          </a:p>
          <a:p>
            <a:pPr algn="just"/>
            <a:r>
              <a:rPr lang="es-ES" dirty="0" smtClean="0">
                <a:latin typeface="+mj-lt"/>
              </a:rPr>
              <a:t>Muestra los objetos que modelan la información necesaria para la aplicación y las relaciones que se tienen entre estos. </a:t>
            </a:r>
            <a:endParaRPr lang="es-ES" dirty="0">
              <a:latin typeface="+mj-lt"/>
            </a:endParaRPr>
          </a:p>
          <a:p>
            <a:endParaRPr lang="es-ES" dirty="0" smtClean="0">
              <a:latin typeface="+mj-lt"/>
            </a:endParaRPr>
          </a:p>
        </p:txBody>
      </p:sp>
      <p:sp>
        <p:nvSpPr>
          <p:cNvPr id="80" name="CuadroTexto 79"/>
          <p:cNvSpPr txBox="1"/>
          <p:nvPr/>
        </p:nvSpPr>
        <p:spPr>
          <a:xfrm>
            <a:off x="1605122" y="12034967"/>
            <a:ext cx="6265372" cy="2062103"/>
          </a:xfrm>
          <a:prstGeom prst="rect">
            <a:avLst/>
          </a:prstGeom>
          <a:noFill/>
        </p:spPr>
        <p:txBody>
          <a:bodyPr wrap="square" rtlCol="0">
            <a:spAutoFit/>
          </a:bodyPr>
          <a:lstStyle/>
          <a:p>
            <a:r>
              <a:rPr lang="es-ES" b="1" dirty="0" smtClean="0"/>
              <a:t>Punto de vista Infraestructura</a:t>
            </a:r>
          </a:p>
          <a:p>
            <a:pPr algn="just"/>
            <a:r>
              <a:rPr lang="es-ES" dirty="0" smtClean="0">
                <a:latin typeface="+mj-lt"/>
              </a:rPr>
              <a:t>Muestra todo los elementos necesarios para implementar la aplicación web.</a:t>
            </a:r>
          </a:p>
        </p:txBody>
      </p:sp>
      <p:sp>
        <p:nvSpPr>
          <p:cNvPr id="81" name="CuadroTexto 80"/>
          <p:cNvSpPr txBox="1"/>
          <p:nvPr/>
        </p:nvSpPr>
        <p:spPr>
          <a:xfrm>
            <a:off x="8227009" y="11965402"/>
            <a:ext cx="6859366" cy="2554545"/>
          </a:xfrm>
          <a:prstGeom prst="rect">
            <a:avLst/>
          </a:prstGeom>
          <a:noFill/>
        </p:spPr>
        <p:txBody>
          <a:bodyPr wrap="square" rtlCol="0">
            <a:spAutoFit/>
          </a:bodyPr>
          <a:lstStyle/>
          <a:p>
            <a:pPr algn="just"/>
            <a:r>
              <a:rPr lang="es-ES" b="1" dirty="0" smtClean="0"/>
              <a:t>Punto de vista uso infraestructura </a:t>
            </a:r>
            <a:r>
              <a:rPr lang="es-ES" dirty="0" smtClean="0">
                <a:latin typeface="+mj-lt"/>
              </a:rPr>
              <a:t>Para cada nodo de la infraestructura se muestra la relación con los  componentes y entre estos mismos.</a:t>
            </a:r>
          </a:p>
          <a:p>
            <a:endParaRPr lang="es-ES" dirty="0" smtClean="0">
              <a:latin typeface="+mj-lt"/>
            </a:endParaRPr>
          </a:p>
        </p:txBody>
      </p:sp>
      <p:pic>
        <p:nvPicPr>
          <p:cNvPr id="27" name="Imagen 26"/>
          <p:cNvPicPr>
            <a:picLocks noChangeAspect="1"/>
          </p:cNvPicPr>
          <p:nvPr/>
        </p:nvPicPr>
        <p:blipFill rotWithShape="1">
          <a:blip r:embed="rId12">
            <a:extLst>
              <a:ext uri="{28A0092B-C50C-407E-A947-70E740481C1C}">
                <a14:useLocalDpi xmlns:a14="http://schemas.microsoft.com/office/drawing/2010/main" val="0"/>
              </a:ext>
            </a:extLst>
          </a:blip>
          <a:srcRect l="7830" t="14983" r="6444" b="10375"/>
          <a:stretch/>
        </p:blipFill>
        <p:spPr>
          <a:xfrm>
            <a:off x="1573180" y="6979002"/>
            <a:ext cx="6820446" cy="4891490"/>
          </a:xfrm>
          <a:prstGeom prst="rect">
            <a:avLst/>
          </a:prstGeom>
        </p:spPr>
      </p:pic>
      <p:pic>
        <p:nvPicPr>
          <p:cNvPr id="28" name="Imagen 27"/>
          <p:cNvPicPr>
            <a:picLocks noChangeAspect="1"/>
          </p:cNvPicPr>
          <p:nvPr/>
        </p:nvPicPr>
        <p:blipFill rotWithShape="1">
          <a:blip r:embed="rId13">
            <a:extLst>
              <a:ext uri="{28A0092B-C50C-407E-A947-70E740481C1C}">
                <a14:useLocalDpi xmlns:a14="http://schemas.microsoft.com/office/drawing/2010/main" val="0"/>
              </a:ext>
            </a:extLst>
          </a:blip>
          <a:srcRect l="6806" t="13282" r="1561" b="2196"/>
          <a:stretch/>
        </p:blipFill>
        <p:spPr>
          <a:xfrm>
            <a:off x="8799512" y="6979002"/>
            <a:ext cx="5985897" cy="4775996"/>
          </a:xfrm>
          <a:prstGeom prst="rect">
            <a:avLst/>
          </a:prstGeom>
        </p:spPr>
      </p:pic>
      <p:pic>
        <p:nvPicPr>
          <p:cNvPr id="29" name="Imagen 28"/>
          <p:cNvPicPr>
            <a:picLocks noChangeAspect="1"/>
          </p:cNvPicPr>
          <p:nvPr/>
        </p:nvPicPr>
        <p:blipFill rotWithShape="1">
          <a:blip r:embed="rId14">
            <a:extLst>
              <a:ext uri="{28A0092B-C50C-407E-A947-70E740481C1C}">
                <a14:useLocalDpi xmlns:a14="http://schemas.microsoft.com/office/drawing/2010/main" val="0"/>
              </a:ext>
            </a:extLst>
          </a:blip>
          <a:srcRect t="11068"/>
          <a:stretch/>
        </p:blipFill>
        <p:spPr>
          <a:xfrm>
            <a:off x="1573180" y="14171419"/>
            <a:ext cx="6441245" cy="4393294"/>
          </a:xfrm>
          <a:prstGeom prst="rect">
            <a:avLst/>
          </a:prstGeom>
        </p:spPr>
      </p:pic>
      <p:pic>
        <p:nvPicPr>
          <p:cNvPr id="30" name="Imagen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71592" y="21351837"/>
            <a:ext cx="6374617" cy="3292461"/>
          </a:xfrm>
          <a:prstGeom prst="rect">
            <a:avLst/>
          </a:prstGeom>
        </p:spPr>
      </p:pic>
      <p:pic>
        <p:nvPicPr>
          <p:cNvPr id="31" name="Imagen 30"/>
          <p:cNvPicPr>
            <a:picLocks noChangeAspect="1"/>
          </p:cNvPicPr>
          <p:nvPr/>
        </p:nvPicPr>
        <p:blipFill rotWithShape="1">
          <a:blip r:embed="rId16">
            <a:extLst>
              <a:ext uri="{28A0092B-C50C-407E-A947-70E740481C1C}">
                <a14:useLocalDpi xmlns:a14="http://schemas.microsoft.com/office/drawing/2010/main" val="0"/>
              </a:ext>
            </a:extLst>
          </a:blip>
          <a:srcRect t="15572"/>
          <a:stretch/>
        </p:blipFill>
        <p:spPr>
          <a:xfrm>
            <a:off x="7712818" y="27101020"/>
            <a:ext cx="7077153" cy="4007159"/>
          </a:xfrm>
          <a:prstGeom prst="rect">
            <a:avLst/>
          </a:prstGeom>
        </p:spPr>
      </p:pic>
      <p:pic>
        <p:nvPicPr>
          <p:cNvPr id="32" name="Imagen 3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99910" y="19239751"/>
            <a:ext cx="6096532" cy="9877926"/>
          </a:xfrm>
          <a:prstGeom prst="rect">
            <a:avLst/>
          </a:prstGeom>
        </p:spPr>
      </p:pic>
    </p:spTree>
    <p:extLst>
      <p:ext uri="{BB962C8B-B14F-4D97-AF65-F5344CB8AC3E}">
        <p14:creationId xmlns:p14="http://schemas.microsoft.com/office/powerpoint/2010/main" val="112239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9443</TotalTime>
  <Words>1443</Words>
  <Application>Microsoft Office PowerPoint</Application>
  <PresentationFormat>Personalizado</PresentationFormat>
  <Paragraphs>115</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Helvetica</vt:lpstr>
      <vt:lpstr>Times New Roman</vt:lpstr>
      <vt:lpstr>Default Design</vt:lpstr>
      <vt:lpstr>Presentación de PowerPoint</vt:lpstr>
      <vt:lpstr>Presentación de PowerPoint</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Usuario de Windows</cp:lastModifiedBy>
  <cp:revision>1069</cp:revision>
  <cp:lastPrinted>2012-10-09T17:41:47Z</cp:lastPrinted>
  <dcterms:created xsi:type="dcterms:W3CDTF">2000-07-07T15:10:51Z</dcterms:created>
  <dcterms:modified xsi:type="dcterms:W3CDTF">2017-10-15T01:30:02Z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