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77" r:id="rId7"/>
    <p:sldId id="308" r:id="rId8"/>
    <p:sldId id="307" r:id="rId9"/>
    <p:sldId id="305" r:id="rId10"/>
    <p:sldId id="306" r:id="rId11"/>
    <p:sldId id="304" r:id="rId12"/>
    <p:sldId id="295" r:id="rId13"/>
    <p:sldId id="259" r:id="rId14"/>
    <p:sldId id="302" r:id="rId15"/>
    <p:sldId id="281" r:id="rId16"/>
    <p:sldId id="279" r:id="rId17"/>
    <p:sldId id="283" r:id="rId18"/>
    <p:sldId id="284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364"/>
    <a:srgbClr val="623384"/>
    <a:srgbClr val="08A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679FC-7389-4510-8D73-85AB1B673195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739AD-6DA0-4E15-8183-C084F1F3BB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36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B6CA-2A1F-4EE8-AA10-0A33FD1EC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12F2-F3DB-490B-A205-44C2F225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6698-20EF-4B2B-9B3A-BFBB4E3B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3A72-9454-491C-9D21-A15A1252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E024-4880-400F-9DDA-ADC3626A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22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C7FA-3256-4A93-8706-09E08D04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021DF-509C-4601-BFB7-A1C0C095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6138-59D6-4FC2-9B54-61A8EEE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0672-8006-4AFA-BC99-D82F4F54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C330-01AD-4464-AF6A-BA72B6A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26937-F869-462D-AED0-283BB2036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254E-DF04-4F9A-BF18-A1CD95D5B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770C-DF15-4806-99E7-0696FDD9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82C5-3283-4CF1-9167-F8ED5D2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C974-CF53-4F52-8E25-21F3FF81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5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C64B-F344-4F47-BFE5-847267A0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E8CC-28B4-4054-9427-80E833DC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248E-2A37-4D11-B124-2A495CC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2E6A2-7976-4C85-83EA-66DDE3F2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BC3DC-3945-42F4-A27A-6C32B7E7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0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C34-59DC-46A9-8932-842D1A73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14B34-C676-43EA-BAC5-5C4C5A5D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A38D-02A5-4158-8DD7-B5393DF8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6BC0-7FA1-4651-BBB2-08793FB4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D00C-D27F-4625-8412-0B3F7B1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04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7A3-B59C-43ED-9A7F-CF94EB0C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0D49-5995-4AD2-9156-D27CA348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71A27-0E01-4D4E-AEA9-D3486212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A8E2-6872-49AB-AC72-FDBE0218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E42E-FCC3-4643-8A65-DB28C05D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5E9B-0891-4500-AADF-D26DC23B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01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56C4-5B28-4515-A8B2-2A3364E0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CB46-F764-4B51-9326-D1BF4F35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AD6E-80B3-48C2-B885-35BA2617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9A620-84FC-470A-8C24-73428FC45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5CEC-AC99-4836-8776-15359E843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4F52B-939B-4283-AC02-4708200B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2E5BA-4AE6-4A99-A100-F06B0BFD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7D695-BFA6-4193-A25E-DB4C9CEC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1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E42-465A-4A42-83B9-D164359D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2CA2D-5FFB-4AB6-8892-FBC974B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8B375-2EF0-4E42-B89C-51FCD582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9CDD-1A0B-4FBA-AD13-6C67A06B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68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FB888-9EA9-413A-88A1-9373FE2D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77ED8-5914-44E3-9E7F-072881E3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93E3-A619-4F29-82D9-3B769B50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1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AF33-EA5E-4A43-960A-A548BF98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654D-01E0-4FEC-AD2C-EC5EE999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D7634-1E90-4422-A052-BCDA84B1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502A-1BEA-4B2B-B4B2-0B74C97B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57BC-E1B1-4F9D-A4E6-6C1D1FEC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2D7A-8F08-4DC9-96B9-517B9AE1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36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2FA9-CE68-472E-B0C0-EA34367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F3016-B880-4D52-B6FD-9F39DE557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95F0D-B77D-45A0-B5A7-B6DE0D5D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3677-48B1-4FA1-8868-5338CB9E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969CD-E483-4524-9BE7-0BE1C3AE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2F3-7D65-4817-9343-442394D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99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E6D48-9CD9-4657-B3FE-D027E336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BAA72-4F70-434B-B38A-B0A77839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3DA0-3581-4011-A676-6DAB3CC2A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DA02-E8DC-4134-8275-AAA01E467B4C}" type="datetimeFigureOut">
              <a:rPr lang="es-CO" smtClean="0"/>
              <a:t>20/09/2019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5863-3817-4CEB-8043-D32E92AA4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E004-B308-4F36-947B-DF85EDFB7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F3848-38C3-4551-8640-04C81515BA3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71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8A6D1"/>
            </a:gs>
            <a:gs pos="83000">
              <a:srgbClr val="880364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4830D6-43F7-4898-BA5D-AEE7425A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37" y="2177765"/>
            <a:ext cx="7570925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35444" y="6008913"/>
            <a:ext cx="12192000" cy="1231335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F5439B-3B49-43A1-AAEC-B39582BCB06D}"/>
              </a:ext>
            </a:extLst>
          </p:cNvPr>
          <p:cNvSpPr txBox="1">
            <a:spLocks/>
          </p:cNvSpPr>
          <p:nvPr/>
        </p:nvSpPr>
        <p:spPr>
          <a:xfrm>
            <a:off x="766997" y="497175"/>
            <a:ext cx="11033694" cy="509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CO" sz="6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CO" sz="6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s-CO" sz="6200" b="1" dirty="0">
              <a:solidFill>
                <a:srgbClr val="8803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 que requieren </a:t>
            </a:r>
            <a:r>
              <a:rPr lang="es-ES" sz="6200" b="1" dirty="0" err="1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tester</a:t>
            </a:r>
            <a: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manuales</a:t>
            </a:r>
            <a:b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CO" sz="6200" b="1" dirty="0">
              <a:solidFill>
                <a:srgbClr val="8803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136EE-7DBC-42D3-BE6E-6AC85093D27D}"/>
              </a:ext>
            </a:extLst>
          </p:cNvPr>
          <p:cNvSpPr/>
          <p:nvPr/>
        </p:nvSpPr>
        <p:spPr>
          <a:xfrm>
            <a:off x="389744" y="2968052"/>
            <a:ext cx="8724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Aplicaciones de bancos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Aplicaciones de análisis y estadísticas.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Aplicaciones de control.</a:t>
            </a:r>
          </a:p>
        </p:txBody>
      </p:sp>
    </p:spTree>
    <p:extLst>
      <p:ext uri="{BB962C8B-B14F-4D97-AF65-F5344CB8AC3E}">
        <p14:creationId xmlns:p14="http://schemas.microsoft.com/office/powerpoint/2010/main" val="19195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0B00-03D1-4B5A-8C54-63BFD785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796"/>
            <a:ext cx="10515600" cy="2090057"/>
          </a:xfrm>
        </p:spPr>
        <p:txBody>
          <a:bodyPr>
            <a:noAutofit/>
          </a:bodyPr>
          <a:lstStyle/>
          <a:p>
            <a:pPr algn="ctr"/>
            <a:br>
              <a:rPr lang="es-CO" sz="6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¿Que necesito para dar el salto de Testing manual a Testing automatizado?</a:t>
            </a:r>
            <a:b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CO" sz="6200" b="1" dirty="0">
              <a:solidFill>
                <a:srgbClr val="8803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1F7C50-A4DF-4413-A2CA-12DA50113DBC}"/>
              </a:ext>
            </a:extLst>
          </p:cNvPr>
          <p:cNvSpPr txBox="1"/>
          <p:nvPr/>
        </p:nvSpPr>
        <p:spPr>
          <a:xfrm>
            <a:off x="1880622" y="2505649"/>
            <a:ext cx="82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E5D14D9-03AB-489B-859F-A5074E7887B1}"/>
              </a:ext>
            </a:extLst>
          </p:cNvPr>
          <p:cNvSpPr txBox="1"/>
          <p:nvPr/>
        </p:nvSpPr>
        <p:spPr>
          <a:xfrm>
            <a:off x="1430109" y="2274838"/>
            <a:ext cx="933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 todas las cosas que llevas puestas, tu actitud es la más importante.”</a:t>
            </a:r>
          </a:p>
          <a:p>
            <a:pPr algn="ctr"/>
            <a:r>
              <a:rPr lang="es-CO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s-CO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Candidman</a:t>
            </a:r>
            <a:endParaRPr lang="es-CO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s-CO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5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54FF0BA-1D60-4946-8F60-DB26D1C832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43365" y="1449065"/>
            <a:ext cx="52122" cy="3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 descr="A close up of a blackboard&#10;&#10;Description automatically generated">
            <a:extLst>
              <a:ext uri="{FF2B5EF4-FFF2-40B4-BE49-F238E27FC236}">
                <a16:creationId xmlns:a16="http://schemas.microsoft.com/office/drawing/2014/main" id="{6DED5E20-BA05-47EF-9A79-748351D4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0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E588FF-C56A-4D67-9BF7-0ADEDCBED218}"/>
              </a:ext>
            </a:extLst>
          </p:cNvPr>
          <p:cNvSpPr txBox="1"/>
          <p:nvPr/>
        </p:nvSpPr>
        <p:spPr>
          <a:xfrm>
            <a:off x="691102" y="300070"/>
            <a:ext cx="994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Puntos importantes a tener en cuenta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265AA0AC-BE69-4EA1-8BF4-92F6132A9F9F}"/>
              </a:ext>
            </a:extLst>
          </p:cNvPr>
          <p:cNvSpPr txBox="1"/>
          <p:nvPr/>
        </p:nvSpPr>
        <p:spPr>
          <a:xfrm>
            <a:off x="432022" y="3245223"/>
            <a:ext cx="440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Programación de software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E89D3AA6-01FB-4830-94E4-6747C3E222A3}"/>
              </a:ext>
            </a:extLst>
          </p:cNvPr>
          <p:cNvSpPr txBox="1"/>
          <p:nvPr/>
        </p:nvSpPr>
        <p:spPr>
          <a:xfrm>
            <a:off x="244672" y="1144796"/>
            <a:ext cx="619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Metodologías de pruebas y </a:t>
            </a:r>
            <a:r>
              <a:rPr lang="es-CO" sz="2800" dirty="0" err="1"/>
              <a:t>Mindset</a:t>
            </a:r>
            <a:endParaRPr lang="es-CO" sz="2800" dirty="0"/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BF444B1E-EE83-47A6-B6C2-FBF9E910CDF3}"/>
              </a:ext>
            </a:extLst>
          </p:cNvPr>
          <p:cNvSpPr txBox="1"/>
          <p:nvPr/>
        </p:nvSpPr>
        <p:spPr>
          <a:xfrm>
            <a:off x="432022" y="1874446"/>
            <a:ext cx="69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Herramientas de automatización de pruebas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BB877E6F-0C8F-4345-A8BF-4FDB78BA9E7D}"/>
              </a:ext>
            </a:extLst>
          </p:cNvPr>
          <p:cNvSpPr txBox="1"/>
          <p:nvPr/>
        </p:nvSpPr>
        <p:spPr>
          <a:xfrm>
            <a:off x="569182" y="2544124"/>
            <a:ext cx="440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Técnicas de automatización</a:t>
            </a:r>
          </a:p>
        </p:txBody>
      </p:sp>
      <p:sp>
        <p:nvSpPr>
          <p:cNvPr id="11" name="CuadroTexto 5">
            <a:extLst>
              <a:ext uri="{FF2B5EF4-FFF2-40B4-BE49-F238E27FC236}">
                <a16:creationId xmlns:a16="http://schemas.microsoft.com/office/drawing/2014/main" id="{03B2414F-C38E-43A7-B09A-F38B8960270C}"/>
              </a:ext>
            </a:extLst>
          </p:cNvPr>
          <p:cNvSpPr txBox="1"/>
          <p:nvPr/>
        </p:nvSpPr>
        <p:spPr>
          <a:xfrm>
            <a:off x="432022" y="3937115"/>
            <a:ext cx="551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Identificación de elementos en UI</a:t>
            </a:r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17346B39-9188-4CD7-AAF7-B4E277895EF6}"/>
              </a:ext>
            </a:extLst>
          </p:cNvPr>
          <p:cNvSpPr txBox="1"/>
          <p:nvPr/>
        </p:nvSpPr>
        <p:spPr>
          <a:xfrm>
            <a:off x="0" y="4550065"/>
            <a:ext cx="476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Ejecución y </a:t>
            </a:r>
            <a:r>
              <a:rPr lang="es-CO" sz="2800" dirty="0" err="1"/>
              <a:t>debugging</a:t>
            </a:r>
            <a:endParaRPr lang="es-CO" sz="2800" dirty="0"/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35A8606A-6799-431D-B3F0-11CF3D48FBB4}"/>
              </a:ext>
            </a:extLst>
          </p:cNvPr>
          <p:cNvSpPr txBox="1"/>
          <p:nvPr/>
        </p:nvSpPr>
        <p:spPr>
          <a:xfrm>
            <a:off x="569182" y="5231724"/>
            <a:ext cx="440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Mini herramientas de apoyo</a:t>
            </a:r>
          </a:p>
        </p:txBody>
      </p:sp>
    </p:spTree>
    <p:extLst>
      <p:ext uri="{BB962C8B-B14F-4D97-AF65-F5344CB8AC3E}">
        <p14:creationId xmlns:p14="http://schemas.microsoft.com/office/powerpoint/2010/main" val="91444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pic>
        <p:nvPicPr>
          <p:cNvPr id="11" name="Picture 10" descr="A person flying through the air on top of a sunset&#10;&#10;Description automatically generated">
            <a:extLst>
              <a:ext uri="{FF2B5EF4-FFF2-40B4-BE49-F238E27FC236}">
                <a16:creationId xmlns:a16="http://schemas.microsoft.com/office/drawing/2014/main" id="{088CEEB9-FDEC-46E9-8561-F7C6C2F3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8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8A6D1"/>
            </a:gs>
            <a:gs pos="83000">
              <a:srgbClr val="880364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4830D6-43F7-4898-BA5D-AEE7425A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1" y="6133633"/>
            <a:ext cx="1739826" cy="575077"/>
          </a:xfrm>
          <a:prstGeom prst="rect">
            <a:avLst/>
          </a:prstGeom>
        </p:spPr>
      </p:pic>
      <p:sp>
        <p:nvSpPr>
          <p:cNvPr id="6" name="Google Shape;387;p33">
            <a:extLst>
              <a:ext uri="{FF2B5EF4-FFF2-40B4-BE49-F238E27FC236}">
                <a16:creationId xmlns:a16="http://schemas.microsoft.com/office/drawing/2014/main" id="{5848CC4F-6882-47CE-9690-C9911D623072}"/>
              </a:ext>
            </a:extLst>
          </p:cNvPr>
          <p:cNvSpPr txBox="1">
            <a:spLocks/>
          </p:cNvSpPr>
          <p:nvPr/>
        </p:nvSpPr>
        <p:spPr>
          <a:xfrm>
            <a:off x="2799150" y="3519183"/>
            <a:ext cx="6593700" cy="12658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Gracias</a:t>
            </a:r>
          </a:p>
          <a:p>
            <a:pPr algn="ctr"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8" name="Google Shape;389;p33">
            <a:extLst>
              <a:ext uri="{FF2B5EF4-FFF2-40B4-BE49-F238E27FC236}">
                <a16:creationId xmlns:a16="http://schemas.microsoft.com/office/drawing/2014/main" id="{660CD03B-A5DA-4E58-899E-0A960007E180}"/>
              </a:ext>
            </a:extLst>
          </p:cNvPr>
          <p:cNvGrpSpPr/>
          <p:nvPr/>
        </p:nvGrpSpPr>
        <p:grpSpPr>
          <a:xfrm>
            <a:off x="5423242" y="2072949"/>
            <a:ext cx="1345516" cy="1265869"/>
            <a:chOff x="5972700" y="2330200"/>
            <a:chExt cx="411625" cy="387275"/>
          </a:xfrm>
        </p:grpSpPr>
        <p:sp>
          <p:nvSpPr>
            <p:cNvPr id="9" name="Google Shape;390;p33">
              <a:extLst>
                <a:ext uri="{FF2B5EF4-FFF2-40B4-BE49-F238E27FC236}">
                  <a16:creationId xmlns:a16="http://schemas.microsoft.com/office/drawing/2014/main" id="{A1F79449-6EAE-4C2E-B856-3C85B02CE680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1;p33">
              <a:extLst>
                <a:ext uri="{FF2B5EF4-FFF2-40B4-BE49-F238E27FC236}">
                  <a16:creationId xmlns:a16="http://schemas.microsoft.com/office/drawing/2014/main" id="{FCF99E6D-5EF5-471C-8C11-97C1EAFB045C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839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8A6D1"/>
            </a:gs>
            <a:gs pos="83000">
              <a:srgbClr val="880364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4830D6-43F7-4898-BA5D-AEE7425A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1" y="5433837"/>
            <a:ext cx="3491950" cy="1154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72E011-F290-47B4-A4D9-ECB22B3DDF26}"/>
              </a:ext>
            </a:extLst>
          </p:cNvPr>
          <p:cNvSpPr txBox="1"/>
          <p:nvPr/>
        </p:nvSpPr>
        <p:spPr>
          <a:xfrm>
            <a:off x="1767938" y="723664"/>
            <a:ext cx="8900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TESTING MANUAL Y AUTOMATIZADO</a:t>
            </a:r>
            <a:endParaRPr lang="es-CO" sz="9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8A6D1"/>
            </a:gs>
            <a:gs pos="83000">
              <a:srgbClr val="880364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4830D6-43F7-4898-BA5D-AEE7425A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1" y="5433837"/>
            <a:ext cx="3491950" cy="1154219"/>
          </a:xfrm>
          <a:prstGeom prst="rect">
            <a:avLst/>
          </a:prstGeom>
        </p:spPr>
      </p:pic>
      <p:sp>
        <p:nvSpPr>
          <p:cNvPr id="4" name="Google Shape;175;p16">
            <a:extLst>
              <a:ext uri="{FF2B5EF4-FFF2-40B4-BE49-F238E27FC236}">
                <a16:creationId xmlns:a16="http://schemas.microsoft.com/office/drawing/2014/main" id="{D3882DB0-1AD3-49CC-91C0-9A9635BA6049}"/>
              </a:ext>
            </a:extLst>
          </p:cNvPr>
          <p:cNvSpPr txBox="1">
            <a:spLocks/>
          </p:cNvSpPr>
          <p:nvPr/>
        </p:nvSpPr>
        <p:spPr>
          <a:xfrm>
            <a:off x="2492447" y="1243005"/>
            <a:ext cx="6915300" cy="74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5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Resumen</a:t>
            </a:r>
            <a:r>
              <a:rPr lang="en-US" sz="3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35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temas</a:t>
            </a:r>
            <a:endParaRPr lang="en-US" sz="35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Google Shape;176;p16">
            <a:extLst>
              <a:ext uri="{FF2B5EF4-FFF2-40B4-BE49-F238E27FC236}">
                <a16:creationId xmlns:a16="http://schemas.microsoft.com/office/drawing/2014/main" id="{8296BC65-4431-4D7D-A681-7189AE811981}"/>
              </a:ext>
            </a:extLst>
          </p:cNvPr>
          <p:cNvSpPr txBox="1">
            <a:spLocks/>
          </p:cNvSpPr>
          <p:nvPr/>
        </p:nvSpPr>
        <p:spPr>
          <a:xfrm>
            <a:off x="883921" y="1989404"/>
            <a:ext cx="10685228" cy="24315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¿Que necesito para dar el salto de </a:t>
            </a:r>
            <a:r>
              <a:rPr lang="es-CO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Testing</a:t>
            </a:r>
            <a:r>
              <a:rPr lang="es-CO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manual a </a:t>
            </a:r>
            <a:r>
              <a:rPr lang="es-CO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Testing</a:t>
            </a:r>
            <a:r>
              <a:rPr lang="es-CO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automatizado?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Tipos de prueba de software.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 tipos de prueba elegir según la necesidad del cliente (UI/API).</a:t>
            </a:r>
          </a:p>
          <a:p>
            <a:pPr algn="l">
              <a:spcBef>
                <a:spcPts val="600"/>
              </a:spcBef>
            </a:pPr>
            <a:endParaRPr lang="en-US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0B00-03D1-4B5A-8C54-63BFD785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796"/>
            <a:ext cx="10515600" cy="2090057"/>
          </a:xfrm>
        </p:spPr>
        <p:txBody>
          <a:bodyPr>
            <a:noAutofit/>
          </a:bodyPr>
          <a:lstStyle/>
          <a:p>
            <a:pPr algn="ctr"/>
            <a:br>
              <a:rPr lang="es-CO" sz="6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¿Podría el </a:t>
            </a:r>
            <a:r>
              <a:rPr lang="es-ES" sz="6200" b="1" dirty="0" err="1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testing</a:t>
            </a:r>
            <a: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funcional desaparecer?</a:t>
            </a:r>
            <a:b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CO" sz="6200" b="1" dirty="0">
              <a:solidFill>
                <a:srgbClr val="8803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1F7C50-A4DF-4413-A2CA-12DA50113DBC}"/>
              </a:ext>
            </a:extLst>
          </p:cNvPr>
          <p:cNvSpPr txBox="1"/>
          <p:nvPr/>
        </p:nvSpPr>
        <p:spPr>
          <a:xfrm>
            <a:off x="1880622" y="2505649"/>
            <a:ext cx="82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E5D14D9-03AB-489B-859F-A5074E7887B1}"/>
              </a:ext>
            </a:extLst>
          </p:cNvPr>
          <p:cNvSpPr txBox="1"/>
          <p:nvPr/>
        </p:nvSpPr>
        <p:spPr>
          <a:xfrm>
            <a:off x="1430109" y="2274838"/>
            <a:ext cx="9331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“Aquellos </a:t>
            </a:r>
            <a:r>
              <a:rPr lang="es-CO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Tester</a:t>
            </a:r>
            <a:r>
              <a:rPr lang="es-CO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únicamente “chequean” serán (y deben ser) reemplazados por máquinas que realizan la misma acción.”</a:t>
            </a:r>
          </a:p>
          <a:p>
            <a:pPr algn="ctr"/>
            <a:endParaRPr lang="es-CO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2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80C6DF3-1E45-4817-9347-07DD448CD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8914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54FF0BA-1D60-4946-8F60-DB26D1C832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43365" y="1449065"/>
            <a:ext cx="52122" cy="3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B13A37-55AE-4970-AB3B-AA3B6CE1DD36}"/>
              </a:ext>
            </a:extLst>
          </p:cNvPr>
          <p:cNvSpPr txBox="1"/>
          <p:nvPr/>
        </p:nvSpPr>
        <p:spPr>
          <a:xfrm rot="20815199">
            <a:off x="10614723" y="1189783"/>
            <a:ext cx="1288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ras Light ITC" panose="020B0402030504020804" pitchFamily="34" charset="0"/>
              </a:rPr>
              <a:t>Manual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1BFC1-C759-4B41-8F2C-B5CDEDF3F18C}"/>
              </a:ext>
            </a:extLst>
          </p:cNvPr>
          <p:cNvSpPr txBox="1"/>
          <p:nvPr/>
        </p:nvSpPr>
        <p:spPr>
          <a:xfrm rot="21258501">
            <a:off x="4634973" y="480750"/>
            <a:ext cx="191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ras Light ITC" panose="020B0402030504020804" pitchFamily="34" charset="0"/>
              </a:rPr>
              <a:t>Automation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1D24652-B523-494D-B6D1-D01DC762EE86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5615929" y="941277"/>
            <a:ext cx="742671" cy="481886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D8682E3-F6D6-4D3F-B99E-E93D641F5C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10447267" y="1406055"/>
            <a:ext cx="624427" cy="1103235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0B00-03D1-4B5A-8C54-63BFD785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97" y="5337414"/>
            <a:ext cx="11033694" cy="509664"/>
          </a:xfrm>
        </p:spPr>
        <p:txBody>
          <a:bodyPr>
            <a:noAutofit/>
          </a:bodyPr>
          <a:lstStyle/>
          <a:p>
            <a:pPr algn="ctr"/>
            <a:br>
              <a:rPr lang="es-CO" sz="6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Como debería ser</a:t>
            </a:r>
            <a:b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s-CO" sz="6200" b="1" dirty="0">
              <a:solidFill>
                <a:srgbClr val="8803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35444" y="6008913"/>
            <a:ext cx="12192000" cy="1231335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6346B-38C5-4901-95F4-D57791DE5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826" y="995427"/>
            <a:ext cx="5244965" cy="42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9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-64957" y="5726679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pic>
        <p:nvPicPr>
          <p:cNvPr id="2054" name="Picture 6" descr="Resultado de imagen para piramide de testing">
            <a:extLst>
              <a:ext uri="{FF2B5EF4-FFF2-40B4-BE49-F238E27FC236}">
                <a16:creationId xmlns:a16="http://schemas.microsoft.com/office/drawing/2014/main" id="{504F761E-777B-443B-AE58-2FB60946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91" y="507696"/>
            <a:ext cx="3437962" cy="42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57347C0-F0D5-41EB-9B7B-7064BAE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53" y="4749912"/>
            <a:ext cx="11033694" cy="509664"/>
          </a:xfrm>
        </p:spPr>
        <p:txBody>
          <a:bodyPr>
            <a:noAutofit/>
          </a:bodyPr>
          <a:lstStyle/>
          <a:p>
            <a:pPr algn="ctr"/>
            <a:br>
              <a:rPr lang="es-CO" sz="6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s-ES" sz="6200" b="1" dirty="0">
                <a:solidFill>
                  <a:srgbClr val="88036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Como es</a:t>
            </a:r>
            <a:endParaRPr lang="es-CO" sz="6200" b="1" dirty="0">
              <a:solidFill>
                <a:srgbClr val="88036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D583436-0CF0-4B65-99C4-F5BA9899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16" y="823269"/>
            <a:ext cx="31908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1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4E27C-0DFE-4A93-8528-507D55C57F03}"/>
              </a:ext>
            </a:extLst>
          </p:cNvPr>
          <p:cNvSpPr/>
          <p:nvPr/>
        </p:nvSpPr>
        <p:spPr>
          <a:xfrm>
            <a:off x="0" y="6008914"/>
            <a:ext cx="12192000" cy="849086"/>
          </a:xfrm>
          <a:prstGeom prst="rect">
            <a:avLst/>
          </a:prstGeom>
          <a:gradFill>
            <a:gsLst>
              <a:gs pos="49538">
                <a:srgbClr val="514993"/>
              </a:gs>
              <a:gs pos="5000">
                <a:srgbClr val="08A6D1"/>
              </a:gs>
              <a:gs pos="83000">
                <a:srgbClr val="880364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0B6-A7C7-4899-849B-92D5930B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2" y="6151222"/>
            <a:ext cx="1776039" cy="5870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BDA451-CB38-4A04-8A75-14589F65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39462"/>
            <a:ext cx="10160000" cy="5715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82B711E-0DF8-4C38-8557-B004A85D3D60}"/>
              </a:ext>
            </a:extLst>
          </p:cNvPr>
          <p:cNvSpPr txBox="1"/>
          <p:nvPr/>
        </p:nvSpPr>
        <p:spPr>
          <a:xfrm>
            <a:off x="244672" y="819834"/>
            <a:ext cx="2403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</a:t>
            </a:r>
            <a:r>
              <a:rPr lang="es-CO" dirty="0" err="1"/>
              <a:t>Testers</a:t>
            </a:r>
            <a:r>
              <a:rPr lang="es-CO" dirty="0"/>
              <a:t> manuales se enfocan en lograr la máxima cobertura funcional posible</a:t>
            </a:r>
          </a:p>
          <a:p>
            <a:endParaRPr lang="es-CO" dirty="0"/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EB0635DD-395A-48DC-B392-66C2DD7E1CDE}"/>
              </a:ext>
            </a:extLst>
          </p:cNvPr>
          <p:cNvSpPr/>
          <p:nvPr/>
        </p:nvSpPr>
        <p:spPr>
          <a:xfrm>
            <a:off x="4346714" y="490793"/>
            <a:ext cx="2093843" cy="1806370"/>
          </a:xfrm>
          <a:prstGeom prst="wedgeEllipseCallout">
            <a:avLst>
              <a:gd name="adj1" fmla="val 41989"/>
              <a:gd name="adj2" fmla="val 684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3AC5914B-0892-47DB-9DFD-01C095B06FFF}"/>
              </a:ext>
            </a:extLst>
          </p:cNvPr>
          <p:cNvSpPr/>
          <p:nvPr/>
        </p:nvSpPr>
        <p:spPr>
          <a:xfrm>
            <a:off x="6440557" y="119731"/>
            <a:ext cx="1698981" cy="1564418"/>
          </a:xfrm>
          <a:prstGeom prst="wedgeEllipseCallout">
            <a:avLst>
              <a:gd name="adj1" fmla="val 19788"/>
              <a:gd name="adj2" fmla="val 616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B06278-11EB-4250-97D0-81442A81E098}"/>
              </a:ext>
            </a:extLst>
          </p:cNvPr>
          <p:cNvSpPr/>
          <p:nvPr/>
        </p:nvSpPr>
        <p:spPr>
          <a:xfrm>
            <a:off x="8388628" y="119731"/>
            <a:ext cx="2133598" cy="1268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587C7D-9C02-468A-8A4E-216BF09B9781}"/>
              </a:ext>
            </a:extLst>
          </p:cNvPr>
          <p:cNvSpPr txBox="1"/>
          <p:nvPr/>
        </p:nvSpPr>
        <p:spPr>
          <a:xfrm>
            <a:off x="2816330" y="4141487"/>
            <a:ext cx="1948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Los casos de prueba manuales actúan como la base de las pruebas automatizadas</a:t>
            </a:r>
          </a:p>
          <a:p>
            <a:endParaRPr lang="es-CO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94510C-4976-4A8D-AA28-5A42B9214F3C}"/>
              </a:ext>
            </a:extLst>
          </p:cNvPr>
          <p:cNvSpPr txBox="1"/>
          <p:nvPr/>
        </p:nvSpPr>
        <p:spPr>
          <a:xfrm>
            <a:off x="4526476" y="813647"/>
            <a:ext cx="1948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Permíteme aprovechar el conocimiento que tengo del aplicativo para identificar escenarios críticos</a:t>
            </a:r>
          </a:p>
          <a:p>
            <a:endParaRPr lang="es-CO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E2A73F-A91B-41A9-8998-E1B9FF681F47}"/>
              </a:ext>
            </a:extLst>
          </p:cNvPr>
          <p:cNvSpPr txBox="1"/>
          <p:nvPr/>
        </p:nvSpPr>
        <p:spPr>
          <a:xfrm>
            <a:off x="6629155" y="299154"/>
            <a:ext cx="1634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Permíteme aprovechar mi experiencia para crear casos de prueba efectivos</a:t>
            </a:r>
          </a:p>
          <a:p>
            <a:endParaRPr lang="es-CO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DD7DC1-96E6-49C5-B88A-80D23B5FF286}"/>
              </a:ext>
            </a:extLst>
          </p:cNvPr>
          <p:cNvSpPr txBox="1"/>
          <p:nvPr/>
        </p:nvSpPr>
        <p:spPr>
          <a:xfrm>
            <a:off x="8594894" y="299154"/>
            <a:ext cx="1856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Permíteme aprovechar el diseño de casos para cubrir todas las funcionalidades</a:t>
            </a:r>
          </a:p>
          <a:p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5780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84A0D3A-DAC2-4D04-B84B-9AC409FBBEF7}" vid="{82D64CC6-FDB6-47EC-AB8B-3CBB153077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842A8AAD50D04687BBC292EF4CBB14" ma:contentTypeVersion="5" ma:contentTypeDescription="Crear nuevo documento." ma:contentTypeScope="" ma:versionID="32f2571c2a26a4f6871cf6a5945e6e86">
  <xsd:schema xmlns:xsd="http://www.w3.org/2001/XMLSchema" xmlns:xs="http://www.w3.org/2001/XMLSchema" xmlns:p="http://schemas.microsoft.com/office/2006/metadata/properties" xmlns:ns2="36753668-fe8b-4268-a3e3-6d7719f61b45" targetNamespace="http://schemas.microsoft.com/office/2006/metadata/properties" ma:root="true" ma:fieldsID="1f69baf184a90408c9e4b732a88bfd67" ns2:_="">
    <xsd:import namespace="36753668-fe8b-4268-a3e3-6d7719f61b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753668-fe8b-4268-a3e3-6d7719f61b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6024A0-9A61-49FC-9809-769B5A6151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753668-fe8b-4268-a3e3-6d7719f61b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4B60A3-AAFE-48BA-8D52-793FFECA2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56C995-F638-4DED-A027-6462DB40AEE5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36753668-fe8b-4268-a3e3-6d7719f61b45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</TotalTime>
  <Words>191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Poppins</vt:lpstr>
      <vt:lpstr>Arial</vt:lpstr>
      <vt:lpstr>Calibri</vt:lpstr>
      <vt:lpstr>Calibri Light</vt:lpstr>
      <vt:lpstr>Eras Light ITC</vt:lpstr>
      <vt:lpstr>Wingdings</vt:lpstr>
      <vt:lpstr>Office Theme</vt:lpstr>
      <vt:lpstr>PowerPoint Presentation</vt:lpstr>
      <vt:lpstr>PowerPoint Presentation</vt:lpstr>
      <vt:lpstr>PowerPoint Presentation</vt:lpstr>
      <vt:lpstr> ¿Podría el testing funcional desaparecer? </vt:lpstr>
      <vt:lpstr>PowerPoint Presentation</vt:lpstr>
      <vt:lpstr>PowerPoint Presentation</vt:lpstr>
      <vt:lpstr> Como debería ser </vt:lpstr>
      <vt:lpstr> Como es</vt:lpstr>
      <vt:lpstr>PowerPoint Presentation</vt:lpstr>
      <vt:lpstr>PowerPoint Presentation</vt:lpstr>
      <vt:lpstr> ¿Que necesito para dar el salto de Testing manual a Testing automatizado?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Estefania Areiza Ocampo</dc:creator>
  <cp:lastModifiedBy>Juan Gonzalo Quiceno Garces</cp:lastModifiedBy>
  <cp:revision>79</cp:revision>
  <dcterms:created xsi:type="dcterms:W3CDTF">2019-03-18T14:25:55Z</dcterms:created>
  <dcterms:modified xsi:type="dcterms:W3CDTF">2019-09-20T15:26:57Z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0x01010025842A8AAD50D04687BBC292EF4CBB14</vt:lpwstr>
  </property>
</Properties>
</file>