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61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8A6"/>
    <a:srgbClr val="D10187"/>
    <a:srgbClr val="67F36E"/>
    <a:srgbClr val="0EB216"/>
    <a:srgbClr val="5DFFA6"/>
    <a:srgbClr val="CCE9AD"/>
    <a:srgbClr val="71FFB1"/>
    <a:srgbClr val="FFFFD1"/>
    <a:srgbClr val="F8CB9E"/>
    <a:srgbClr val="F6B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70CE4-46AC-8F30-206E-C1B7E3310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4315A8-05F0-4890-6B4E-3175CE09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F5BB3-09ED-C428-75EE-86E27D6A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36AA7-2A4E-C024-7EA0-4D65C52E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48331-C5A8-4E3D-B763-805D8B26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1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E29DC-1672-7623-23C2-ABBAA2BA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3170FF-E797-E6A1-CCFF-C49806862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8EFB44-D987-9CED-106D-A766A81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A6572-B6D6-B07C-3019-D677F3CB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CE91C-2DDD-8FA6-677E-09902F36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2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D5D876-ABDE-E255-C5E7-715A206FF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6EDF56-2974-2CEA-AF91-BD6C8DA39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82ACC-4085-9A17-46EE-3426BCA1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85D56-8047-7A80-C210-A80B1EC8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ECA73-0D9A-C2B8-03A3-5A6082BE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72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675B1-DCCE-595F-1F73-69205A01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408F0-BB3D-43C4-EB7C-6DD97688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6203A-0391-E246-2DDC-6CBFB5B0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62D39-7493-B0AC-EB7B-8C4BEF23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7C936-C047-288D-F90F-1FFF5E29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7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F7D31-67AC-35E8-110A-82A38861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AF3816-6835-32DD-B80A-827013D7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6242D-94FB-3765-C8AF-AFE03ED4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6A30D-36B8-2FC9-34DA-75E4699C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FE269-AE76-6642-4656-66F913D8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52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55364-345F-2B80-4F3A-37E434FE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C29F7-725E-7125-B1CF-FB68A851E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5E455D-49F5-E623-BBF4-FD7900B0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4B70DA-0B60-14FE-7D6E-D8699B57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472A1B-2AAA-9D4E-D2D4-466CD68B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26F10E-CBEF-92ED-D5DA-E7C82CE3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74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72B4A-34F1-6348-1DBA-DF14581E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33DDB-D362-8E90-ACC5-A0F1277C1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8A59AE-4DAF-06FB-5D20-9F137059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D47F1F-129C-B4C3-BDCB-F1F73F26A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DB20CF-9735-FA86-800F-5F72AB063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7B32ED-2085-F763-CB2D-EA49F630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A410D1-0D65-BD93-CF6D-D83A1F67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DFD6E6-A286-A288-7965-E70B1731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1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A8EC-93B9-F201-8D12-445C444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19848B-1A23-7F77-A997-F4DBE132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764E2B-457E-512A-844F-C32EF172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37209F-5FE7-8F49-00BB-E0CFDDC7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9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142DA-B878-469D-B3F2-10E04459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0ABDAD-49B9-00A9-0685-438FE6BE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53BA57-0E59-F847-6E0B-7B6FCDC7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78F0B-215E-592C-1DBE-369F064E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66608-86F7-AA71-2D88-632B8ECF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A1DB32-690F-A9DA-9A8F-269BF535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2FFC52-4BC2-CF48-ADF7-7E663D55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30DEE2-EC64-DBAD-4319-664ABCCA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3AE3E7-4669-B937-63F3-8C093E6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457F-E373-0A17-BB18-C76BF488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D01013-FA73-47C6-0183-6502FDC9E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4AB9E-2F72-32E9-B4DC-A48046836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16B883-8046-1480-04AD-9626676F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64840-DE9E-A056-C26E-B6AB2D6E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2334AC-DB8D-4FA6-6D28-A78E053A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2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A363FD-1110-DC02-7DCE-8AFAB00A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89CCEE-FAA1-7FCE-6D92-A8D55D12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DD552-9662-5664-C344-072374445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DF30-4083-4624-8071-9984E0FF154E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DD929-4F54-0077-25D5-F95BCBB97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599E2-863C-2833-3264-E70E563B4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C093-58D6-4A10-9292-55D829696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BEDB9555-7F8B-0962-FF92-86CD97CA21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29BB128-38E1-3FF9-BECC-1B706698475F}"/>
              </a:ext>
            </a:extLst>
          </p:cNvPr>
          <p:cNvSpPr txBox="1"/>
          <p:nvPr/>
        </p:nvSpPr>
        <p:spPr>
          <a:xfrm>
            <a:off x="1565564" y="1666979"/>
            <a:ext cx="906087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TRABALHO  EMPA3</a:t>
            </a:r>
          </a:p>
          <a:p>
            <a:pPr algn="ctr"/>
            <a:br>
              <a:rPr lang="pt-BR" sz="115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</a:br>
            <a:r>
              <a:rPr lang="pt-BR" sz="5400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Aperte qualquer botão</a:t>
            </a:r>
            <a:endParaRPr lang="pt-BR" sz="4400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2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C8DD9F3-E0C0-7F78-35F3-7C34B743FDB2}"/>
              </a:ext>
            </a:extLst>
          </p:cNvPr>
          <p:cNvGrpSpPr/>
          <p:nvPr/>
        </p:nvGrpSpPr>
        <p:grpSpPr>
          <a:xfrm>
            <a:off x="4494167" y="2991678"/>
            <a:ext cx="3203666" cy="874644"/>
            <a:chOff x="1901154" y="-2818749"/>
            <a:chExt cx="8884992" cy="2399895"/>
          </a:xfrm>
          <a:gradFill>
            <a:gsLst>
              <a:gs pos="100000">
                <a:srgbClr val="120022"/>
              </a:gs>
              <a:gs pos="0">
                <a:srgbClr val="6900D0"/>
              </a:gs>
            </a:gsLst>
            <a:lin ang="5400000" scaled="1"/>
          </a:gradFill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17DBF7E-78AD-D4AE-3599-31D83E3D214C}"/>
                </a:ext>
              </a:extLst>
            </p:cNvPr>
            <p:cNvSpPr/>
            <p:nvPr/>
          </p:nvSpPr>
          <p:spPr>
            <a:xfrm>
              <a:off x="5268108" y="-2818672"/>
              <a:ext cx="1385712" cy="2397501"/>
            </a:xfrm>
            <a:custGeom>
              <a:avLst/>
              <a:gdLst>
                <a:gd name="connsiteX0" fmla="*/ 2413146 w 2846498"/>
                <a:gd name="connsiteY0" fmla="*/ 0 h 4924892"/>
                <a:gd name="connsiteX1" fmla="*/ 2417258 w 2846498"/>
                <a:gd name="connsiteY1" fmla="*/ 0 h 4924892"/>
                <a:gd name="connsiteX2" fmla="*/ 2846498 w 2846498"/>
                <a:gd name="connsiteY2" fmla="*/ 743465 h 4924892"/>
                <a:gd name="connsiteX3" fmla="*/ 431296 w 2846498"/>
                <a:gd name="connsiteY3" fmla="*/ 4924892 h 4924892"/>
                <a:gd name="connsiteX4" fmla="*/ 0 w 2846498"/>
                <a:gd name="connsiteY4" fmla="*/ 4177865 h 492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498" h="4924892">
                  <a:moveTo>
                    <a:pt x="2413146" y="0"/>
                  </a:moveTo>
                  <a:lnTo>
                    <a:pt x="2417258" y="0"/>
                  </a:lnTo>
                  <a:lnTo>
                    <a:pt x="2846498" y="743465"/>
                  </a:lnTo>
                  <a:lnTo>
                    <a:pt x="431296" y="4924892"/>
                  </a:lnTo>
                  <a:lnTo>
                    <a:pt x="0" y="4177865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270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0A046CD8-8FD6-6D3F-B349-10971709BD4F}"/>
                </a:ext>
              </a:extLst>
            </p:cNvPr>
            <p:cNvSpPr/>
            <p:nvPr/>
          </p:nvSpPr>
          <p:spPr>
            <a:xfrm>
              <a:off x="5964987" y="-2818673"/>
              <a:ext cx="2358170" cy="2399657"/>
            </a:xfrm>
            <a:custGeom>
              <a:avLst/>
              <a:gdLst>
                <a:gd name="connsiteX0" fmla="*/ 2425581 w 4844100"/>
                <a:gd name="connsiteY0" fmla="*/ 0 h 4929321"/>
                <a:gd name="connsiteX1" fmla="*/ 2866150 w 4844100"/>
                <a:gd name="connsiteY1" fmla="*/ 759603 h 4929321"/>
                <a:gd name="connsiteX2" fmla="*/ 888535 w 4844100"/>
                <a:gd name="connsiteY2" fmla="*/ 4169283 h 4929321"/>
                <a:gd name="connsiteX3" fmla="*/ 4843764 w 4844100"/>
                <a:gd name="connsiteY3" fmla="*/ 4169283 h 4929321"/>
                <a:gd name="connsiteX4" fmla="*/ 4844100 w 4844100"/>
                <a:gd name="connsiteY4" fmla="*/ 4169862 h 4929321"/>
                <a:gd name="connsiteX5" fmla="*/ 4405626 w 4844100"/>
                <a:gd name="connsiteY5" fmla="*/ 4929321 h 4929321"/>
                <a:gd name="connsiteX6" fmla="*/ 431444 w 4844100"/>
                <a:gd name="connsiteY6" fmla="*/ 4929321 h 4929321"/>
                <a:gd name="connsiteX7" fmla="*/ 0 w 4844100"/>
                <a:gd name="connsiteY7" fmla="*/ 4182038 h 492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4100" h="4929321">
                  <a:moveTo>
                    <a:pt x="2425581" y="0"/>
                  </a:moveTo>
                  <a:lnTo>
                    <a:pt x="2866150" y="759603"/>
                  </a:lnTo>
                  <a:lnTo>
                    <a:pt x="888535" y="4169283"/>
                  </a:lnTo>
                  <a:lnTo>
                    <a:pt x="4843764" y="4169283"/>
                  </a:lnTo>
                  <a:lnTo>
                    <a:pt x="4844100" y="4169862"/>
                  </a:lnTo>
                  <a:lnTo>
                    <a:pt x="4405626" y="4929321"/>
                  </a:lnTo>
                  <a:lnTo>
                    <a:pt x="431444" y="4929321"/>
                  </a:lnTo>
                  <a:lnTo>
                    <a:pt x="0" y="4182038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270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B9960B1-16B1-952D-906C-882EB864ACA5}"/>
                </a:ext>
              </a:extLst>
            </p:cNvPr>
            <p:cNvSpPr/>
            <p:nvPr/>
          </p:nvSpPr>
          <p:spPr>
            <a:xfrm>
              <a:off x="1901154" y="-2818673"/>
              <a:ext cx="2350328" cy="2399657"/>
            </a:xfrm>
            <a:custGeom>
              <a:avLst/>
              <a:gdLst>
                <a:gd name="connsiteX0" fmla="*/ 2413099 w 4827992"/>
                <a:gd name="connsiteY0" fmla="*/ 1529256 h 4929321"/>
                <a:gd name="connsiteX1" fmla="*/ 1845020 w 4827992"/>
                <a:gd name="connsiteY1" fmla="*/ 2508705 h 4929321"/>
                <a:gd name="connsiteX2" fmla="*/ 2981180 w 4827992"/>
                <a:gd name="connsiteY2" fmla="*/ 2508705 h 4929321"/>
                <a:gd name="connsiteX3" fmla="*/ 2413099 w 4827992"/>
                <a:gd name="connsiteY3" fmla="*/ 0 h 4929321"/>
                <a:gd name="connsiteX4" fmla="*/ 4827992 w 4827992"/>
                <a:gd name="connsiteY4" fmla="*/ 4163610 h 4929321"/>
                <a:gd name="connsiteX5" fmla="*/ 4385908 w 4827992"/>
                <a:gd name="connsiteY5" fmla="*/ 4929321 h 4929321"/>
                <a:gd name="connsiteX6" fmla="*/ 4385138 w 4827992"/>
                <a:gd name="connsiteY6" fmla="*/ 4929321 h 4929321"/>
                <a:gd name="connsiteX7" fmla="*/ 3419691 w 4827992"/>
                <a:gd name="connsiteY7" fmla="*/ 3264758 h 4929321"/>
                <a:gd name="connsiteX8" fmla="*/ 1406509 w 4827992"/>
                <a:gd name="connsiteY8" fmla="*/ 3264758 h 4929321"/>
                <a:gd name="connsiteX9" fmla="*/ 442469 w 4827992"/>
                <a:gd name="connsiteY9" fmla="*/ 4926895 h 4929321"/>
                <a:gd name="connsiteX10" fmla="*/ 0 w 4827992"/>
                <a:gd name="connsiteY10" fmla="*/ 4160516 h 492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27992" h="4929321">
                  <a:moveTo>
                    <a:pt x="2413099" y="1529256"/>
                  </a:moveTo>
                  <a:lnTo>
                    <a:pt x="1845020" y="2508705"/>
                  </a:lnTo>
                  <a:lnTo>
                    <a:pt x="2981180" y="2508705"/>
                  </a:lnTo>
                  <a:close/>
                  <a:moveTo>
                    <a:pt x="2413099" y="0"/>
                  </a:moveTo>
                  <a:lnTo>
                    <a:pt x="4827992" y="4163610"/>
                  </a:lnTo>
                  <a:lnTo>
                    <a:pt x="4385908" y="4929321"/>
                  </a:lnTo>
                  <a:lnTo>
                    <a:pt x="4385138" y="4929321"/>
                  </a:lnTo>
                  <a:lnTo>
                    <a:pt x="3419691" y="3264758"/>
                  </a:lnTo>
                  <a:lnTo>
                    <a:pt x="1406509" y="3264758"/>
                  </a:lnTo>
                  <a:lnTo>
                    <a:pt x="442469" y="4926895"/>
                  </a:lnTo>
                  <a:lnTo>
                    <a:pt x="0" y="4160516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270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1AD9DC64-1E26-F6D4-392C-D14AC18CAD13}"/>
                </a:ext>
              </a:extLst>
            </p:cNvPr>
            <p:cNvSpPr/>
            <p:nvPr/>
          </p:nvSpPr>
          <p:spPr>
            <a:xfrm flipH="1">
              <a:off x="7668108" y="-2818749"/>
              <a:ext cx="3118038" cy="2399895"/>
            </a:xfrm>
            <a:custGeom>
              <a:avLst/>
              <a:gdLst>
                <a:gd name="connsiteX0" fmla="*/ 2914925 w 3118038"/>
                <a:gd name="connsiteY0" fmla="*/ 0 h 2399895"/>
                <a:gd name="connsiteX1" fmla="*/ 966921 w 3118038"/>
                <a:gd name="connsiteY1" fmla="*/ 0 h 2399895"/>
                <a:gd name="connsiteX2" fmla="*/ 757871 w 3118038"/>
                <a:gd name="connsiteY2" fmla="*/ 361927 h 2399895"/>
                <a:gd name="connsiteX3" fmla="*/ 759857 w 3118038"/>
                <a:gd name="connsiteY3" fmla="*/ 365366 h 2399895"/>
                <a:gd name="connsiteX4" fmla="*/ 2701999 w 3118038"/>
                <a:gd name="connsiteY4" fmla="*/ 365366 h 2399895"/>
                <a:gd name="connsiteX5" fmla="*/ 2323177 w 3118038"/>
                <a:gd name="connsiteY5" fmla="*/ 1013212 h 2399895"/>
                <a:gd name="connsiteX6" fmla="*/ 1133890 w 3118038"/>
                <a:gd name="connsiteY6" fmla="*/ 1013212 h 2399895"/>
                <a:gd name="connsiteX7" fmla="*/ 1344834 w 3118038"/>
                <a:gd name="connsiteY7" fmla="*/ 1378577 h 2399895"/>
                <a:gd name="connsiteX8" fmla="*/ 2109533 w 3118038"/>
                <a:gd name="connsiteY8" fmla="*/ 1378577 h 2399895"/>
                <a:gd name="connsiteX9" fmla="*/ 1726089 w 3118038"/>
                <a:gd name="connsiteY9" fmla="*/ 2034329 h 2399895"/>
                <a:gd name="connsiteX10" fmla="*/ 1723432 w 3118038"/>
                <a:gd name="connsiteY10" fmla="*/ 2034329 h 2399895"/>
                <a:gd name="connsiteX11" fmla="*/ 1723480 w 3118038"/>
                <a:gd name="connsiteY11" fmla="*/ 2034412 h 2399895"/>
                <a:gd name="connsiteX12" fmla="*/ 211012 w 3118038"/>
                <a:gd name="connsiteY12" fmla="*/ 2034412 h 2399895"/>
                <a:gd name="connsiteX13" fmla="*/ 0 w 3118038"/>
                <a:gd name="connsiteY13" fmla="*/ 2399895 h 2399895"/>
                <a:gd name="connsiteX14" fmla="*/ 1934274 w 3118038"/>
                <a:gd name="connsiteY14" fmla="*/ 2399895 h 2399895"/>
                <a:gd name="connsiteX15" fmla="*/ 1934274 w 3118038"/>
                <a:gd name="connsiteY15" fmla="*/ 2399518 h 2399895"/>
                <a:gd name="connsiteX16" fmla="*/ 1934398 w 3118038"/>
                <a:gd name="connsiteY16" fmla="*/ 2399733 h 2399895"/>
                <a:gd name="connsiteX17" fmla="*/ 1935665 w 3118038"/>
                <a:gd name="connsiteY17" fmla="*/ 2399733 h 2399895"/>
                <a:gd name="connsiteX18" fmla="*/ 3118038 w 3118038"/>
                <a:gd name="connsiteY18" fmla="*/ 351802 h 239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18038" h="2399895">
                  <a:moveTo>
                    <a:pt x="2914925" y="0"/>
                  </a:moveTo>
                  <a:lnTo>
                    <a:pt x="966921" y="0"/>
                  </a:lnTo>
                  <a:lnTo>
                    <a:pt x="757871" y="361927"/>
                  </a:lnTo>
                  <a:lnTo>
                    <a:pt x="759857" y="365366"/>
                  </a:lnTo>
                  <a:lnTo>
                    <a:pt x="2701999" y="365366"/>
                  </a:lnTo>
                  <a:lnTo>
                    <a:pt x="2323177" y="1013212"/>
                  </a:lnTo>
                  <a:lnTo>
                    <a:pt x="1133890" y="1013212"/>
                  </a:lnTo>
                  <a:lnTo>
                    <a:pt x="1344834" y="1378577"/>
                  </a:lnTo>
                  <a:lnTo>
                    <a:pt x="2109533" y="1378577"/>
                  </a:lnTo>
                  <a:lnTo>
                    <a:pt x="1726089" y="2034329"/>
                  </a:lnTo>
                  <a:lnTo>
                    <a:pt x="1723432" y="2034329"/>
                  </a:lnTo>
                  <a:lnTo>
                    <a:pt x="1723480" y="2034412"/>
                  </a:lnTo>
                  <a:lnTo>
                    <a:pt x="211012" y="2034412"/>
                  </a:lnTo>
                  <a:lnTo>
                    <a:pt x="0" y="2399895"/>
                  </a:lnTo>
                  <a:lnTo>
                    <a:pt x="1934274" y="2399895"/>
                  </a:lnTo>
                  <a:lnTo>
                    <a:pt x="1934274" y="2399518"/>
                  </a:lnTo>
                  <a:lnTo>
                    <a:pt x="1934398" y="2399733"/>
                  </a:lnTo>
                  <a:lnTo>
                    <a:pt x="1935665" y="2399733"/>
                  </a:lnTo>
                  <a:lnTo>
                    <a:pt x="3118038" y="351802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270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96966FD-CD16-630E-84CE-CDDEE18917F7}"/>
                </a:ext>
              </a:extLst>
            </p:cNvPr>
            <p:cNvSpPr/>
            <p:nvPr/>
          </p:nvSpPr>
          <p:spPr>
            <a:xfrm flipH="1" flipV="1">
              <a:off x="3577368" y="-2818749"/>
              <a:ext cx="2362470" cy="2399808"/>
            </a:xfrm>
            <a:custGeom>
              <a:avLst/>
              <a:gdLst>
                <a:gd name="connsiteX0" fmla="*/ 4419437 w 4852933"/>
                <a:gd name="connsiteY0" fmla="*/ 4929630 h 4929630"/>
                <a:gd name="connsiteX1" fmla="*/ 427989 w 4852933"/>
                <a:gd name="connsiteY1" fmla="*/ 4929630 h 4929630"/>
                <a:gd name="connsiteX2" fmla="*/ 0 w 4852933"/>
                <a:gd name="connsiteY2" fmla="*/ 4188332 h 4929630"/>
                <a:gd name="connsiteX3" fmla="*/ 3978 w 4852933"/>
                <a:gd name="connsiteY3" fmla="*/ 4181474 h 4929630"/>
                <a:gd name="connsiteX4" fmla="*/ 4158 w 4852933"/>
                <a:gd name="connsiteY4" fmla="*/ 4181474 h 4929630"/>
                <a:gd name="connsiteX5" fmla="*/ 5399 w 4852933"/>
                <a:gd name="connsiteY5" fmla="*/ 4179335 h 4929630"/>
                <a:gd name="connsiteX6" fmla="*/ 103705 w 4852933"/>
                <a:gd name="connsiteY6" fmla="*/ 4179335 h 4929630"/>
                <a:gd name="connsiteX7" fmla="*/ 603953 w 4852933"/>
                <a:gd name="connsiteY7" fmla="*/ 4179335 h 4929630"/>
                <a:gd name="connsiteX8" fmla="*/ 682939 w 4852933"/>
                <a:gd name="connsiteY8" fmla="*/ 4179335 h 4929630"/>
                <a:gd name="connsiteX9" fmla="*/ 859284 w 4852933"/>
                <a:gd name="connsiteY9" fmla="*/ 4179335 h 4929630"/>
                <a:gd name="connsiteX10" fmla="*/ 1438519 w 4852933"/>
                <a:gd name="connsiteY10" fmla="*/ 4179335 h 4929630"/>
                <a:gd name="connsiteX11" fmla="*/ 1438519 w 4852933"/>
                <a:gd name="connsiteY11" fmla="*/ 4178318 h 4929630"/>
                <a:gd name="connsiteX12" fmla="*/ 2335025 w 4852933"/>
                <a:gd name="connsiteY12" fmla="*/ 4178318 h 4929630"/>
                <a:gd name="connsiteX13" fmla="*/ 2335025 w 4852933"/>
                <a:gd name="connsiteY13" fmla="*/ 4178009 h 4929630"/>
                <a:gd name="connsiteX14" fmla="*/ 3955870 w 4852933"/>
                <a:gd name="connsiteY14" fmla="*/ 4178009 h 4929630"/>
                <a:gd name="connsiteX15" fmla="*/ 3292090 w 4852933"/>
                <a:gd name="connsiteY15" fmla="*/ 3033561 h 4929630"/>
                <a:gd name="connsiteX16" fmla="*/ 3291912 w 4852933"/>
                <a:gd name="connsiteY16" fmla="*/ 3033561 h 4929630"/>
                <a:gd name="connsiteX17" fmla="*/ 2429233 w 4852933"/>
                <a:gd name="connsiteY17" fmla="*/ 1546183 h 4929630"/>
                <a:gd name="connsiteX18" fmla="*/ 1995969 w 4852933"/>
                <a:gd name="connsiteY18" fmla="*/ 2293193 h 4929630"/>
                <a:gd name="connsiteX19" fmla="*/ 2647624 w 4852933"/>
                <a:gd name="connsiteY19" fmla="*/ 3416735 h 4929630"/>
                <a:gd name="connsiteX20" fmla="*/ 447709 w 4852933"/>
                <a:gd name="connsiteY20" fmla="*/ 3416735 h 4929630"/>
                <a:gd name="connsiteX21" fmla="*/ 670128 w 4852933"/>
                <a:gd name="connsiteY21" fmla="*/ 3033252 h 4929630"/>
                <a:gd name="connsiteX22" fmla="*/ 669945 w 4852933"/>
                <a:gd name="connsiteY22" fmla="*/ 3033252 h 4929630"/>
                <a:gd name="connsiteX23" fmla="*/ 2429233 w 4852933"/>
                <a:gd name="connsiteY23" fmla="*/ 0 h 4929630"/>
                <a:gd name="connsiteX24" fmla="*/ 4852933 w 4852933"/>
                <a:gd name="connsiteY24" fmla="*/ 4178794 h 492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52933" h="4929630">
                  <a:moveTo>
                    <a:pt x="4419437" y="4929630"/>
                  </a:moveTo>
                  <a:lnTo>
                    <a:pt x="427989" y="4929630"/>
                  </a:lnTo>
                  <a:lnTo>
                    <a:pt x="0" y="4188332"/>
                  </a:lnTo>
                  <a:lnTo>
                    <a:pt x="3978" y="4181474"/>
                  </a:lnTo>
                  <a:lnTo>
                    <a:pt x="4158" y="4181474"/>
                  </a:lnTo>
                  <a:lnTo>
                    <a:pt x="5399" y="4179335"/>
                  </a:lnTo>
                  <a:lnTo>
                    <a:pt x="103705" y="4179335"/>
                  </a:lnTo>
                  <a:lnTo>
                    <a:pt x="603953" y="4179335"/>
                  </a:lnTo>
                  <a:lnTo>
                    <a:pt x="682939" y="4179335"/>
                  </a:lnTo>
                  <a:lnTo>
                    <a:pt x="859284" y="4179335"/>
                  </a:lnTo>
                  <a:lnTo>
                    <a:pt x="1438519" y="4179335"/>
                  </a:lnTo>
                  <a:lnTo>
                    <a:pt x="1438519" y="4178318"/>
                  </a:lnTo>
                  <a:lnTo>
                    <a:pt x="2335025" y="4178318"/>
                  </a:lnTo>
                  <a:lnTo>
                    <a:pt x="2335025" y="4178009"/>
                  </a:lnTo>
                  <a:lnTo>
                    <a:pt x="3955870" y="4178009"/>
                  </a:lnTo>
                  <a:lnTo>
                    <a:pt x="3292090" y="3033561"/>
                  </a:lnTo>
                  <a:lnTo>
                    <a:pt x="3291912" y="3033561"/>
                  </a:lnTo>
                  <a:lnTo>
                    <a:pt x="2429233" y="1546183"/>
                  </a:lnTo>
                  <a:lnTo>
                    <a:pt x="1995969" y="2293193"/>
                  </a:lnTo>
                  <a:lnTo>
                    <a:pt x="2647624" y="3416735"/>
                  </a:lnTo>
                  <a:lnTo>
                    <a:pt x="447709" y="3416735"/>
                  </a:lnTo>
                  <a:lnTo>
                    <a:pt x="670128" y="3033252"/>
                  </a:lnTo>
                  <a:lnTo>
                    <a:pt x="669945" y="3033252"/>
                  </a:lnTo>
                  <a:lnTo>
                    <a:pt x="2429233" y="0"/>
                  </a:lnTo>
                  <a:lnTo>
                    <a:pt x="4852933" y="4178794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270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6391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BEDB9555-7F8B-0962-FF92-86CD97CA21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Célula Luiz">
            <a:extLst>
              <a:ext uri="{FF2B5EF4-FFF2-40B4-BE49-F238E27FC236}">
                <a16:creationId xmlns:a16="http://schemas.microsoft.com/office/drawing/2014/main" id="{9A29CA54-6358-AC16-DA1B-2B81B10EB3D0}"/>
              </a:ext>
            </a:extLst>
          </p:cNvPr>
          <p:cNvGrpSpPr/>
          <p:nvPr/>
        </p:nvGrpSpPr>
        <p:grpSpPr>
          <a:xfrm flipH="1">
            <a:off x="8972803" y="418229"/>
            <a:ext cx="2723086" cy="3190904"/>
            <a:chOff x="5537558" y="297854"/>
            <a:chExt cx="2883604" cy="3378999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39D22F4-DD45-8BF1-DE52-CFCDA3197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37558" y="297854"/>
              <a:ext cx="2883604" cy="3378999"/>
            </a:xfrm>
            <a:prstGeom prst="rect">
              <a:avLst/>
            </a:prstGeom>
          </p:spPr>
        </p:pic>
        <p:pic>
          <p:nvPicPr>
            <p:cNvPr id="27" name="Luíz">
              <a:extLst>
                <a:ext uri="{FF2B5EF4-FFF2-40B4-BE49-F238E27FC236}">
                  <a16:creationId xmlns:a16="http://schemas.microsoft.com/office/drawing/2014/main" id="{A2C8EE2F-B03B-60BC-59BB-6545C125C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0" t="-3349" r="-14300" b="66355"/>
            <a:stretch/>
          </p:blipFill>
          <p:spPr>
            <a:xfrm>
              <a:off x="6265414" y="1154375"/>
              <a:ext cx="1636488" cy="1536266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71B9EA5-4FED-7981-CE76-4DE8CFA0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68233" y="360775"/>
              <a:ext cx="2807284" cy="3265178"/>
            </a:xfrm>
            <a:prstGeom prst="rect">
              <a:avLst/>
            </a:prstGeom>
          </p:spPr>
        </p:pic>
      </p:grpSp>
      <p:grpSp>
        <p:nvGrpSpPr>
          <p:cNvPr id="33" name="Célula Ruan">
            <a:extLst>
              <a:ext uri="{FF2B5EF4-FFF2-40B4-BE49-F238E27FC236}">
                <a16:creationId xmlns:a16="http://schemas.microsoft.com/office/drawing/2014/main" id="{B3EFB9BD-ED6F-53E9-EFDE-A51DB3E0CB50}"/>
              </a:ext>
            </a:extLst>
          </p:cNvPr>
          <p:cNvGrpSpPr/>
          <p:nvPr/>
        </p:nvGrpSpPr>
        <p:grpSpPr>
          <a:xfrm flipH="1">
            <a:off x="8737471" y="2171356"/>
            <a:ext cx="2723086" cy="3190904"/>
            <a:chOff x="5780749" y="2104474"/>
            <a:chExt cx="2883604" cy="3378998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BC062C5-C5F8-4856-EA4F-50885F07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780749" y="2104474"/>
              <a:ext cx="2883604" cy="3378998"/>
            </a:xfrm>
            <a:prstGeom prst="rect">
              <a:avLst/>
            </a:prstGeom>
          </p:spPr>
        </p:pic>
        <p:pic>
          <p:nvPicPr>
            <p:cNvPr id="29" name="Ruan">
              <a:extLst>
                <a:ext uri="{FF2B5EF4-FFF2-40B4-BE49-F238E27FC236}">
                  <a16:creationId xmlns:a16="http://schemas.microsoft.com/office/drawing/2014/main" id="{720C2448-3B39-E89D-C244-32F115E71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" t="-4194" r="13295" b="66393"/>
            <a:stretch/>
          </p:blipFill>
          <p:spPr>
            <a:xfrm>
              <a:off x="6313310" y="3133083"/>
              <a:ext cx="1598790" cy="1491884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9356768-876D-AD60-FB1E-4F7C5B36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811424" y="2167412"/>
              <a:ext cx="2807285" cy="3265177"/>
            </a:xfrm>
            <a:prstGeom prst="rect">
              <a:avLst/>
            </a:prstGeom>
          </p:spPr>
        </p:pic>
      </p:grpSp>
      <p:grpSp>
        <p:nvGrpSpPr>
          <p:cNvPr id="32" name="Célula Vinicius">
            <a:extLst>
              <a:ext uri="{FF2B5EF4-FFF2-40B4-BE49-F238E27FC236}">
                <a16:creationId xmlns:a16="http://schemas.microsoft.com/office/drawing/2014/main" id="{CD3D50E9-5263-D360-294C-6F913D5730FF}"/>
              </a:ext>
            </a:extLst>
          </p:cNvPr>
          <p:cNvGrpSpPr/>
          <p:nvPr/>
        </p:nvGrpSpPr>
        <p:grpSpPr>
          <a:xfrm flipH="1">
            <a:off x="9029617" y="4234905"/>
            <a:ext cx="2723086" cy="3190904"/>
            <a:chOff x="5644578" y="4177570"/>
            <a:chExt cx="2883604" cy="3378998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CF90B85F-2F2F-A3D0-0D0D-D284740E3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44578" y="4177570"/>
              <a:ext cx="2883604" cy="3378998"/>
            </a:xfrm>
            <a:prstGeom prst="rect">
              <a:avLst/>
            </a:prstGeom>
          </p:spPr>
        </p:pic>
        <p:pic>
          <p:nvPicPr>
            <p:cNvPr id="31" name="Vinicius">
              <a:extLst>
                <a:ext uri="{FF2B5EF4-FFF2-40B4-BE49-F238E27FC236}">
                  <a16:creationId xmlns:a16="http://schemas.microsoft.com/office/drawing/2014/main" id="{1A931FFB-7EB2-3EF9-3F5A-6DBDA1020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4" t="-1341" r="344" b="66274"/>
            <a:stretch/>
          </p:blipFill>
          <p:spPr>
            <a:xfrm>
              <a:off x="6579864" y="5237981"/>
              <a:ext cx="1220438" cy="1347938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3CF9A98-0061-5AAC-FD74-0DF730DA7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5253" y="4240506"/>
              <a:ext cx="2807285" cy="3265177"/>
            </a:xfrm>
            <a:prstGeom prst="rect">
              <a:avLst/>
            </a:prstGeom>
          </p:spPr>
        </p:pic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E034D72-A2BB-B400-D07F-310807D3C404}"/>
              </a:ext>
            </a:extLst>
          </p:cNvPr>
          <p:cNvSpPr txBox="1"/>
          <p:nvPr/>
        </p:nvSpPr>
        <p:spPr>
          <a:xfrm>
            <a:off x="3004866" y="1599136"/>
            <a:ext cx="220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Juan </a:t>
            </a:r>
            <a:r>
              <a:rPr lang="pt-BR" sz="36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Ribeiro</a:t>
            </a:r>
            <a:endParaRPr lang="pt-BR" sz="28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0CE1F1B-CCAA-9EF6-BEBC-92A4DA59D6B0}"/>
              </a:ext>
            </a:extLst>
          </p:cNvPr>
          <p:cNvSpPr txBox="1"/>
          <p:nvPr/>
        </p:nvSpPr>
        <p:spPr>
          <a:xfrm>
            <a:off x="6890418" y="5437996"/>
            <a:ext cx="220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Vinícius Yuiti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5711C91-7F81-1F32-1BDC-3F6CD096ECFC}"/>
              </a:ext>
            </a:extLst>
          </p:cNvPr>
          <p:cNvSpPr txBox="1"/>
          <p:nvPr/>
        </p:nvSpPr>
        <p:spPr>
          <a:xfrm>
            <a:off x="3004866" y="5437996"/>
            <a:ext cx="285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Leonardo Tumani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1661ECB-9369-3F0D-3895-E1390FEA0300}"/>
              </a:ext>
            </a:extLst>
          </p:cNvPr>
          <p:cNvSpPr txBox="1"/>
          <p:nvPr/>
        </p:nvSpPr>
        <p:spPr>
          <a:xfrm>
            <a:off x="3004866" y="3518566"/>
            <a:ext cx="220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Kevin Klein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AEEA54E-020B-EB57-95B7-F15CB0A111C1}"/>
              </a:ext>
            </a:extLst>
          </p:cNvPr>
          <p:cNvSpPr txBox="1"/>
          <p:nvPr/>
        </p:nvSpPr>
        <p:spPr>
          <a:xfrm>
            <a:off x="6467475" y="1562100"/>
            <a:ext cx="262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Luiz Cavalcante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DDC1D25-2B46-BEFE-60E2-973B92A31409}"/>
              </a:ext>
            </a:extLst>
          </p:cNvPr>
          <p:cNvSpPr txBox="1"/>
          <p:nvPr/>
        </p:nvSpPr>
        <p:spPr>
          <a:xfrm>
            <a:off x="6628632" y="3518566"/>
            <a:ext cx="246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Ruan de Souza</a:t>
            </a:r>
          </a:p>
        </p:txBody>
      </p:sp>
      <p:grpSp>
        <p:nvGrpSpPr>
          <p:cNvPr id="34" name="Célula Juan">
            <a:extLst>
              <a:ext uri="{FF2B5EF4-FFF2-40B4-BE49-F238E27FC236}">
                <a16:creationId xmlns:a16="http://schemas.microsoft.com/office/drawing/2014/main" id="{4D77CE28-0F23-6A22-3F4D-414F93067176}"/>
              </a:ext>
            </a:extLst>
          </p:cNvPr>
          <p:cNvGrpSpPr/>
          <p:nvPr/>
        </p:nvGrpSpPr>
        <p:grpSpPr>
          <a:xfrm>
            <a:off x="651387" y="418229"/>
            <a:ext cx="2723086" cy="3190904"/>
            <a:chOff x="74501" y="263427"/>
            <a:chExt cx="2883604" cy="3378998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F3E3A97-D9A8-F299-BE83-0C1688A35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1" y="263427"/>
              <a:ext cx="2883604" cy="3378998"/>
            </a:xfrm>
            <a:prstGeom prst="rect">
              <a:avLst/>
            </a:prstGeom>
          </p:spPr>
        </p:pic>
        <p:pic>
          <p:nvPicPr>
            <p:cNvPr id="21" name="Juan">
              <a:extLst>
                <a:ext uri="{FF2B5EF4-FFF2-40B4-BE49-F238E27FC236}">
                  <a16:creationId xmlns:a16="http://schemas.microsoft.com/office/drawing/2014/main" id="{AA49239A-FB79-A568-3CF0-69DCE3F4D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" t="192" r="-356" b="69513"/>
            <a:stretch/>
          </p:blipFill>
          <p:spPr>
            <a:xfrm>
              <a:off x="743346" y="1254497"/>
              <a:ext cx="1343372" cy="1386157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5880B2C-4B0C-F7BC-0A9A-883E4E83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76" y="326363"/>
              <a:ext cx="2807285" cy="3265177"/>
            </a:xfrm>
            <a:prstGeom prst="rect">
              <a:avLst/>
            </a:prstGeom>
          </p:spPr>
        </p:pic>
      </p:grpSp>
      <p:grpSp>
        <p:nvGrpSpPr>
          <p:cNvPr id="30" name="Célula Kevin">
            <a:extLst>
              <a:ext uri="{FF2B5EF4-FFF2-40B4-BE49-F238E27FC236}">
                <a16:creationId xmlns:a16="http://schemas.microsoft.com/office/drawing/2014/main" id="{92B876AF-0EEB-20A2-170B-4C30F0D2DBF3}"/>
              </a:ext>
            </a:extLst>
          </p:cNvPr>
          <p:cNvGrpSpPr/>
          <p:nvPr/>
        </p:nvGrpSpPr>
        <p:grpSpPr>
          <a:xfrm>
            <a:off x="419160" y="2171356"/>
            <a:ext cx="2723086" cy="3190904"/>
            <a:chOff x="-139493" y="2003158"/>
            <a:chExt cx="2883604" cy="3378999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52D114A-E79A-D697-6400-31ADC3AAE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39493" y="2003158"/>
              <a:ext cx="2883604" cy="3378999"/>
            </a:xfrm>
            <a:prstGeom prst="rect">
              <a:avLst/>
            </a:prstGeom>
          </p:spPr>
        </p:pic>
        <p:pic>
          <p:nvPicPr>
            <p:cNvPr id="23" name="Kevin">
              <a:extLst>
                <a:ext uri="{FF2B5EF4-FFF2-40B4-BE49-F238E27FC236}">
                  <a16:creationId xmlns:a16="http://schemas.microsoft.com/office/drawing/2014/main" id="{610B5F83-5B10-77FC-E4E2-DBA352475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30" t="476" r="1630" b="65895"/>
            <a:stretch/>
          </p:blipFill>
          <p:spPr>
            <a:xfrm>
              <a:off x="668280" y="3200400"/>
              <a:ext cx="1468102" cy="1355751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DC8B64E-F9F0-97BA-A0A6-5D2AD41B5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08816" y="2050726"/>
              <a:ext cx="2807284" cy="3265178"/>
            </a:xfrm>
            <a:prstGeom prst="rect">
              <a:avLst/>
            </a:prstGeom>
          </p:spPr>
        </p:pic>
      </p:grpSp>
      <p:grpSp>
        <p:nvGrpSpPr>
          <p:cNvPr id="28" name="Célula Leonardo">
            <a:extLst>
              <a:ext uri="{FF2B5EF4-FFF2-40B4-BE49-F238E27FC236}">
                <a16:creationId xmlns:a16="http://schemas.microsoft.com/office/drawing/2014/main" id="{BA47A1A0-F7C2-0ED8-087E-AEA0AA4F1BA9}"/>
              </a:ext>
            </a:extLst>
          </p:cNvPr>
          <p:cNvGrpSpPr/>
          <p:nvPr/>
        </p:nvGrpSpPr>
        <p:grpSpPr>
          <a:xfrm>
            <a:off x="709443" y="4234905"/>
            <a:ext cx="2723086" cy="3190904"/>
            <a:chOff x="106602" y="4089633"/>
            <a:chExt cx="2883604" cy="3378998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97E775D-F6FD-F4E2-BCCD-E3324364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2" y="4089633"/>
              <a:ext cx="2883604" cy="3378998"/>
            </a:xfrm>
            <a:prstGeom prst="rect">
              <a:avLst/>
            </a:prstGeom>
          </p:spPr>
        </p:pic>
        <p:pic>
          <p:nvPicPr>
            <p:cNvPr id="25" name="Leonardo">
              <a:extLst>
                <a:ext uri="{FF2B5EF4-FFF2-40B4-BE49-F238E27FC236}">
                  <a16:creationId xmlns:a16="http://schemas.microsoft.com/office/drawing/2014/main" id="{02A1E06B-55AD-39DD-FEFF-7CECC350E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6" t="-3016" r="19898" b="65931"/>
            <a:stretch/>
          </p:blipFill>
          <p:spPr>
            <a:xfrm>
              <a:off x="706114" y="4975256"/>
              <a:ext cx="1400984" cy="1505583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9769E09-4C43-9DDF-C052-54327CA1F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77" y="4152569"/>
              <a:ext cx="2807285" cy="3265177"/>
            </a:xfrm>
            <a:prstGeom prst="rect">
              <a:avLst/>
            </a:prstGeom>
          </p:spPr>
        </p:pic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29BB128-38E1-3FF9-BECC-1B706698475F}"/>
              </a:ext>
            </a:extLst>
          </p:cNvPr>
          <p:cNvSpPr txBox="1"/>
          <p:nvPr/>
        </p:nvSpPr>
        <p:spPr>
          <a:xfrm>
            <a:off x="1565564" y="57105"/>
            <a:ext cx="9060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ESCOLHA SEU PERSONAGEM</a:t>
            </a:r>
          </a:p>
        </p:txBody>
      </p:sp>
    </p:spTree>
    <p:extLst>
      <p:ext uri="{BB962C8B-B14F-4D97-AF65-F5344CB8AC3E}">
        <p14:creationId xmlns:p14="http://schemas.microsoft.com/office/powerpoint/2010/main" val="23754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2A3A63BC-BB7D-2577-4F0E-341122C8D1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Célula Leonardo">
            <a:extLst>
              <a:ext uri="{FF2B5EF4-FFF2-40B4-BE49-F238E27FC236}">
                <a16:creationId xmlns:a16="http://schemas.microsoft.com/office/drawing/2014/main" id="{982FCD28-B0E1-EF9E-ACFC-CFAB04F98AC1}"/>
              </a:ext>
            </a:extLst>
          </p:cNvPr>
          <p:cNvGrpSpPr/>
          <p:nvPr/>
        </p:nvGrpSpPr>
        <p:grpSpPr>
          <a:xfrm>
            <a:off x="9587316" y="-284117"/>
            <a:ext cx="2723086" cy="3190904"/>
            <a:chOff x="106602" y="4089633"/>
            <a:chExt cx="2883604" cy="3378998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4196F31-8DA7-178D-656F-401068C2D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2" y="4089633"/>
              <a:ext cx="2883604" cy="3378998"/>
            </a:xfrm>
            <a:prstGeom prst="rect">
              <a:avLst/>
            </a:prstGeom>
          </p:spPr>
        </p:pic>
        <p:pic>
          <p:nvPicPr>
            <p:cNvPr id="12" name="Leonardo">
              <a:extLst>
                <a:ext uri="{FF2B5EF4-FFF2-40B4-BE49-F238E27FC236}">
                  <a16:creationId xmlns:a16="http://schemas.microsoft.com/office/drawing/2014/main" id="{2966546E-79C5-9F39-C800-AB97E3FC5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6" t="-3016" r="19898" b="65931"/>
            <a:stretch/>
          </p:blipFill>
          <p:spPr>
            <a:xfrm flipH="1">
              <a:off x="706114" y="4975256"/>
              <a:ext cx="1400984" cy="1505583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873232F-BAD3-B8B2-58E4-E62EF804D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77" y="4152569"/>
              <a:ext cx="2807285" cy="3265177"/>
            </a:xfrm>
            <a:prstGeom prst="rect">
              <a:avLst/>
            </a:prstGeom>
            <a:effectLst>
              <a:outerShdw blurRad="190500" algn="ctr" rotWithShape="0">
                <a:srgbClr val="6900D0">
                  <a:alpha val="40000"/>
                </a:srgbClr>
              </a:outerShdw>
            </a:effectLst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66ECFC-686F-E2F2-781A-1AA8C8176500}"/>
              </a:ext>
            </a:extLst>
          </p:cNvPr>
          <p:cNvSpPr txBox="1"/>
          <p:nvPr/>
        </p:nvSpPr>
        <p:spPr>
          <a:xfrm>
            <a:off x="9420099" y="1997237"/>
            <a:ext cx="285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Leonardo Tumani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15C8BDB5-CA63-5B8C-E8DB-3F515A5A9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01378"/>
              </p:ext>
            </p:extLst>
          </p:nvPr>
        </p:nvGraphicFramePr>
        <p:xfrm>
          <a:off x="357913" y="1814254"/>
          <a:ext cx="11394816" cy="405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93908">
                  <a:extLst>
                    <a:ext uri="{9D8B030D-6E8A-4147-A177-3AD203B41FA5}">
                      <a16:colId xmlns:a16="http://schemas.microsoft.com/office/drawing/2014/main" val="1837183318"/>
                    </a:ext>
                  </a:extLst>
                </a:gridCol>
                <a:gridCol w="8500908">
                  <a:extLst>
                    <a:ext uri="{9D8B030D-6E8A-4147-A177-3AD203B41FA5}">
                      <a16:colId xmlns:a16="http://schemas.microsoft.com/office/drawing/2014/main" val="1595969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Nome da Empresa: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AGILE</a:t>
                      </a:r>
                      <a:r>
                        <a:rPr lang="pt-BR" sz="3200" b="1" kern="1200" dirty="0">
                          <a:gradFill>
                            <a:gsLst>
                              <a:gs pos="70000">
                                <a:srgbClr val="6900D0"/>
                              </a:gs>
                              <a:gs pos="0">
                                <a:srgbClr val="D1B2E8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(se pronuncia </a:t>
                      </a:r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ÉDIOL</a:t>
                      </a:r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33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Atividade da Empresa: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Prestação de </a:t>
                      </a:r>
                      <a:r>
                        <a:rPr lang="pt-BR" sz="3200" b="1" kern="1200" noProof="1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SERVIÇOS</a:t>
                      </a:r>
                      <a:r>
                        <a:rPr lang="pt-BR" sz="3200" b="1" kern="1200" noProof="1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08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Produto da Empresa: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Consultoria em </a:t>
                      </a:r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GAMES</a:t>
                      </a:r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58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Mercado alvo: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Pessoas que participam da comunidade gamer.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117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MISSÃO: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Atender a necessidade dos clientes e fornecer uma experiência única.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49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VISÃO: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Manter a liderança no ramo e uma relação duradoura com os clientes.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6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VALORES: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Dedicação, transparência e respeito.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40486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697056-4701-078E-885F-190E09DC3F14}"/>
              </a:ext>
            </a:extLst>
          </p:cNvPr>
          <p:cNvSpPr txBox="1"/>
          <p:nvPr/>
        </p:nvSpPr>
        <p:spPr>
          <a:xfrm>
            <a:off x="357913" y="211897"/>
            <a:ext cx="9060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IDEALIZAÇÃO DA EMPRESA</a:t>
            </a:r>
          </a:p>
        </p:txBody>
      </p:sp>
    </p:spTree>
    <p:extLst>
      <p:ext uri="{BB962C8B-B14F-4D97-AF65-F5344CB8AC3E}">
        <p14:creationId xmlns:p14="http://schemas.microsoft.com/office/powerpoint/2010/main" val="152553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ndo">
            <a:extLst>
              <a:ext uri="{FF2B5EF4-FFF2-40B4-BE49-F238E27FC236}">
                <a16:creationId xmlns:a16="http://schemas.microsoft.com/office/drawing/2014/main" id="{4EB6A67E-A5E4-849D-426D-9DF8B32D9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Célula Vinicius">
            <a:extLst>
              <a:ext uri="{FF2B5EF4-FFF2-40B4-BE49-F238E27FC236}">
                <a16:creationId xmlns:a16="http://schemas.microsoft.com/office/drawing/2014/main" id="{3F62728A-42B5-6133-5BA3-8FB335169EF3}"/>
              </a:ext>
            </a:extLst>
          </p:cNvPr>
          <p:cNvGrpSpPr/>
          <p:nvPr/>
        </p:nvGrpSpPr>
        <p:grpSpPr>
          <a:xfrm flipH="1">
            <a:off x="256153" y="-138867"/>
            <a:ext cx="2723086" cy="3190904"/>
            <a:chOff x="5644578" y="4177570"/>
            <a:chExt cx="2883604" cy="3378998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532128C-3310-828E-2DF0-4F12FB0D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44578" y="4177570"/>
              <a:ext cx="2883604" cy="3378998"/>
            </a:xfrm>
            <a:prstGeom prst="rect">
              <a:avLst/>
            </a:prstGeom>
          </p:spPr>
        </p:pic>
        <p:pic>
          <p:nvPicPr>
            <p:cNvPr id="8" name="Vinicius">
              <a:extLst>
                <a:ext uri="{FF2B5EF4-FFF2-40B4-BE49-F238E27FC236}">
                  <a16:creationId xmlns:a16="http://schemas.microsoft.com/office/drawing/2014/main" id="{1029F42D-42FB-7736-D95C-1FFA2B847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4" t="-1341" r="344" b="66274"/>
            <a:stretch/>
          </p:blipFill>
          <p:spPr>
            <a:xfrm flipH="1">
              <a:off x="6579864" y="5237981"/>
              <a:ext cx="1220438" cy="134793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1A491D2-4BC9-B182-45BF-0CC2B0CD2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5253" y="4240506"/>
              <a:ext cx="2807285" cy="3265177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1F0B0A-A3B5-2AA0-D598-68E0004262FC}"/>
              </a:ext>
            </a:extLst>
          </p:cNvPr>
          <p:cNvSpPr txBox="1"/>
          <p:nvPr/>
        </p:nvSpPr>
        <p:spPr>
          <a:xfrm>
            <a:off x="96005" y="2142487"/>
            <a:ext cx="285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Vinícius Yuiti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0CFB23-5BC9-0879-45A1-808D6FDCB980}"/>
              </a:ext>
            </a:extLst>
          </p:cNvPr>
          <p:cNvSpPr txBox="1"/>
          <p:nvPr/>
        </p:nvSpPr>
        <p:spPr>
          <a:xfrm>
            <a:off x="2874975" y="211896"/>
            <a:ext cx="9060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PLANO DE NEGÓCIO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F96B44-D91D-47A0-DE50-7DE57F2814FA}"/>
              </a:ext>
            </a:extLst>
          </p:cNvPr>
          <p:cNvSpPr txBox="1"/>
          <p:nvPr/>
        </p:nvSpPr>
        <p:spPr>
          <a:xfrm>
            <a:off x="6899965" y="3288165"/>
            <a:ext cx="5396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ENQUADRAMENTO TRIBUTÁRIO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Empresa de Pequeno Porte (</a:t>
            </a:r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EPP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).</a:t>
            </a:r>
          </a:p>
          <a:p>
            <a:endParaRPr lang="pt-BR" sz="24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  <a:p>
            <a:endParaRPr lang="pt-BR" sz="10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FONTE DE RECURSOS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Capital próprio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3B10FD-12A1-248B-2A50-25311575259E}"/>
              </a:ext>
            </a:extLst>
          </p:cNvPr>
          <p:cNvSpPr txBox="1"/>
          <p:nvPr/>
        </p:nvSpPr>
        <p:spPr>
          <a:xfrm>
            <a:off x="810242" y="3263933"/>
            <a:ext cx="6089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SETOR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Terciário.</a:t>
            </a:r>
          </a:p>
          <a:p>
            <a:endParaRPr lang="pt-BR" sz="24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  <a:p>
            <a:endParaRPr lang="pt-BR" sz="10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FORMA  JURÍDICA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Sociedade Empresária Limitada (</a:t>
            </a:r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LTDA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).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F7C92B-6D33-CEF4-8BA6-E4D3F4BBC0FE}"/>
              </a:ext>
            </a:extLst>
          </p:cNvPr>
          <p:cNvSpPr txBox="1"/>
          <p:nvPr/>
        </p:nvSpPr>
        <p:spPr>
          <a:xfrm>
            <a:off x="3080864" y="1330942"/>
            <a:ext cx="8753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MISSÃO</a:t>
            </a:r>
          </a:p>
          <a:p>
            <a:pPr algn="just"/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Um time de consultores e desenvolvedores obstinado em prever e atender à necessidade dos clientes e fornecer uma experiência única.</a:t>
            </a:r>
          </a:p>
        </p:txBody>
      </p:sp>
    </p:spTree>
    <p:extLst>
      <p:ext uri="{BB962C8B-B14F-4D97-AF65-F5344CB8AC3E}">
        <p14:creationId xmlns:p14="http://schemas.microsoft.com/office/powerpoint/2010/main" val="31927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2A3A63BC-BB7D-2577-4F0E-341122C8D1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Célula Kevin">
            <a:extLst>
              <a:ext uri="{FF2B5EF4-FFF2-40B4-BE49-F238E27FC236}">
                <a16:creationId xmlns:a16="http://schemas.microsoft.com/office/drawing/2014/main" id="{79522BEB-02D2-C2FC-C11D-18E55D7E6FCE}"/>
              </a:ext>
            </a:extLst>
          </p:cNvPr>
          <p:cNvGrpSpPr/>
          <p:nvPr/>
        </p:nvGrpSpPr>
        <p:grpSpPr>
          <a:xfrm>
            <a:off x="9387556" y="-412221"/>
            <a:ext cx="2723086" cy="3190904"/>
            <a:chOff x="-139493" y="2003158"/>
            <a:chExt cx="2883604" cy="3378999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EE2B2C5-3245-CF85-A3F7-02521B5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39493" y="2003158"/>
              <a:ext cx="2883604" cy="3378999"/>
            </a:xfrm>
            <a:prstGeom prst="rect">
              <a:avLst/>
            </a:prstGeom>
          </p:spPr>
        </p:pic>
        <p:pic>
          <p:nvPicPr>
            <p:cNvPr id="18" name="Kevin">
              <a:extLst>
                <a:ext uri="{FF2B5EF4-FFF2-40B4-BE49-F238E27FC236}">
                  <a16:creationId xmlns:a16="http://schemas.microsoft.com/office/drawing/2014/main" id="{124EA15D-03B6-8119-5DF3-AEAE711AC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30" t="476" r="1630" b="65895"/>
            <a:stretch/>
          </p:blipFill>
          <p:spPr>
            <a:xfrm flipH="1">
              <a:off x="668280" y="3200400"/>
              <a:ext cx="1468102" cy="1355751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2985A69-7E38-2B3A-B852-DDD1052A8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-108816" y="2050726"/>
              <a:ext cx="2807284" cy="3265178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697056-4701-078E-885F-190E09DC3F14}"/>
              </a:ext>
            </a:extLst>
          </p:cNvPr>
          <p:cNvSpPr txBox="1"/>
          <p:nvPr/>
        </p:nvSpPr>
        <p:spPr>
          <a:xfrm>
            <a:off x="357913" y="211897"/>
            <a:ext cx="9060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ANÁLISE DE MERCADO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66ECFC-686F-E2F2-781A-1AA8C8176500}"/>
              </a:ext>
            </a:extLst>
          </p:cNvPr>
          <p:cNvSpPr txBox="1"/>
          <p:nvPr/>
        </p:nvSpPr>
        <p:spPr>
          <a:xfrm>
            <a:off x="9420099" y="1997237"/>
            <a:ext cx="285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Kevin Klein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35E9E3-129C-4DF4-FC91-42040C5F8A0F}"/>
              </a:ext>
            </a:extLst>
          </p:cNvPr>
          <p:cNvSpPr txBox="1"/>
          <p:nvPr/>
        </p:nvSpPr>
        <p:spPr>
          <a:xfrm>
            <a:off x="357913" y="2100390"/>
            <a:ext cx="42678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ESTUDO DOS CLIENTES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Comunidades de jogos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Streamers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Organizações</a:t>
            </a:r>
          </a:p>
          <a:p>
            <a:endParaRPr lang="pt-BR" sz="24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  <a:p>
            <a:endParaRPr lang="pt-BR" sz="10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ESTUDO DOS FORNECEDORES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Hardware e manutenção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Parcerias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572CE7-B8CD-A1FD-DD97-BFC606F98AAB}"/>
              </a:ext>
            </a:extLst>
          </p:cNvPr>
          <p:cNvSpPr txBox="1"/>
          <p:nvPr/>
        </p:nvSpPr>
        <p:spPr>
          <a:xfrm>
            <a:off x="4726321" y="2096625"/>
            <a:ext cx="4818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ESTUDO DOS CONCORRENTES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GoGamers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548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ndo">
            <a:extLst>
              <a:ext uri="{FF2B5EF4-FFF2-40B4-BE49-F238E27FC236}">
                <a16:creationId xmlns:a16="http://schemas.microsoft.com/office/drawing/2014/main" id="{4EB6A67E-A5E4-849D-426D-9DF8B32D9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Célula Leonardo">
            <a:extLst>
              <a:ext uri="{FF2B5EF4-FFF2-40B4-BE49-F238E27FC236}">
                <a16:creationId xmlns:a16="http://schemas.microsoft.com/office/drawing/2014/main" id="{A5C7FDB6-ADC0-71FA-D5EA-DE7D75E1CE44}"/>
              </a:ext>
            </a:extLst>
          </p:cNvPr>
          <p:cNvGrpSpPr/>
          <p:nvPr/>
        </p:nvGrpSpPr>
        <p:grpSpPr>
          <a:xfrm>
            <a:off x="260318" y="-126751"/>
            <a:ext cx="2723086" cy="3190904"/>
            <a:chOff x="106602" y="4089633"/>
            <a:chExt cx="2883604" cy="3378998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4F2E1A79-71AC-6BB4-565B-033F70BC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2" y="4089633"/>
              <a:ext cx="2883604" cy="3378998"/>
            </a:xfrm>
            <a:prstGeom prst="rect">
              <a:avLst/>
            </a:prstGeom>
          </p:spPr>
        </p:pic>
        <p:pic>
          <p:nvPicPr>
            <p:cNvPr id="21" name="Leonardo">
              <a:extLst>
                <a:ext uri="{FF2B5EF4-FFF2-40B4-BE49-F238E27FC236}">
                  <a16:creationId xmlns:a16="http://schemas.microsoft.com/office/drawing/2014/main" id="{B9B9B876-9920-312D-53FD-ED1F80491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6" t="-3016" r="19898" b="65931"/>
            <a:stretch/>
          </p:blipFill>
          <p:spPr>
            <a:xfrm>
              <a:off x="706114" y="4975256"/>
              <a:ext cx="1400984" cy="1505583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DAFB601C-E51D-04D2-538B-C77E2E460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77" y="4152569"/>
              <a:ext cx="2807285" cy="3265177"/>
            </a:xfrm>
            <a:prstGeom prst="rect">
              <a:avLst/>
            </a:prstGeom>
            <a:effectLst>
              <a:outerShdw blurRad="190500" algn="ctr" rotWithShape="0">
                <a:srgbClr val="6900D0">
                  <a:alpha val="40000"/>
                </a:srgbClr>
              </a:outerShdw>
            </a:effectLst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1F0B0A-A3B5-2AA0-D598-68E0004262FC}"/>
              </a:ext>
            </a:extLst>
          </p:cNvPr>
          <p:cNvSpPr txBox="1"/>
          <p:nvPr/>
        </p:nvSpPr>
        <p:spPr>
          <a:xfrm>
            <a:off x="96005" y="2142487"/>
            <a:ext cx="285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Leonardo Tumani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0CFB23-5BC9-0879-45A1-808D6FDCB980}"/>
              </a:ext>
            </a:extLst>
          </p:cNvPr>
          <p:cNvSpPr txBox="1"/>
          <p:nvPr/>
        </p:nvSpPr>
        <p:spPr>
          <a:xfrm>
            <a:off x="2874975" y="211896"/>
            <a:ext cx="9060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PRODUTOS E SERVIÇOS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F7C92B-6D33-CEF4-8BA6-E4D3F4BBC0FE}"/>
              </a:ext>
            </a:extLst>
          </p:cNvPr>
          <p:cNvSpPr txBox="1"/>
          <p:nvPr/>
        </p:nvSpPr>
        <p:spPr>
          <a:xfrm>
            <a:off x="3520427" y="1440338"/>
            <a:ext cx="807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CONSULTORIAS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Consultoria em </a:t>
            </a:r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GAMES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, consultoria em </a:t>
            </a:r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STREAMING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 e consultoria em </a:t>
            </a:r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GAME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 </a:t>
            </a:r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DEV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.</a:t>
            </a:r>
          </a:p>
        </p:txBody>
      </p:sp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3ABA5D5F-FE0C-626B-7581-C7688325D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55854"/>
              </p:ext>
            </p:extLst>
          </p:nvPr>
        </p:nvGraphicFramePr>
        <p:xfrm>
          <a:off x="591928" y="3471941"/>
          <a:ext cx="6096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7623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7759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34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70000">
                                <a:srgbClr val="6900D0"/>
                              </a:gs>
                              <a:gs pos="0">
                                <a:srgbClr val="D1B2E8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2" charset="0"/>
                          <a:ea typeface="+mn-ea"/>
                          <a:cs typeface="+mn-cs"/>
                        </a:rPr>
                        <a:t>NÍVEIS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70000">
                                <a:srgbClr val="6900D0"/>
                              </a:gs>
                              <a:gs pos="0">
                                <a:srgbClr val="D1B2E8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2" charset="0"/>
                          <a:ea typeface="+mn-ea"/>
                          <a:cs typeface="+mn-cs"/>
                        </a:rPr>
                        <a:t>MENSALIDADE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70000">
                                <a:srgbClr val="6900D0"/>
                              </a:gs>
                              <a:gs pos="0">
                                <a:srgbClr val="D1B2E8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2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EA9E16"/>
                              </a:gs>
                              <a:gs pos="0">
                                <a:srgbClr val="F4CC84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Ouro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00B050"/>
                              </a:gs>
                              <a:gs pos="0">
                                <a:srgbClr val="71FFB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R$75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00B050"/>
                              </a:gs>
                              <a:gs pos="0">
                                <a:srgbClr val="71FFB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R$40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22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95A7C5"/>
                              </a:gs>
                              <a:gs pos="0">
                                <a:srgbClr val="D7DEE9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Prata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00B050"/>
                              </a:gs>
                              <a:gs pos="0">
                                <a:srgbClr val="71FFB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R$50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92D050"/>
                              </a:gs>
                              <a:gs pos="0">
                                <a:srgbClr val="CCE9AD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R$60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5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accent2">
                                  <a:lumMod val="75000"/>
                                </a:schemeClr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Bronze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00B050"/>
                              </a:gs>
                              <a:gs pos="0">
                                <a:srgbClr val="71FFB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R$25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EE8012"/>
                              </a:gs>
                              <a:gs pos="0">
                                <a:srgbClr val="F8CB9E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R$80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60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Avulso</a:t>
                      </a:r>
                      <a:endParaRPr lang="pt-BR" sz="3200" b="1" kern="1200" dirty="0">
                        <a:gradFill>
                          <a:gsLst>
                            <a:gs pos="100000">
                              <a:srgbClr val="EA9E16"/>
                            </a:gs>
                            <a:gs pos="0">
                              <a:srgbClr val="F4CC84"/>
                            </a:gs>
                          </a:gsLst>
                          <a:lin ang="5400000" scaled="1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ixelized Handwriting" panose="00000400000000000000" pitchFamily="50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200" b="1" kern="1200" dirty="0">
                        <a:gradFill>
                          <a:gsLst>
                            <a:gs pos="100000">
                              <a:schemeClr val="bg2">
                                <a:lumMod val="75000"/>
                              </a:schemeClr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ixelized Handwriting" panose="00000400000000000000" pitchFamily="50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0000"/>
                              </a:gs>
                              <a:gs pos="0">
                                <a:srgbClr val="FF9797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R$100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745640"/>
                  </a:ext>
                </a:extLst>
              </a:tr>
            </a:tbl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A0B8274C-C228-3A37-1CCC-881DDE201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72897"/>
              </p:ext>
            </p:extLst>
          </p:nvPr>
        </p:nvGraphicFramePr>
        <p:xfrm>
          <a:off x="7315200" y="3471941"/>
          <a:ext cx="428487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36">
                  <a:extLst>
                    <a:ext uri="{9D8B030D-6E8A-4147-A177-3AD203B41FA5}">
                      <a16:colId xmlns:a16="http://schemas.microsoft.com/office/drawing/2014/main" val="125346469"/>
                    </a:ext>
                  </a:extLst>
                </a:gridCol>
                <a:gridCol w="2142436">
                  <a:extLst>
                    <a:ext uri="{9D8B030D-6E8A-4147-A177-3AD203B41FA5}">
                      <a16:colId xmlns:a16="http://schemas.microsoft.com/office/drawing/2014/main" val="116699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70000">
                                <a:srgbClr val="6900D0"/>
                              </a:gs>
                              <a:gs pos="0">
                                <a:srgbClr val="D1B2E8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CONSULTORIA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kern="1200" dirty="0">
                          <a:gradFill>
                            <a:gsLst>
                              <a:gs pos="70000">
                                <a:srgbClr val="6900D0"/>
                              </a:gs>
                              <a:gs pos="0">
                                <a:srgbClr val="D1B2E8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PORCENTAGEM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b="1" kern="120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STREAMING</a:t>
                      </a:r>
                      <a:endParaRPr lang="pt-BR" sz="3200" b="1" kern="1200" dirty="0">
                        <a:gradFill>
                          <a:gsLst>
                            <a:gs pos="100000">
                              <a:schemeClr val="bg2">
                                <a:lumMod val="75000"/>
                              </a:schemeClr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ixelized Handwriting" panose="00000400000000000000" pitchFamily="50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22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b="1" kern="120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GAMES</a:t>
                      </a:r>
                      <a:endParaRPr lang="pt-BR" sz="3200" b="1" kern="1200" dirty="0">
                        <a:gradFill>
                          <a:gsLst>
                            <a:gs pos="100000">
                              <a:schemeClr val="bg2">
                                <a:lumMod val="75000"/>
                              </a:schemeClr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ixelized Handwriting" panose="00000400000000000000" pitchFamily="50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5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chemeClr val="bg2">
                                  <a:lumMod val="75000"/>
                                </a:schemeClr>
                              </a:gs>
                              <a:gs pos="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GAME DEV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kern="1200" dirty="0">
                          <a:gradFill>
                            <a:gsLst>
                              <a:gs pos="100000">
                                <a:srgbClr val="FFC000"/>
                              </a:gs>
                              <a:gs pos="0">
                                <a:srgbClr val="FFE9A3"/>
                              </a:gs>
                            </a:gsLst>
                            <a:lin ang="5400000" scaled="1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ixelized Handwriting" panose="00000400000000000000" pitchFamily="50" charset="0"/>
                          <a:ea typeface="+mn-ea"/>
                          <a:cs typeface="+mn-cs"/>
                        </a:rPr>
                        <a:t>150%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60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2A3A63BC-BB7D-2577-4F0E-341122C8D1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Célula Ruan">
            <a:extLst>
              <a:ext uri="{FF2B5EF4-FFF2-40B4-BE49-F238E27FC236}">
                <a16:creationId xmlns:a16="http://schemas.microsoft.com/office/drawing/2014/main" id="{E53B8C38-0BF0-7BE0-CD52-A28BECA98870}"/>
              </a:ext>
            </a:extLst>
          </p:cNvPr>
          <p:cNvGrpSpPr/>
          <p:nvPr/>
        </p:nvGrpSpPr>
        <p:grpSpPr>
          <a:xfrm flipH="1">
            <a:off x="9363486" y="-429159"/>
            <a:ext cx="2723086" cy="3190904"/>
            <a:chOff x="5780749" y="2104474"/>
            <a:chExt cx="2883604" cy="3378998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BB58434-0559-B884-458A-976226CF9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780749" y="2104474"/>
              <a:ext cx="2883604" cy="3378998"/>
            </a:xfrm>
            <a:prstGeom prst="rect">
              <a:avLst/>
            </a:prstGeom>
          </p:spPr>
        </p:pic>
        <p:pic>
          <p:nvPicPr>
            <p:cNvPr id="11" name="Ruan">
              <a:extLst>
                <a:ext uri="{FF2B5EF4-FFF2-40B4-BE49-F238E27FC236}">
                  <a16:creationId xmlns:a16="http://schemas.microsoft.com/office/drawing/2014/main" id="{82980E73-0FF0-DCE2-1C0B-54B518576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" t="-4194" r="13295" b="66393"/>
            <a:stretch/>
          </p:blipFill>
          <p:spPr>
            <a:xfrm>
              <a:off x="6313310" y="3133083"/>
              <a:ext cx="1598790" cy="1491884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7F1101C-19E1-E611-DC2D-83B75ADD8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811424" y="2167412"/>
              <a:ext cx="2807285" cy="3265177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697056-4701-078E-885F-190E09DC3F14}"/>
              </a:ext>
            </a:extLst>
          </p:cNvPr>
          <p:cNvSpPr txBox="1"/>
          <p:nvPr/>
        </p:nvSpPr>
        <p:spPr>
          <a:xfrm>
            <a:off x="357913" y="211897"/>
            <a:ext cx="9060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PRODUTOS E SERVIÇOS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66ECFC-686F-E2F2-781A-1AA8C8176500}"/>
              </a:ext>
            </a:extLst>
          </p:cNvPr>
          <p:cNvSpPr txBox="1"/>
          <p:nvPr/>
        </p:nvSpPr>
        <p:spPr>
          <a:xfrm>
            <a:off x="9420099" y="1997237"/>
            <a:ext cx="285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Ruan de Souza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35E9E3-129C-4DF4-FC91-42040C5F8A0F}"/>
              </a:ext>
            </a:extLst>
          </p:cNvPr>
          <p:cNvSpPr txBox="1"/>
          <p:nvPr/>
        </p:nvSpPr>
        <p:spPr>
          <a:xfrm>
            <a:off x="357913" y="2100390"/>
            <a:ext cx="51865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ESTRATÉGIAS PROMOCIONAIS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Eventos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Feiras estratégicas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Parcerias com startups</a:t>
            </a:r>
          </a:p>
          <a:p>
            <a:endParaRPr lang="pt-BR" sz="24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  <a:p>
            <a:endParaRPr lang="pt-BR" sz="10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ESTRUTURA DE COMERCIALIZAÇÃO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Digital: </a:t>
            </a:r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PLATAFORMA WEB 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e </a:t>
            </a:r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LOJAS DE APLICATIVOS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 para smartphones.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572CE7-B8CD-A1FD-DD97-BFC606F98AAB}"/>
              </a:ext>
            </a:extLst>
          </p:cNvPr>
          <p:cNvSpPr txBox="1"/>
          <p:nvPr/>
        </p:nvSpPr>
        <p:spPr>
          <a:xfrm>
            <a:off x="4726320" y="2096625"/>
            <a:ext cx="6159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CONTATOS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Redes sociais: </a:t>
            </a:r>
            <a:r>
              <a:rPr lang="pt-BR" sz="3200" b="1" dirty="0">
                <a:gradFill>
                  <a:gsLst>
                    <a:gs pos="100000">
                      <a:srgbClr val="0EB216"/>
                    </a:gs>
                    <a:gs pos="0">
                      <a:srgbClr val="A2F8A6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WHATSAPP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, </a:t>
            </a:r>
            <a:r>
              <a:rPr lang="pt-BR" sz="3200" b="1" dirty="0">
                <a:gradFill>
                  <a:gsLst>
                    <a:gs pos="75000">
                      <a:srgbClr val="7030A0"/>
                    </a:gs>
                    <a:gs pos="54000">
                      <a:srgbClr val="D10187"/>
                    </a:gs>
                    <a:gs pos="25000">
                      <a:srgbClr val="FFC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INSTAGRAM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.</a:t>
            </a:r>
          </a:p>
          <a:p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EMAIL</a:t>
            </a:r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 e </a:t>
            </a:r>
            <a:r>
              <a:rPr lang="pt-BR" sz="3200" b="1" dirty="0">
                <a:gradFill>
                  <a:gsLst>
                    <a:gs pos="100000">
                      <a:srgbClr val="FFC000"/>
                    </a:gs>
                    <a:gs pos="0">
                      <a:srgbClr val="FFE9A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SAC</a:t>
            </a:r>
            <a:endParaRPr lang="pt-BR" sz="32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2A3A63BC-BB7D-2577-4F0E-341122C8D1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697056-4701-078E-885F-190E09DC3F14}"/>
              </a:ext>
            </a:extLst>
          </p:cNvPr>
          <p:cNvSpPr txBox="1"/>
          <p:nvPr/>
        </p:nvSpPr>
        <p:spPr>
          <a:xfrm>
            <a:off x="357913" y="209583"/>
            <a:ext cx="9060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OPERAÇÃO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35E9E3-129C-4DF4-FC91-42040C5F8A0F}"/>
              </a:ext>
            </a:extLst>
          </p:cNvPr>
          <p:cNvSpPr txBox="1"/>
          <p:nvPr/>
        </p:nvSpPr>
        <p:spPr>
          <a:xfrm>
            <a:off x="357913" y="1590649"/>
            <a:ext cx="520468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CONSULTORIA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Realizada pelos membros 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da empresa 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50 clientes mês por membro</a:t>
            </a:r>
          </a:p>
          <a:p>
            <a:r>
              <a:rPr lang="pt-BR" sz="32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50" charset="0"/>
              </a:rPr>
              <a:t>Capacidade de atendimento mensal: 300 Clientes</a:t>
            </a:r>
          </a:p>
          <a:p>
            <a:endParaRPr lang="pt-BR" sz="1000" b="1" dirty="0">
              <a:gradFill>
                <a:gsLst>
                  <a:gs pos="100000">
                    <a:schemeClr val="bg2">
                      <a:lumMod val="7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ized Handwriting" panose="00000400000000000000" pitchFamily="50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572CE7-B8CD-A1FD-DD97-BFC606F98AAB}"/>
              </a:ext>
            </a:extLst>
          </p:cNvPr>
          <p:cNvSpPr txBox="1"/>
          <p:nvPr/>
        </p:nvSpPr>
        <p:spPr>
          <a:xfrm>
            <a:off x="5347788" y="1444073"/>
            <a:ext cx="61593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gradFill>
                  <a:gsLst>
                    <a:gs pos="70000">
                      <a:srgbClr val="6900D0"/>
                    </a:gs>
                    <a:gs pos="0">
                      <a:srgbClr val="D1B2E8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COMO FUNCIONA?</a:t>
            </a:r>
          </a:p>
          <a:p>
            <a:r>
              <a:rPr lang="pt-BR" sz="3200" dirty="0">
                <a:solidFill>
                  <a:schemeClr val="bg1"/>
                </a:solidFill>
                <a:latin typeface="Pixelized Handwriting" panose="00000400000000000000" pitchFamily="2" charset="0"/>
              </a:rPr>
              <a:t>1 –  Cliente realiza a assinatura </a:t>
            </a:r>
          </a:p>
          <a:p>
            <a:r>
              <a:rPr lang="pt-BR" sz="3200" dirty="0">
                <a:solidFill>
                  <a:schemeClr val="bg1"/>
                </a:solidFill>
                <a:latin typeface="Pixelized Handwriting" panose="00000400000000000000" pitchFamily="2" charset="0"/>
              </a:rPr>
              <a:t>2 –  Encaminhamento dos dados para um </a:t>
            </a:r>
          </a:p>
          <a:p>
            <a:r>
              <a:rPr lang="pt-BR" sz="3200" dirty="0">
                <a:solidFill>
                  <a:schemeClr val="bg1"/>
                </a:solidFill>
                <a:latin typeface="Pixelized Handwriting" panose="00000400000000000000" pitchFamily="2" charset="0"/>
              </a:rPr>
              <a:t>dos consultores </a:t>
            </a:r>
          </a:p>
          <a:p>
            <a:r>
              <a:rPr lang="pt-BR" sz="3200" dirty="0">
                <a:solidFill>
                  <a:schemeClr val="bg1"/>
                </a:solidFill>
                <a:latin typeface="Pixelized Handwriting" panose="00000400000000000000" pitchFamily="2" charset="0"/>
              </a:rPr>
              <a:t>3 – Bate papo com o cliente para entender suas necessidades e expectativas enquanto ao serviço</a:t>
            </a:r>
          </a:p>
          <a:p>
            <a:r>
              <a:rPr lang="pt-BR" sz="3200" dirty="0">
                <a:solidFill>
                  <a:schemeClr val="bg1"/>
                </a:solidFill>
                <a:latin typeface="Pixelized Handwriting" panose="00000400000000000000" pitchFamily="2" charset="0"/>
              </a:rPr>
              <a:t>4 – Consultor realiza planos de ação a curto e médio prazo para as necessidades do cliente </a:t>
            </a:r>
          </a:p>
          <a:p>
            <a:r>
              <a:rPr lang="pt-BR" sz="3200" dirty="0">
                <a:solidFill>
                  <a:schemeClr val="bg1"/>
                </a:solidFill>
                <a:latin typeface="Pixelized Handwriting" panose="00000400000000000000" pitchFamily="2" charset="0"/>
              </a:rPr>
              <a:t>5 – Acompanhamento semanal com o cliente revendo as necessidades e planos de ação </a:t>
            </a:r>
          </a:p>
        </p:txBody>
      </p:sp>
      <p:grpSp>
        <p:nvGrpSpPr>
          <p:cNvPr id="34" name="Célula Luiz">
            <a:extLst>
              <a:ext uri="{FF2B5EF4-FFF2-40B4-BE49-F238E27FC236}">
                <a16:creationId xmlns:a16="http://schemas.microsoft.com/office/drawing/2014/main" id="{8C446B02-4184-434A-BF56-33E53E9761E2}"/>
              </a:ext>
            </a:extLst>
          </p:cNvPr>
          <p:cNvGrpSpPr/>
          <p:nvPr/>
        </p:nvGrpSpPr>
        <p:grpSpPr>
          <a:xfrm flipH="1">
            <a:off x="9711721" y="-465456"/>
            <a:ext cx="2723086" cy="3190904"/>
            <a:chOff x="5537558" y="297854"/>
            <a:chExt cx="2883604" cy="3378999"/>
          </a:xfrm>
          <a:effectLst>
            <a:outerShdw blurRad="190500" algn="ctr" rotWithShape="0">
              <a:srgbClr val="6900D0">
                <a:alpha val="40000"/>
              </a:srgbClr>
            </a:outerShdw>
          </a:effectLst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2CB3D01F-3C73-4ABF-8FBF-3E6DF4258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37558" y="297854"/>
              <a:ext cx="2883604" cy="3378999"/>
            </a:xfrm>
            <a:prstGeom prst="rect">
              <a:avLst/>
            </a:prstGeom>
          </p:spPr>
        </p:pic>
        <p:pic>
          <p:nvPicPr>
            <p:cNvPr id="36" name="Luíz">
              <a:extLst>
                <a:ext uri="{FF2B5EF4-FFF2-40B4-BE49-F238E27FC236}">
                  <a16:creationId xmlns:a16="http://schemas.microsoft.com/office/drawing/2014/main" id="{DDA6C6BB-5593-4D7B-A21B-CA4785360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0" t="-3349" r="-14300" b="66355"/>
            <a:stretch/>
          </p:blipFill>
          <p:spPr>
            <a:xfrm>
              <a:off x="6265414" y="1154375"/>
              <a:ext cx="1636488" cy="1536266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0EB7F692-2BE4-4407-A274-DB87ABE0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68233" y="360775"/>
              <a:ext cx="2807284" cy="3265178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1040778-B695-489F-ACC6-78BC468BAB4E}"/>
              </a:ext>
            </a:extLst>
          </p:cNvPr>
          <p:cNvSpPr txBox="1"/>
          <p:nvPr/>
        </p:nvSpPr>
        <p:spPr>
          <a:xfrm>
            <a:off x="9506922" y="1936424"/>
            <a:ext cx="262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zed Handwriting" panose="00000400000000000000" pitchFamily="2" charset="0"/>
              </a:rPr>
              <a:t>Luiz Cavalcante</a:t>
            </a:r>
          </a:p>
        </p:txBody>
      </p:sp>
    </p:spTree>
    <p:extLst>
      <p:ext uri="{BB962C8B-B14F-4D97-AF65-F5344CB8AC3E}">
        <p14:creationId xmlns:p14="http://schemas.microsoft.com/office/powerpoint/2010/main" val="20112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359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Pixelized Handwriting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Tumani</dc:creator>
  <cp:lastModifiedBy>Luiz Fernando Cavalcante De Faria</cp:lastModifiedBy>
  <cp:revision>13</cp:revision>
  <dcterms:created xsi:type="dcterms:W3CDTF">2023-05-23T17:38:03Z</dcterms:created>
  <dcterms:modified xsi:type="dcterms:W3CDTF">2023-05-24T16:45:36Z</dcterms:modified>
</cp:coreProperties>
</file>