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+NhSrBz4keKu0uCUXjeEVE5o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7eec283e1_6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7eec283e1_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17eec283e1_6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7eec283e1_6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7eec283e1_6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17eec283e1_6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80682e323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80682e32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180682e323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8c52c262b_2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8c52c262b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18c52c262b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7eec283e1_15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7eec283e1_1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17eec283e1_15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80682e32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80682e3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180682e32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>
            <p:ph idx="2" type="pic"/>
          </p:nvPr>
        </p:nvSpPr>
        <p:spPr>
          <a:xfrm>
            <a:off x="2" y="0"/>
            <a:ext cx="9143996" cy="4159244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/>
          <p:nvPr/>
        </p:nvSpPr>
        <p:spPr>
          <a:xfrm>
            <a:off x="4490376" y="6021955"/>
            <a:ext cx="4653624" cy="836047"/>
          </a:xfrm>
          <a:custGeom>
            <a:rect b="b" l="l" r="r" t="t"/>
            <a:pathLst>
              <a:path extrusionOk="0" h="836047" w="6204832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0483D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0" y="2240554"/>
            <a:ext cx="9144000" cy="3861530"/>
          </a:xfrm>
          <a:custGeom>
            <a:rect b="b" l="l" r="r" t="t"/>
            <a:pathLst>
              <a:path extrusionOk="0" h="2548371" w="4072878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 txBox="1"/>
          <p:nvPr>
            <p:ph type="ctrTitle"/>
          </p:nvPr>
        </p:nvSpPr>
        <p:spPr>
          <a:xfrm>
            <a:off x="2285998" y="2814638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subTitle"/>
          </p:nvPr>
        </p:nvSpPr>
        <p:spPr>
          <a:xfrm>
            <a:off x="2285998" y="5202238"/>
            <a:ext cx="6858000" cy="89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619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0"/>
          <p:cNvSpPr/>
          <p:nvPr/>
        </p:nvSpPr>
        <p:spPr>
          <a:xfrm>
            <a:off x="33844" y="-241"/>
            <a:ext cx="9110156" cy="1796838"/>
          </a:xfrm>
          <a:custGeom>
            <a:rect b="b" l="l" r="r" t="t"/>
            <a:pathLst>
              <a:path extrusionOk="0" h="1796838" w="12146874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3" y="60425"/>
            <a:ext cx="3296950" cy="1439984"/>
          </a:xfrm>
          <a:custGeom>
            <a:rect b="b" l="l" r="r" t="t"/>
            <a:pathLst>
              <a:path extrusionOk="0" h="943303" w="1468512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subTitle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619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33844" y="-241"/>
            <a:ext cx="9110156" cy="1796838"/>
          </a:xfrm>
          <a:custGeom>
            <a:rect b="b" l="l" r="r" t="t"/>
            <a:pathLst>
              <a:path extrusionOk="0" h="1796838" w="12146874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3" y="60425"/>
            <a:ext cx="3296950" cy="1439984"/>
          </a:xfrm>
          <a:custGeom>
            <a:rect b="b" l="l" r="r" t="t"/>
            <a:pathLst>
              <a:path extrusionOk="0" h="943303" w="1468512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subTitle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619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2"/>
          <p:cNvSpPr/>
          <p:nvPr/>
        </p:nvSpPr>
        <p:spPr>
          <a:xfrm>
            <a:off x="33844" y="-241"/>
            <a:ext cx="9110156" cy="1796838"/>
          </a:xfrm>
          <a:custGeom>
            <a:rect b="b" l="l" r="r" t="t"/>
            <a:pathLst>
              <a:path extrusionOk="0" h="1796838" w="12146874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3" y="60425"/>
            <a:ext cx="3296950" cy="1439984"/>
          </a:xfrm>
          <a:custGeom>
            <a:rect b="b" l="l" r="r" t="t"/>
            <a:pathLst>
              <a:path extrusionOk="0" h="943303" w="1468512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0483D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subTitle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4" name="Google Shape;74;p1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CDA4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8"/>
          <p:cNvGrpSpPr/>
          <p:nvPr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6" name="Google Shape;16;p8"/>
            <p:cNvSpPr txBox="1"/>
            <p:nvPr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/>
            </a:p>
          </p:txBody>
        </p:sp>
        <p:sp>
          <p:nvSpPr>
            <p:cNvPr id="17" name="Google Shape;17;p8"/>
            <p:cNvSpPr txBox="1"/>
            <p:nvPr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/>
            </a:p>
          </p:txBody>
        </p:sp>
        <p:pic>
          <p:nvPicPr>
            <p:cNvPr id="18" name="Google Shape;18;p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8"/>
          <p:cNvSpPr/>
          <p:nvPr/>
        </p:nvSpPr>
        <p:spPr>
          <a:xfrm>
            <a:off x="-66674" y="6959601"/>
            <a:ext cx="12634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b="0" i="0" lang="en-US" sz="800" u="sng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presentationgo.com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3361950" y="3043150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36575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                                             DEMO 1:</a:t>
            </a:r>
            <a:br>
              <a:rPr lang="en-US"/>
            </a:br>
            <a:r>
              <a:rPr lang="en-US"/>
              <a:t>UNIDAD DE CUIDADOS INTENSIVOS</a:t>
            </a:r>
            <a:endParaRPr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4042300" y="5553300"/>
            <a:ext cx="53802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   CONSULTORA:  COVENAR 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3" y="2814638"/>
            <a:ext cx="3296950" cy="1420932"/>
          </a:xfrm>
          <a:custGeom>
            <a:rect b="b" l="l" r="r" t="t"/>
            <a:pathLst>
              <a:path extrusionOk="0" h="943303" w="1468512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"/>
            <a:ext cx="9144000" cy="415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7eec283e1_6_1"/>
          <p:cNvSpPr txBox="1"/>
          <p:nvPr>
            <p:ph type="title"/>
          </p:nvPr>
        </p:nvSpPr>
        <p:spPr>
          <a:xfrm>
            <a:off x="628650" y="15959"/>
            <a:ext cx="8515500" cy="1325700"/>
          </a:xfrm>
          <a:prstGeom prst="rect">
            <a:avLst/>
          </a:prstGeom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PROCESO DE ETL</a:t>
            </a:r>
            <a:endParaRPr/>
          </a:p>
        </p:txBody>
      </p:sp>
      <p:sp>
        <p:nvSpPr>
          <p:cNvPr id="204" name="Google Shape;204;g217eec283e1_6_1"/>
          <p:cNvSpPr txBox="1"/>
          <p:nvPr>
            <p:ph idx="2" type="subTitle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UCI - COVENAR</a:t>
            </a:r>
            <a:endParaRPr/>
          </a:p>
        </p:txBody>
      </p:sp>
      <p:pic>
        <p:nvPicPr>
          <p:cNvPr id="205" name="Google Shape;205;g217eec283e1_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12" y="3585500"/>
            <a:ext cx="849441" cy="13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17eec283e1_6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63" y="2241875"/>
            <a:ext cx="1046124" cy="10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17eec283e1_6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74" y="5035300"/>
            <a:ext cx="1046125" cy="1479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17eec283e1_6_1"/>
          <p:cNvSpPr/>
          <p:nvPr/>
        </p:nvSpPr>
        <p:spPr>
          <a:xfrm>
            <a:off x="1990450" y="3145975"/>
            <a:ext cx="1264200" cy="66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17eec283e1_6_1"/>
          <p:cNvSpPr/>
          <p:nvPr/>
        </p:nvSpPr>
        <p:spPr>
          <a:xfrm>
            <a:off x="1990450" y="5383125"/>
            <a:ext cx="1264200" cy="66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17eec283e1_6_1"/>
          <p:cNvSpPr txBox="1"/>
          <p:nvPr/>
        </p:nvSpPr>
        <p:spPr>
          <a:xfrm>
            <a:off x="3254650" y="2973025"/>
            <a:ext cx="599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Se realiza la extracción y transformación de datos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17eec283e1_6_1"/>
          <p:cNvSpPr txBox="1"/>
          <p:nvPr/>
        </p:nvSpPr>
        <p:spPr>
          <a:xfrm>
            <a:off x="3254650" y="5417925"/>
            <a:ext cx="543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Se realiza la carga de los datos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17eec283e1_6_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  <p:sp>
        <p:nvSpPr>
          <p:cNvPr id="213" name="Google Shape;213;g217eec283e1_6_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7eec283e1_6_17"/>
          <p:cNvSpPr txBox="1"/>
          <p:nvPr>
            <p:ph type="title"/>
          </p:nvPr>
        </p:nvSpPr>
        <p:spPr>
          <a:xfrm>
            <a:off x="628650" y="15959"/>
            <a:ext cx="8515500" cy="1325700"/>
          </a:xfrm>
          <a:prstGeom prst="rect">
            <a:avLst/>
          </a:prstGeom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USO DE LA NUBE</a:t>
            </a:r>
            <a:endParaRPr/>
          </a:p>
        </p:txBody>
      </p:sp>
      <p:sp>
        <p:nvSpPr>
          <p:cNvPr id="220" name="Google Shape;220;g217eec283e1_6_17"/>
          <p:cNvSpPr txBox="1"/>
          <p:nvPr>
            <p:ph idx="2" type="subTitle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UCI - COVENAR</a:t>
            </a:r>
            <a:endParaRPr/>
          </a:p>
        </p:txBody>
      </p:sp>
      <p:pic>
        <p:nvPicPr>
          <p:cNvPr id="221" name="Google Shape;221;g217eec283e1_6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310099"/>
            <a:ext cx="731520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17eec283e1_6_1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  <p:sp>
        <p:nvSpPr>
          <p:cNvPr id="223" name="Google Shape;223;g217eec283e1_6_1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80682e323_0_15"/>
          <p:cNvSpPr txBox="1"/>
          <p:nvPr>
            <p:ph type="title"/>
          </p:nvPr>
        </p:nvSpPr>
        <p:spPr>
          <a:xfrm>
            <a:off x="628650" y="15959"/>
            <a:ext cx="8515500" cy="1325700"/>
          </a:xfrm>
          <a:prstGeom prst="rect">
            <a:avLst/>
          </a:prstGeom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GANTT</a:t>
            </a:r>
            <a:endParaRPr/>
          </a:p>
        </p:txBody>
      </p:sp>
      <p:sp>
        <p:nvSpPr>
          <p:cNvPr id="230" name="Google Shape;230;g2180682e323_0_15"/>
          <p:cNvSpPr txBox="1"/>
          <p:nvPr>
            <p:ph idx="2" type="subTitle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UCI - COVENAR</a:t>
            </a:r>
            <a:endParaRPr/>
          </a:p>
        </p:txBody>
      </p:sp>
      <p:pic>
        <p:nvPicPr>
          <p:cNvPr id="231" name="Google Shape;231;g2180682e32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6200"/>
            <a:ext cx="9144001" cy="32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180682e323_0_1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  <p:sp>
        <p:nvSpPr>
          <p:cNvPr id="233" name="Google Shape;233;g2180682e323_0_1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c52c262b_2_7"/>
          <p:cNvSpPr txBox="1"/>
          <p:nvPr>
            <p:ph idx="1" type="body"/>
          </p:nvPr>
        </p:nvSpPr>
        <p:spPr>
          <a:xfrm>
            <a:off x="1535850" y="3429000"/>
            <a:ext cx="6701100" cy="1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7000"/>
              <a:t>Muchas Gracias!!!</a:t>
            </a:r>
            <a:endParaRPr sz="7000"/>
          </a:p>
        </p:txBody>
      </p:sp>
      <p:sp>
        <p:nvSpPr>
          <p:cNvPr id="240" name="Google Shape;240;g218c52c262b_2_7"/>
          <p:cNvSpPr txBox="1"/>
          <p:nvPr>
            <p:ph type="title"/>
          </p:nvPr>
        </p:nvSpPr>
        <p:spPr>
          <a:xfrm>
            <a:off x="628650" y="15959"/>
            <a:ext cx="8515500" cy="1325700"/>
          </a:xfrm>
          <a:prstGeom prst="rect">
            <a:avLst/>
          </a:prstGeom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UCI - COVENAR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F5496"/>
              </a:solidFill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700"/>
              <a:buChar char="•"/>
            </a:pPr>
            <a:r>
              <a:rPr b="1" lang="en-US">
                <a:solidFill>
                  <a:srgbClr val="2F5496"/>
                </a:solidFill>
              </a:rPr>
              <a:t>Data Engineering: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 Juan E. Rodriguez Salcedo, </a:t>
            </a:r>
            <a:r>
              <a:rPr lang="en-US"/>
              <a:t>María C. Pérez Schmit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F5496"/>
              </a:buClr>
              <a:buSzPts val="2700"/>
              <a:buChar char="•"/>
            </a:pPr>
            <a:r>
              <a:rPr b="1" lang="en-US">
                <a:solidFill>
                  <a:srgbClr val="2F5496"/>
                </a:solidFill>
              </a:rPr>
              <a:t>Machine Learning: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 Bernardo Mantilla A., Juan E. Rodriguez Salcedo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F5496"/>
              </a:buClr>
              <a:buSzPts val="2700"/>
              <a:buChar char="•"/>
            </a:pPr>
            <a:r>
              <a:rPr b="1" lang="en-US">
                <a:solidFill>
                  <a:srgbClr val="2F5496"/>
                </a:solidFill>
              </a:rPr>
              <a:t>Data Analytics:</a:t>
            </a:r>
            <a:endParaRPr/>
          </a:p>
          <a:p>
            <a:pPr indent="0" lvl="0" marL="0" rtl="0" algn="just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Alejandro Quintero, Justo Costa, </a:t>
            </a:r>
            <a:r>
              <a:rPr lang="en-US"/>
              <a:t>María C. Pérez Schmit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6" name="Google Shape;126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  <p:sp>
        <p:nvSpPr>
          <p:cNvPr id="127" name="Google Shape;127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sp>
        <p:nvSpPr>
          <p:cNvPr id="128" name="Google Shape;128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INTEGRANTES DEL EQUIPO</a:t>
            </a:r>
            <a:endParaRPr/>
          </a:p>
        </p:txBody>
      </p:sp>
      <p:sp>
        <p:nvSpPr>
          <p:cNvPr id="130" name="Google Shape;130;p2"/>
          <p:cNvSpPr txBox="1"/>
          <p:nvPr>
            <p:ph idx="2" type="subTitle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UCI - COVENAR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Diseñar una estructura escalable que garantice: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/>
              <a:t>la optimización del flujo y almacenamiento de datos sensibles,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/>
              <a:t>la visualización y análisis de los mismos, 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/>
              <a:t>la mejora en la gestión de los recursos hospitalarios .</a:t>
            </a:r>
            <a:endParaRPr/>
          </a:p>
          <a:p>
            <a:pPr indent="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  <a:p>
            <a:pPr indent="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  <a:p>
            <a:pPr indent="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OBJETIVOS GENERALES</a:t>
            </a:r>
            <a:endParaRPr/>
          </a:p>
        </p:txBody>
      </p:sp>
      <p:sp>
        <p:nvSpPr>
          <p:cNvPr id="138" name="Google Shape;138;p3"/>
          <p:cNvSpPr txBox="1"/>
          <p:nvPr>
            <p:ph idx="2" type="subTitle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UCI - COVENAR</a:t>
            </a:r>
            <a:endParaRPr/>
          </a:p>
        </p:txBody>
      </p:sp>
      <p:sp>
        <p:nvSpPr>
          <p:cNvPr id="139" name="Google Shape;13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  <p:sp>
        <p:nvSpPr>
          <p:cNvPr id="140" name="Google Shape;14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Analizar los datos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2. Identificar las variables y sus correlaciones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3. Definir KPIs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4. Visualizar en un dashboard los datos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5. Definir modelos predictivos de ML 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6. Incorporar nuevos datos a la estructura.</a:t>
            </a:r>
            <a:endParaRPr/>
          </a:p>
          <a:p>
            <a:pPr indent="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OBJETIVOS ESPECÍFICOS</a:t>
            </a:r>
            <a:endParaRPr/>
          </a:p>
        </p:txBody>
      </p:sp>
      <p:sp>
        <p:nvSpPr>
          <p:cNvPr id="148" name="Google Shape;148;p4"/>
          <p:cNvSpPr txBox="1"/>
          <p:nvPr>
            <p:ph idx="2" type="subTitle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UCI - COVENAR</a:t>
            </a:r>
            <a:endParaRPr/>
          </a:p>
        </p:txBody>
      </p:sp>
      <p:sp>
        <p:nvSpPr>
          <p:cNvPr id="149" name="Google Shape;149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sp>
        <p:nvSpPr>
          <p:cNvPr id="150" name="Google Shape;15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7eec283e1_15_7"/>
          <p:cNvSpPr txBox="1"/>
          <p:nvPr>
            <p:ph idx="1" type="body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750"/>
              </a:spcBef>
              <a:spcAft>
                <a:spcPts val="0"/>
              </a:spcAft>
              <a:buSzPts val="2700"/>
              <a:buAutoNum type="arabicPeriod"/>
            </a:pPr>
            <a:r>
              <a:rPr lang="en-US"/>
              <a:t>Hacer una API de Consultas con la base de datos cargada online para acceso del cuerpo médico.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0050" lvl="0" marL="457200" rtl="0" algn="l">
              <a:spcBef>
                <a:spcPts val="750"/>
              </a:spcBef>
              <a:spcAft>
                <a:spcPts val="0"/>
              </a:spcAft>
              <a:buSzPts val="2700"/>
              <a:buAutoNum type="arabicPeriod"/>
            </a:pPr>
            <a:r>
              <a:rPr lang="en-US"/>
              <a:t>Hacer un sitio web interactivo con las KPIs y los Modelos que puedan ser consultados.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17eec283e1_15_7"/>
          <p:cNvSpPr txBox="1"/>
          <p:nvPr>
            <p:ph type="title"/>
          </p:nvPr>
        </p:nvSpPr>
        <p:spPr>
          <a:xfrm>
            <a:off x="628650" y="15959"/>
            <a:ext cx="8515500" cy="1325700"/>
          </a:xfrm>
          <a:prstGeom prst="rect">
            <a:avLst/>
          </a:prstGeom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FUTUROS</a:t>
            </a:r>
            <a:endParaRPr/>
          </a:p>
        </p:txBody>
      </p:sp>
      <p:sp>
        <p:nvSpPr>
          <p:cNvPr id="158" name="Google Shape;158;g217eec283e1_15_7"/>
          <p:cNvSpPr txBox="1"/>
          <p:nvPr>
            <p:ph idx="2" type="subTitle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UCI - COVENAR</a:t>
            </a:r>
            <a:endParaRPr/>
          </a:p>
        </p:txBody>
      </p:sp>
      <p:sp>
        <p:nvSpPr>
          <p:cNvPr id="159" name="Google Shape;159;g217eec283e1_15_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  <p:sp>
        <p:nvSpPr>
          <p:cNvPr id="160" name="Google Shape;160;g217eec283e1_15_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628650" y="2206487"/>
            <a:ext cx="7886700" cy="397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Mortalidad en UCI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Readmisión a UCI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Tiempo de estancia en UCI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Riesgo de infección bacteriana a mayor tiempo de estancia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Tasa de pacientes con ventilación mecánica durante su estadía en UCI.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Nivel de satisfacción del paciente</a:t>
            </a:r>
            <a:endParaRPr/>
          </a:p>
        </p:txBody>
      </p:sp>
      <p:sp>
        <p:nvSpPr>
          <p:cNvPr id="166" name="Google Shape;166;p5"/>
          <p:cNvSpPr txBox="1"/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KPI</a:t>
            </a:r>
            <a:endParaRPr/>
          </a:p>
        </p:txBody>
      </p:sp>
      <p:sp>
        <p:nvSpPr>
          <p:cNvPr id="167" name="Google Shape;167;p5"/>
          <p:cNvSpPr txBox="1"/>
          <p:nvPr>
            <p:ph idx="2" type="subTitle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UCI - COVENAR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8" name="Google Shape;16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  <p:sp>
        <p:nvSpPr>
          <p:cNvPr id="169" name="Google Shape;16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628650" y="2192887"/>
            <a:ext cx="7886700" cy="3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00050" lvl="0" marL="457200" rtl="0" algn="l">
              <a:spcBef>
                <a:spcPts val="75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Modelo predictivo de Mortalidad.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00050" lvl="0" marL="457200" rtl="0" algn="l">
              <a:spcBef>
                <a:spcPts val="75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Modelo predictivo de estancia en una unidad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de cuidados intensivos.</a:t>
            </a:r>
            <a:r>
              <a:rPr lang="en-US"/>
              <a:t> </a:t>
            </a:r>
            <a:endParaRPr/>
          </a:p>
        </p:txBody>
      </p:sp>
      <p:sp>
        <p:nvSpPr>
          <p:cNvPr id="175" name="Google Shape;175;p6"/>
          <p:cNvSpPr txBox="1"/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MODELOS DE ML</a:t>
            </a:r>
            <a:endParaRPr/>
          </a:p>
        </p:txBody>
      </p:sp>
      <p:sp>
        <p:nvSpPr>
          <p:cNvPr id="176" name="Google Shape;176;p6"/>
          <p:cNvSpPr txBox="1"/>
          <p:nvPr>
            <p:ph idx="2" type="subTitle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UCI - COVENAR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sp>
        <p:nvSpPr>
          <p:cNvPr id="178" name="Google Shape;178;p6"/>
          <p:cNvSpPr txBox="1"/>
          <p:nvPr>
            <p:ph idx="10" type="dt"/>
          </p:nvPr>
        </p:nvSpPr>
        <p:spPr>
          <a:xfrm>
            <a:off x="612023" y="638608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80682e323_0_0"/>
          <p:cNvSpPr txBox="1"/>
          <p:nvPr>
            <p:ph idx="1" type="body"/>
          </p:nvPr>
        </p:nvSpPr>
        <p:spPr>
          <a:xfrm>
            <a:off x="628650" y="2206487"/>
            <a:ext cx="7886700" cy="39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Seleccionar variables relevantes.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Limpiar datos.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División del conjunto de los datos prueba y entrenamiento.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Seleccionar el algoritmo de aprendizaje.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Entrenar y evaluar el modelo.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Ajustar y aplicar el modelo.</a:t>
            </a:r>
            <a:endParaRPr/>
          </a:p>
        </p:txBody>
      </p:sp>
      <p:sp>
        <p:nvSpPr>
          <p:cNvPr id="185" name="Google Shape;185;g2180682e323_0_0"/>
          <p:cNvSpPr txBox="1"/>
          <p:nvPr>
            <p:ph type="title"/>
          </p:nvPr>
        </p:nvSpPr>
        <p:spPr>
          <a:xfrm>
            <a:off x="628650" y="15959"/>
            <a:ext cx="8515500" cy="1325700"/>
          </a:xfrm>
          <a:prstGeom prst="rect">
            <a:avLst/>
          </a:prstGeom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MODELOS DE ML</a:t>
            </a:r>
            <a:endParaRPr/>
          </a:p>
        </p:txBody>
      </p:sp>
      <p:sp>
        <p:nvSpPr>
          <p:cNvPr id="186" name="Google Shape;186;g2180682e323_0_0"/>
          <p:cNvSpPr txBox="1"/>
          <p:nvPr>
            <p:ph idx="2" type="subTitle"/>
          </p:nvPr>
        </p:nvSpPr>
        <p:spPr>
          <a:xfrm>
            <a:off x="2285998" y="1018599"/>
            <a:ext cx="6858000" cy="714600"/>
          </a:xfrm>
          <a:prstGeom prst="rect">
            <a:avLst/>
          </a:prstGeom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UCI - COVENAR</a:t>
            </a:r>
            <a:endParaRPr/>
          </a:p>
          <a:p>
            <a:pPr indent="0" lvl="0" marL="0" rtl="0" algn="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180682e323_0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  <p:sp>
        <p:nvSpPr>
          <p:cNvPr id="188" name="Google Shape;188;g2180682e323_0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628650" y="15959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STACK TECNOLÓGICO</a:t>
            </a:r>
            <a:endParaRPr/>
          </a:p>
        </p:txBody>
      </p:sp>
      <p:sp>
        <p:nvSpPr>
          <p:cNvPr id="194" name="Google Shape;194;p7"/>
          <p:cNvSpPr txBox="1"/>
          <p:nvPr>
            <p:ph idx="2" type="subTitle"/>
          </p:nvPr>
        </p:nvSpPr>
        <p:spPr>
          <a:xfrm>
            <a:off x="2285998" y="1018599"/>
            <a:ext cx="6858000" cy="71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575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UCI - COVENAR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 txBox="1"/>
          <p:nvPr>
            <p:ph idx="10" type="dt"/>
          </p:nvPr>
        </p:nvSpPr>
        <p:spPr>
          <a:xfrm>
            <a:off x="478975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10/03/2023</a:t>
            </a:r>
            <a:endParaRPr/>
          </a:p>
        </p:txBody>
      </p:sp>
      <p:sp>
        <p:nvSpPr>
          <p:cNvPr id="196" name="Google Shape;19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pic>
        <p:nvPicPr>
          <p:cNvPr id="197" name="Google Shape;19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686"/>
            <a:ext cx="8839202" cy="248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2023-03-09T16:35:59Z</dcterms:created>
  <dc:creator>maria celia perez schmit</dc:creator>
</cp:coreProperties>
</file>