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6" r:id="rId4"/>
    <p:sldId id="257" r:id="rId5"/>
    <p:sldId id="258" r:id="rId6"/>
    <p:sldId id="259" r:id="rId7"/>
    <p:sldId id="265" r:id="rId8"/>
    <p:sldId id="260" r:id="rId9"/>
    <p:sldId id="261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94682"/>
  </p:normalViewPr>
  <p:slideViewPr>
    <p:cSldViewPr snapToGrid="0">
      <p:cViewPr varScale="1">
        <p:scale>
          <a:sx n="59" d="100"/>
          <a:sy n="59" d="100"/>
        </p:scale>
        <p:origin x="9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uez, Juan" userId="579dadd6-c90a-478f-8a44-50bbf915c015" providerId="ADAL" clId="{9DD27D33-8D8D-4A5C-9663-42CBBF541068}"/>
    <pc:docChg chg="modSld">
      <pc:chgData name="Rodriguez, Juan" userId="579dadd6-c90a-478f-8a44-50bbf915c015" providerId="ADAL" clId="{9DD27D33-8D8D-4A5C-9663-42CBBF541068}" dt="2025-06-10T04:11:23.143" v="1" actId="20577"/>
      <pc:docMkLst>
        <pc:docMk/>
      </pc:docMkLst>
      <pc:sldChg chg="modSp mod">
        <pc:chgData name="Rodriguez, Juan" userId="579dadd6-c90a-478f-8a44-50bbf915c015" providerId="ADAL" clId="{9DD27D33-8D8D-4A5C-9663-42CBBF541068}" dt="2025-06-10T04:11:23.143" v="1" actId="20577"/>
        <pc:sldMkLst>
          <pc:docMk/>
          <pc:sldMk cId="2390065370" sldId="267"/>
        </pc:sldMkLst>
        <pc:spChg chg="mod">
          <ac:chgData name="Rodriguez, Juan" userId="579dadd6-c90a-478f-8a44-50bbf915c015" providerId="ADAL" clId="{9DD27D33-8D8D-4A5C-9663-42CBBF541068}" dt="2025-06-10T04:11:23.143" v="1" actId="20577"/>
          <ac:spMkLst>
            <pc:docMk/>
            <pc:sldMk cId="2390065370" sldId="267"/>
            <ac:spMk id="3" creationId="{D878A0E0-8C4B-89FB-4EC1-9C0A070C92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6F97-3C11-7154-BC26-72D5770C7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Migration</a:t>
            </a:r>
            <a:r>
              <a:rPr lang="en-US" sz="5000" dirty="0"/>
              <a:t> Data 2022 - 2025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4A6DD-69DC-2A27-768F-0C9157D47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Juan Rodriguez</a:t>
            </a:r>
          </a:p>
          <a:p>
            <a:r>
              <a:rPr lang="en-US" dirty="0"/>
              <a:t>Finance Operations</a:t>
            </a:r>
          </a:p>
        </p:txBody>
      </p:sp>
    </p:spTree>
    <p:extLst>
      <p:ext uri="{BB962C8B-B14F-4D97-AF65-F5344CB8AC3E}">
        <p14:creationId xmlns:p14="http://schemas.microsoft.com/office/powerpoint/2010/main" val="1048801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7B0B-305F-5E1C-FFBC-6BAF5C076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2833"/>
          </a:xfrm>
        </p:spPr>
        <p:txBody>
          <a:bodyPr/>
          <a:lstStyle/>
          <a:p>
            <a:r>
              <a:rPr lang="en-US" dirty="0"/>
              <a:t>US DOT Border Crossing by Year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631DF8-FE04-F01A-8F71-68076B133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73201"/>
            <a:ext cx="7810421" cy="46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64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D3FB-D7E0-703B-09DA-18F1DF7F3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6621"/>
          </a:xfrm>
        </p:spPr>
        <p:txBody>
          <a:bodyPr/>
          <a:lstStyle/>
          <a:p>
            <a:r>
              <a:rPr lang="en-US" dirty="0"/>
              <a:t>US DOT Border Crossings 2022 - 2025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C89DF9-089C-B04F-A630-D7E67FB99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52" y="1366221"/>
            <a:ext cx="9079454" cy="453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31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331A-4793-E6FE-6A7C-051B369D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3096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8A0E0-8C4B-89FB-4EC1-9C0A070C927C}"/>
              </a:ext>
            </a:extLst>
          </p:cNvPr>
          <p:cNvSpPr txBox="1"/>
          <p:nvPr/>
        </p:nvSpPr>
        <p:spPr>
          <a:xfrm>
            <a:off x="677334" y="1709530"/>
            <a:ext cx="85966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the US </a:t>
            </a:r>
            <a:r>
              <a:rPr lang="en-US"/>
              <a:t>CBP data, </a:t>
            </a:r>
            <a:r>
              <a:rPr lang="en-US" dirty="0"/>
              <a:t>the main demographic attempting to enter the United States are single adults followed by individuals in a family unit.  We see that in 2025 the number on encounters have been reduced.</a:t>
            </a:r>
          </a:p>
          <a:p>
            <a:endParaRPr lang="en-US" dirty="0"/>
          </a:p>
          <a:p>
            <a:r>
              <a:rPr lang="en-US" dirty="0"/>
              <a:t>Reviewing the number of deaths reported, we can see the US-Mexico Border crossing route had the 3</a:t>
            </a:r>
            <a:r>
              <a:rPr lang="en-US" baseline="30000" dirty="0"/>
              <a:t>rd</a:t>
            </a:r>
            <a:r>
              <a:rPr lang="en-US" dirty="0"/>
              <a:t> higher number of reported deaths.  The number of deaths reported seem small.  This leads me to think that many deaths are not reported.</a:t>
            </a:r>
          </a:p>
          <a:p>
            <a:endParaRPr lang="en-US" dirty="0"/>
          </a:p>
          <a:p>
            <a:r>
              <a:rPr lang="en-US" dirty="0"/>
              <a:t>Also when it comes to legal crossing into the US, we can see the main method for legal crossing is via personal vehicle and personal vehicle passengers.</a:t>
            </a:r>
          </a:p>
        </p:txBody>
      </p:sp>
    </p:spTree>
    <p:extLst>
      <p:ext uri="{BB962C8B-B14F-4D97-AF65-F5344CB8AC3E}">
        <p14:creationId xmlns:p14="http://schemas.microsoft.com/office/powerpoint/2010/main" val="239006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D667B0-FB62-8513-7A33-B7642861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8AC03-FCA0-E36B-6E93-DD3B731E2DDB}"/>
              </a:ext>
            </a:extLst>
          </p:cNvPr>
          <p:cNvSpPr txBox="1"/>
          <p:nvPr/>
        </p:nvSpPr>
        <p:spPr>
          <a:xfrm>
            <a:off x="677334" y="1366221"/>
            <a:ext cx="6615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being reviewed is coming from the US Custom and Border Protection, US Department of Transportation and the International Organization for Migration (IOM)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42DC87-D1BF-1F6E-842C-2D76D986FE04}"/>
              </a:ext>
            </a:extLst>
          </p:cNvPr>
          <p:cNvSpPr txBox="1"/>
          <p:nvPr/>
        </p:nvSpPr>
        <p:spPr>
          <a:xfrm>
            <a:off x="677334" y="2687021"/>
            <a:ext cx="6615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Research Questions:</a:t>
            </a:r>
          </a:p>
          <a:p>
            <a:endParaRPr lang="en-US" dirty="0"/>
          </a:p>
          <a:p>
            <a:r>
              <a:rPr lang="en-US" dirty="0"/>
              <a:t>Is there a specific time of the year where the number of encounters is higher?  What is the specific type of demographic?</a:t>
            </a:r>
          </a:p>
          <a:p>
            <a:endParaRPr lang="en-US" dirty="0"/>
          </a:p>
          <a:p>
            <a:r>
              <a:rPr lang="en-US" dirty="0"/>
              <a:t>What is the number of migrants that go missing?</a:t>
            </a:r>
          </a:p>
          <a:p>
            <a:endParaRPr lang="en-US" dirty="0"/>
          </a:p>
          <a:p>
            <a:r>
              <a:rPr lang="en-US" dirty="0"/>
              <a:t>What is the main method of legal border crossing?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6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B149-81C3-87A4-B764-B94D75808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106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D1AE0-96AB-E7D0-A516-5446EBF234BF}"/>
              </a:ext>
            </a:extLst>
          </p:cNvPr>
          <p:cNvSpPr txBox="1"/>
          <p:nvPr/>
        </p:nvSpPr>
        <p:spPr>
          <a:xfrm>
            <a:off x="774551" y="1473798"/>
            <a:ext cx="85966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Libraries used:</a:t>
            </a:r>
          </a:p>
          <a:p>
            <a:r>
              <a:rPr lang="en-US" dirty="0"/>
              <a:t>Pandas</a:t>
            </a:r>
          </a:p>
          <a:p>
            <a:r>
              <a:rPr lang="en-US" dirty="0" err="1"/>
              <a:t>Motplotlib.pyplot</a:t>
            </a:r>
            <a:endParaRPr lang="en-US" dirty="0"/>
          </a:p>
          <a:p>
            <a:r>
              <a:rPr lang="en-US" dirty="0"/>
              <a:t>Seaborn</a:t>
            </a:r>
          </a:p>
          <a:p>
            <a:r>
              <a:rPr lang="en-US" dirty="0" err="1"/>
              <a:t>Plotly.express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 Manipulation Used:</a:t>
            </a:r>
          </a:p>
          <a:p>
            <a:r>
              <a:rPr lang="en-US" dirty="0"/>
              <a:t>Combine files into a single </a:t>
            </a:r>
            <a:r>
              <a:rPr lang="en-US" dirty="0" err="1"/>
              <a:t>Dataframe</a:t>
            </a:r>
            <a:r>
              <a:rPr lang="en-US" dirty="0"/>
              <a:t> using </a:t>
            </a:r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Renamed Columns</a:t>
            </a:r>
          </a:p>
          <a:p>
            <a:r>
              <a:rPr lang="en-US" dirty="0"/>
              <a:t>Converted Field to numbers and dates</a:t>
            </a:r>
          </a:p>
          <a:p>
            <a:r>
              <a:rPr lang="en-US" dirty="0"/>
              <a:t>Replace and Split data into multiple columns</a:t>
            </a:r>
          </a:p>
          <a:p>
            <a:r>
              <a:rPr lang="en-US" dirty="0"/>
              <a:t>Reviewed and clean-up data for ISNA</a:t>
            </a:r>
          </a:p>
          <a:p>
            <a:r>
              <a:rPr lang="en-US" dirty="0"/>
              <a:t>Used unstack and </a:t>
            </a:r>
            <a:r>
              <a:rPr lang="en-US" dirty="0" err="1"/>
              <a:t>pivot_table</a:t>
            </a:r>
            <a:r>
              <a:rPr lang="en-US" dirty="0"/>
              <a:t> function to display data on specific way</a:t>
            </a:r>
          </a:p>
        </p:txBody>
      </p:sp>
    </p:spTree>
    <p:extLst>
      <p:ext uri="{BB962C8B-B14F-4D97-AF65-F5344CB8AC3E}">
        <p14:creationId xmlns:p14="http://schemas.microsoft.com/office/powerpoint/2010/main" val="172493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C487C5F-032D-37D4-F068-3E798E23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7529"/>
          </a:xfrm>
        </p:spPr>
        <p:txBody>
          <a:bodyPr>
            <a:normAutofit fontScale="90000"/>
          </a:bodyPr>
          <a:lstStyle/>
          <a:p>
            <a:r>
              <a:rPr lang="en-US" dirty="0"/>
              <a:t>US CBP Encounters FY2022-FY2025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EF4CE0-014B-2293-BC99-51D8158B7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37129"/>
            <a:ext cx="8203160" cy="20224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5959CA-CA74-C245-B205-E32E4AAFE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259566"/>
            <a:ext cx="7853480" cy="303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36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E4157-C110-A1FD-0C7D-F614579C2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9045"/>
          </a:xfrm>
        </p:spPr>
        <p:txBody>
          <a:bodyPr/>
          <a:lstStyle/>
          <a:p>
            <a:r>
              <a:rPr lang="en-US" dirty="0"/>
              <a:t>Encounters by Demographics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AFECFB-E43D-DC94-E272-C78912167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39390"/>
            <a:ext cx="8240755" cy="426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E96F-569C-AD0F-54E3-8818264A6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1318"/>
          </a:xfrm>
        </p:spPr>
        <p:txBody>
          <a:bodyPr/>
          <a:lstStyle/>
          <a:p>
            <a:r>
              <a:rPr lang="en-US" dirty="0"/>
              <a:t>Encounters by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C6A00F-045C-C6A9-4777-A0DDC247D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424266"/>
            <a:ext cx="8341391" cy="432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1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E443-A25D-71DF-6B0D-93C5A487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3591"/>
          </a:xfrm>
        </p:spPr>
        <p:txBody>
          <a:bodyPr/>
          <a:lstStyle/>
          <a:p>
            <a:r>
              <a:rPr lang="en-US" dirty="0"/>
              <a:t>Missing Migrants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2764D-9C7F-225C-2EB3-FA4F1A905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01" y="1735194"/>
            <a:ext cx="9287245" cy="366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6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D2E5-D092-F770-FCB0-FD31475DD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2075"/>
          </a:xfrm>
        </p:spPr>
        <p:txBody>
          <a:bodyPr/>
          <a:lstStyle/>
          <a:p>
            <a:r>
              <a:rPr lang="en-US" dirty="0"/>
              <a:t>US DOT – Border Crossings 2022 - 2025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0FD74-1129-5CEF-D55F-DD2434441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13312"/>
            <a:ext cx="7799692" cy="435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1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5F5E-FE32-1825-7C94-5BE5FE0FE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802"/>
          </a:xfrm>
        </p:spPr>
        <p:txBody>
          <a:bodyPr/>
          <a:lstStyle/>
          <a:p>
            <a:r>
              <a:rPr lang="en-US" dirty="0"/>
              <a:t>US DOT Border Crossing 2022 thru 2025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D08723-E12A-74FB-4CF1-0A88085D7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23538"/>
            <a:ext cx="8443295" cy="382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516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380</TotalTime>
  <Words>296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Migration Data 2022 - 2025</vt:lpstr>
      <vt:lpstr>Introduction</vt:lpstr>
      <vt:lpstr>Methodology</vt:lpstr>
      <vt:lpstr>US CBP Encounters FY2022-FY2025</vt:lpstr>
      <vt:lpstr>Encounters by Demographics</vt:lpstr>
      <vt:lpstr>Encounters by Type</vt:lpstr>
      <vt:lpstr>Missing Migrants</vt:lpstr>
      <vt:lpstr>US DOT – Border Crossings 2022 - 2025</vt:lpstr>
      <vt:lpstr>US DOT Border Crossing 2022 thru 2025</vt:lpstr>
      <vt:lpstr>US DOT Border Crossing by Year</vt:lpstr>
      <vt:lpstr>US DOT Border Crossings 2022 - 2025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Rodriguez, Juan</cp:lastModifiedBy>
  <cp:revision>3</cp:revision>
  <dcterms:created xsi:type="dcterms:W3CDTF">2025-06-02T13:58:42Z</dcterms:created>
  <dcterms:modified xsi:type="dcterms:W3CDTF">2025-06-10T04:11:25Z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882f12-421b-44e0-be57-0bd76256c3e5_Enabled">
    <vt:lpwstr>true</vt:lpwstr>
  </property>
  <property fmtid="{D5CDD505-2E9C-101B-9397-08002B2CF9AE}" pid="3" name="MSIP_Label_f4882f12-421b-44e0-be57-0bd76256c3e5_SetDate">
    <vt:lpwstr>2025-06-02T23:04:04Z</vt:lpwstr>
  </property>
  <property fmtid="{D5CDD505-2E9C-101B-9397-08002B2CF9AE}" pid="4" name="MSIP_Label_f4882f12-421b-44e0-be57-0bd76256c3e5_Method">
    <vt:lpwstr>Standard</vt:lpwstr>
  </property>
  <property fmtid="{D5CDD505-2E9C-101B-9397-08002B2CF9AE}" pid="5" name="MSIP_Label_f4882f12-421b-44e0-be57-0bd76256c3e5_Name">
    <vt:lpwstr>General Business Data</vt:lpwstr>
  </property>
  <property fmtid="{D5CDD505-2E9C-101B-9397-08002B2CF9AE}" pid="6" name="MSIP_Label_f4882f12-421b-44e0-be57-0bd76256c3e5_SiteId">
    <vt:lpwstr>7697727b-2a23-4f42-a66c-02ef2bb7fd6b</vt:lpwstr>
  </property>
  <property fmtid="{D5CDD505-2E9C-101B-9397-08002B2CF9AE}" pid="7" name="MSIP_Label_f4882f12-421b-44e0-be57-0bd76256c3e5_ActionId">
    <vt:lpwstr>f4f80d6c-59c5-4fa2-9a34-712880b9526f</vt:lpwstr>
  </property>
  <property fmtid="{D5CDD505-2E9C-101B-9397-08002B2CF9AE}" pid="8" name="MSIP_Label_f4882f12-421b-44e0-be57-0bd76256c3e5_ContentBits">
    <vt:lpwstr>0</vt:lpwstr>
  </property>
  <property fmtid="{D5CDD505-2E9C-101B-9397-08002B2CF9AE}" pid="9" name="MSIP_Label_f4882f12-421b-44e0-be57-0bd76256c3e5_Tag">
    <vt:lpwstr>10, 3, 0, 1</vt:lpwstr>
  </property>
</Properties>
</file>