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0" roundtripDataSignature="AMtx7mhvnTVh4lET4+cdgjUqBy/yY2nb3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3" name="Google Shape;9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71baa635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71baa635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g1071baa6353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15" name="Shape 15"/>
        <p:cNvGrpSpPr/>
        <p:nvPr/>
      </p:nvGrpSpPr>
      <p:grpSpPr>
        <a:xfrm>
          <a:off x="0" y="0"/>
          <a:ext cx="0" cy="0"/>
          <a:chOff x="0" y="0"/>
          <a:chExt cx="0" cy="0"/>
        </a:xfrm>
      </p:grpSpPr>
      <p:pic>
        <p:nvPicPr>
          <p:cNvPr descr="portada.png" id="16" name="Google Shape;16;p15"/>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43" name="Shape 43"/>
        <p:cNvGrpSpPr/>
        <p:nvPr/>
      </p:nvGrpSpPr>
      <p:grpSpPr>
        <a:xfrm>
          <a:off x="0" y="0"/>
          <a:ext cx="0" cy="0"/>
          <a:chOff x="0" y="0"/>
          <a:chExt cx="0" cy="0"/>
        </a:xfrm>
      </p:grpSpPr>
      <p:sp>
        <p:nvSpPr>
          <p:cNvPr id="44" name="Google Shape;44;p2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4"/>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6" name="Google Shape;46;p2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49" name="Shape 49"/>
        <p:cNvGrpSpPr/>
        <p:nvPr/>
      </p:nvGrpSpPr>
      <p:grpSpPr>
        <a:xfrm>
          <a:off x="0" y="0"/>
          <a:ext cx="0" cy="0"/>
          <a:chOff x="0" y="0"/>
          <a:chExt cx="0" cy="0"/>
        </a:xfrm>
      </p:grpSpPr>
      <p:sp>
        <p:nvSpPr>
          <p:cNvPr id="50" name="Google Shape;50;p25"/>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5"/>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2" name="Google Shape;52;p2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17" name="Shape 17"/>
        <p:cNvGrpSpPr/>
        <p:nvPr/>
      </p:nvGrpSpPr>
      <p:grpSpPr>
        <a:xfrm>
          <a:off x="0" y="0"/>
          <a:ext cx="0" cy="0"/>
          <a:chOff x="0" y="0"/>
          <a:chExt cx="0" cy="0"/>
        </a:xfrm>
      </p:grpSpPr>
      <p:pic>
        <p:nvPicPr>
          <p:cNvPr descr="interna.png" id="18" name="Google Shape;18;p16"/>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p:cSld name="Sólo el título">
    <p:spTree>
      <p:nvGrpSpPr>
        <p:cNvPr id="19" name="Shape 19"/>
        <p:cNvGrpSpPr/>
        <p:nvPr/>
      </p:nvGrpSpPr>
      <p:grpSpPr>
        <a:xfrm>
          <a:off x="0" y="0"/>
          <a:ext cx="0" cy="0"/>
          <a:chOff x="0" y="0"/>
          <a:chExt cx="0" cy="0"/>
        </a:xfrm>
      </p:grpSpPr>
      <p:pic>
        <p:nvPicPr>
          <p:cNvPr descr="interna-naranja.png" id="20" name="Google Shape;20;p17"/>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21" name="Shape 21"/>
        <p:cNvGrpSpPr/>
        <p:nvPr/>
      </p:nvGrpSpPr>
      <p:grpSpPr>
        <a:xfrm>
          <a:off x="0" y="0"/>
          <a:ext cx="0" cy="0"/>
          <a:chOff x="0" y="0"/>
          <a:chExt cx="0" cy="0"/>
        </a:xfrm>
      </p:grpSpPr>
      <p:pic>
        <p:nvPicPr>
          <p:cNvPr descr="interna-con-franja.png" id="22" name="Google Shape;22;p18"/>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p:cSld name="Dos objetos">
    <p:spTree>
      <p:nvGrpSpPr>
        <p:cNvPr id="23" name="Shape 23"/>
        <p:cNvGrpSpPr/>
        <p:nvPr/>
      </p:nvGrpSpPr>
      <p:grpSpPr>
        <a:xfrm>
          <a:off x="0" y="0"/>
          <a:ext cx="0" cy="0"/>
          <a:chOff x="0" y="0"/>
          <a:chExt cx="0" cy="0"/>
        </a:xfrm>
      </p:grpSpPr>
      <p:pic>
        <p:nvPicPr>
          <p:cNvPr descr="interna+textura.png" id="24" name="Google Shape;24;p19"/>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5" name="Shape 25"/>
        <p:cNvGrpSpPr/>
        <p:nvPr/>
      </p:nvGrpSpPr>
      <p:grpSpPr>
        <a:xfrm>
          <a:off x="0" y="0"/>
          <a:ext cx="0" cy="0"/>
          <a:chOff x="0" y="0"/>
          <a:chExt cx="0" cy="0"/>
        </a:xfrm>
      </p:grpSpPr>
      <p:pic>
        <p:nvPicPr>
          <p:cNvPr descr="cierre.png" id="26" name="Google Shape;26;p20"/>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27" name="Shape 27"/>
        <p:cNvGrpSpPr/>
        <p:nvPr/>
      </p:nvGrpSpPr>
      <p:grpSpPr>
        <a:xfrm>
          <a:off x="0" y="0"/>
          <a:ext cx="0" cy="0"/>
          <a:chOff x="0" y="0"/>
          <a:chExt cx="0" cy="0"/>
        </a:xfrm>
      </p:grpSpPr>
      <p:pic>
        <p:nvPicPr>
          <p:cNvPr descr="portada-gobierno.png" id="28" name="Google Shape;28;p21"/>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29" name="Shape 29"/>
        <p:cNvGrpSpPr/>
        <p:nvPr/>
      </p:nvGrpSpPr>
      <p:grpSpPr>
        <a:xfrm>
          <a:off x="0" y="0"/>
          <a:ext cx="0" cy="0"/>
          <a:chOff x="0" y="0"/>
          <a:chExt cx="0" cy="0"/>
        </a:xfrm>
      </p:grpSpPr>
      <p:sp>
        <p:nvSpPr>
          <p:cNvPr id="30" name="Google Shape;30;p22"/>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2"/>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32" name="Google Shape;32;p22"/>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33" name="Google Shape;33;p2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36" name="Shape 36"/>
        <p:cNvGrpSpPr/>
        <p:nvPr/>
      </p:nvGrpSpPr>
      <p:grpSpPr>
        <a:xfrm>
          <a:off x="0" y="0"/>
          <a:ext cx="0" cy="0"/>
          <a:chOff x="0" y="0"/>
          <a:chExt cx="0" cy="0"/>
        </a:xfrm>
      </p:grpSpPr>
      <p:sp>
        <p:nvSpPr>
          <p:cNvPr id="37" name="Google Shape;37;p23"/>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3"/>
          <p:cNvSpPr/>
          <p:nvPr>
            <p:ph idx="2" type="pic"/>
          </p:nvPr>
        </p:nvSpPr>
        <p:spPr>
          <a:xfrm>
            <a:off x="1792288" y="459581"/>
            <a:ext cx="5486400" cy="3086100"/>
          </a:xfrm>
          <a:prstGeom prst="rect">
            <a:avLst/>
          </a:prstGeom>
          <a:noFill/>
          <a:ln>
            <a:noFill/>
          </a:ln>
        </p:spPr>
      </p:sp>
      <p:sp>
        <p:nvSpPr>
          <p:cNvPr id="39" name="Google Shape;39;p23"/>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0" name="Google Shape;40;p2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slide" Target="/ppt/slid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slide" Target="/ppt/slides/slide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slide" Target="/ppt/slid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hyperlink" Target="https://github.com/SenaProfeAlbeiro/Proyecto_Adsi/tree/main/app/docs/Proyecto_Formativo/app/Vistas/docs/1er_Trim" TargetMode="External"/><Relationship Id="rId4" Type="http://schemas.openxmlformats.org/officeDocument/2006/relationships/slide" Target="/ppt/slid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slide" Target="/ppt/slid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4.xml"/><Relationship Id="rId4" Type="http://schemas.openxmlformats.org/officeDocument/2006/relationships/slide" Target="/ppt/slides/slide7.xml"/><Relationship Id="rId5" Type="http://schemas.openxmlformats.org/officeDocument/2006/relationships/slide" Target="/ppt/slides/slide9.xml"/><Relationship Id="rId6" Type="http://schemas.openxmlformats.org/officeDocument/2006/relationships/slide" Target="/ppt/slides/slide11.xml"/><Relationship Id="rId7" Type="http://schemas.openxmlformats.org/officeDocument/2006/relationships/slide" Target="/ppt/slides/slide13.xml"/><Relationship Id="rId8"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slide" Target="/ppt/slides/slide3.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slide" Target="/ppt/slid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slide" Target="/ppt/slides/slide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slide" Target="/ppt/slid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slide" Target="/ppt/slides/slide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nvSpPr>
        <p:spPr>
          <a:xfrm>
            <a:off x="5463843" y="901908"/>
            <a:ext cx="2756985" cy="95410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s-ES" sz="2800" u="none" cap="none" strike="noStrike">
                <a:solidFill>
                  <a:srgbClr val="3F3F3F"/>
                </a:solidFill>
                <a:latin typeface="Calibri"/>
                <a:ea typeface="Calibri"/>
                <a:cs typeface="Calibri"/>
                <a:sym typeface="Calibri"/>
              </a:rPr>
              <a:t>Transportation Solution System</a:t>
            </a:r>
            <a:endParaRPr/>
          </a:p>
        </p:txBody>
      </p:sp>
      <p:sp>
        <p:nvSpPr>
          <p:cNvPr id="60" name="Google Shape;60;p1"/>
          <p:cNvSpPr txBox="1"/>
          <p:nvPr/>
        </p:nvSpPr>
        <p:spPr>
          <a:xfrm>
            <a:off x="896111" y="3672540"/>
            <a:ext cx="7324717"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ES" sz="1200" u="none" cap="none" strike="noStrike">
                <a:solidFill>
                  <a:srgbClr val="3F3F3F"/>
                </a:solidFill>
                <a:latin typeface="Calibri"/>
                <a:ea typeface="Calibri"/>
                <a:cs typeface="Calibri"/>
                <a:sym typeface="Calibri"/>
              </a:rPr>
              <a:t>Servicio Nacional de Aprendizaje – SENA, Centro de Electricidad Electrónica y Telecomunicaciones</a:t>
            </a:r>
            <a:endParaRPr b="1" i="0" sz="1200" u="none" cap="none" strike="noStrike">
              <a:solidFill>
                <a:srgbClr val="3F3F3F"/>
              </a:solidFill>
              <a:latin typeface="Calibri"/>
              <a:ea typeface="Calibri"/>
              <a:cs typeface="Calibri"/>
              <a:sym typeface="Calibri"/>
            </a:endParaRPr>
          </a:p>
          <a:p>
            <a:pPr indent="0" lvl="0" marL="0" marR="0" rtl="0" algn="ctr">
              <a:spcBef>
                <a:spcPts val="0"/>
              </a:spcBef>
              <a:spcAft>
                <a:spcPts val="0"/>
              </a:spcAft>
              <a:buNone/>
            </a:pPr>
            <a:r>
              <a:rPr b="1" i="0" lang="es-ES" sz="1200" u="none" cap="none" strike="noStrike">
                <a:solidFill>
                  <a:srgbClr val="3F3F3F"/>
                </a:solidFill>
                <a:latin typeface="Calibri"/>
                <a:ea typeface="Calibri"/>
                <a:cs typeface="Calibri"/>
                <a:sym typeface="Calibri"/>
              </a:rPr>
              <a:t>Análisis y Desarrollo de Sistemas de Información, Primer Trimestre</a:t>
            </a:r>
            <a:endParaRPr b="1" i="0" sz="1200" u="none" cap="none" strike="noStrike">
              <a:solidFill>
                <a:srgbClr val="3F3F3F"/>
              </a:solidFill>
              <a:latin typeface="Calibri"/>
              <a:ea typeface="Calibri"/>
              <a:cs typeface="Calibri"/>
              <a:sym typeface="Calibri"/>
            </a:endParaRPr>
          </a:p>
          <a:p>
            <a:pPr indent="0" lvl="0" marL="0" marR="0" rtl="0" algn="ctr">
              <a:spcBef>
                <a:spcPts val="0"/>
              </a:spcBef>
              <a:spcAft>
                <a:spcPts val="0"/>
              </a:spcAft>
              <a:buNone/>
            </a:pPr>
            <a:r>
              <a:rPr b="1" i="0" lang="es-ES" sz="1200" u="none" cap="none" strike="noStrike">
                <a:solidFill>
                  <a:srgbClr val="3F3F3F"/>
                </a:solidFill>
                <a:latin typeface="Calibri"/>
                <a:ea typeface="Calibri"/>
                <a:cs typeface="Calibri"/>
                <a:sym typeface="Calibri"/>
              </a:rPr>
              <a:t>Instructor Albeiro Ramos </a:t>
            </a:r>
            <a:endParaRPr/>
          </a:p>
          <a:p>
            <a:pPr indent="0" lvl="0" marL="0" marR="0" rtl="0" algn="ctr">
              <a:spcBef>
                <a:spcPts val="0"/>
              </a:spcBef>
              <a:spcAft>
                <a:spcPts val="0"/>
              </a:spcAft>
              <a:buNone/>
            </a:pPr>
            <a:r>
              <a:rPr b="1" i="0" lang="es-ES" sz="1200" u="none" cap="none" strike="noStrike">
                <a:solidFill>
                  <a:srgbClr val="3F3F3F"/>
                </a:solidFill>
                <a:latin typeface="Calibri"/>
                <a:ea typeface="Calibri"/>
                <a:cs typeface="Calibri"/>
                <a:sym typeface="Calibri"/>
              </a:rPr>
              <a:t>Bogotá, 5 de Diciembre de 2021</a:t>
            </a:r>
            <a:endParaRPr b="1" i="0" sz="1200" u="none" cap="none" strike="noStrike">
              <a:solidFill>
                <a:srgbClr val="3F3F3F"/>
              </a:solidFill>
              <a:latin typeface="Calibri"/>
              <a:ea typeface="Calibri"/>
              <a:cs typeface="Calibri"/>
              <a:sym typeface="Calibri"/>
            </a:endParaRPr>
          </a:p>
        </p:txBody>
      </p:sp>
      <p:sp>
        <p:nvSpPr>
          <p:cNvPr id="61" name="Google Shape;61;p1"/>
          <p:cNvSpPr txBox="1"/>
          <p:nvPr/>
        </p:nvSpPr>
        <p:spPr>
          <a:xfrm>
            <a:off x="896111" y="2529766"/>
            <a:ext cx="7324800" cy="646500"/>
          </a:xfrm>
          <a:prstGeom prst="rect">
            <a:avLst/>
          </a:prstGeom>
          <a:noFill/>
          <a:ln>
            <a:noFill/>
          </a:ln>
        </p:spPr>
        <p:txBody>
          <a:bodyPr anchorCtr="1" anchor="ctr" bIns="45700" lIns="91425" spcFirstLastPara="1" rIns="91425" wrap="square" tIns="45700">
            <a:spAutoFit/>
          </a:bodyPr>
          <a:lstStyle/>
          <a:p>
            <a:pPr indent="0" lvl="0" marL="0" marR="0" rtl="0" algn="ctr">
              <a:spcBef>
                <a:spcPts val="0"/>
              </a:spcBef>
              <a:spcAft>
                <a:spcPts val="0"/>
              </a:spcAft>
              <a:buNone/>
            </a:pPr>
            <a:r>
              <a:rPr b="1" i="0" lang="es-ES" sz="1200" u="none" cap="none" strike="noStrike">
                <a:solidFill>
                  <a:srgbClr val="3F3F3F"/>
                </a:solidFill>
                <a:latin typeface="Calibri"/>
                <a:ea typeface="Calibri"/>
                <a:cs typeface="Calibri"/>
                <a:sym typeface="Calibri"/>
              </a:rPr>
              <a:t>Arenas </a:t>
            </a:r>
            <a:r>
              <a:rPr b="1" lang="es-ES" sz="1200">
                <a:solidFill>
                  <a:srgbClr val="3F3F3F"/>
                </a:solidFill>
                <a:latin typeface="Calibri"/>
                <a:ea typeface="Calibri"/>
                <a:cs typeface="Calibri"/>
                <a:sym typeface="Calibri"/>
              </a:rPr>
              <a:t>Jhovany Andres</a:t>
            </a:r>
            <a:br>
              <a:rPr b="1" i="0" lang="es-ES" sz="1200" u="none" cap="none" strike="noStrike">
                <a:solidFill>
                  <a:srgbClr val="3F3F3F"/>
                </a:solidFill>
                <a:latin typeface="Calibri"/>
                <a:ea typeface="Calibri"/>
                <a:cs typeface="Calibri"/>
                <a:sym typeface="Calibri"/>
              </a:rPr>
            </a:br>
            <a:r>
              <a:rPr b="1" i="0" lang="es-ES" sz="1200" u="none" cap="none" strike="noStrike">
                <a:solidFill>
                  <a:srgbClr val="3F3F3F"/>
                </a:solidFill>
                <a:latin typeface="Calibri"/>
                <a:ea typeface="Calibri"/>
                <a:cs typeface="Calibri"/>
                <a:sym typeface="Calibri"/>
              </a:rPr>
              <a:t>Diego Alexander Perea </a:t>
            </a:r>
            <a:r>
              <a:rPr b="1" lang="es-ES" sz="1200">
                <a:solidFill>
                  <a:srgbClr val="3F3F3F"/>
                </a:solidFill>
                <a:latin typeface="Calibri"/>
                <a:ea typeface="Calibri"/>
                <a:cs typeface="Calibri"/>
                <a:sym typeface="Calibri"/>
              </a:rPr>
              <a:t>Alfonso</a:t>
            </a:r>
            <a:br>
              <a:rPr b="1" i="0" lang="es-ES" sz="1200" u="none" cap="none" strike="noStrike">
                <a:solidFill>
                  <a:srgbClr val="3F3F3F"/>
                </a:solidFill>
                <a:latin typeface="Calibri"/>
                <a:ea typeface="Calibri"/>
                <a:cs typeface="Calibri"/>
                <a:sym typeface="Calibri"/>
              </a:rPr>
            </a:br>
            <a:r>
              <a:rPr b="1" i="0" lang="es-ES" sz="1200" u="none" cap="none" strike="noStrike">
                <a:solidFill>
                  <a:srgbClr val="3F3F3F"/>
                </a:solidFill>
                <a:latin typeface="Calibri"/>
                <a:ea typeface="Calibri"/>
                <a:cs typeface="Calibri"/>
                <a:sym typeface="Calibri"/>
              </a:rPr>
              <a:t>Rodriguez Cantor Juan Camilo</a:t>
            </a:r>
            <a:endParaRPr b="1" i="0" sz="1200" u="none" cap="none" strike="noStrike">
              <a:solidFill>
                <a:srgbClr val="3F3F3F"/>
              </a:solidFill>
              <a:latin typeface="Calibri"/>
              <a:ea typeface="Calibri"/>
              <a:cs typeface="Calibri"/>
              <a:sym typeface="Calibri"/>
            </a:endParaRPr>
          </a:p>
        </p:txBody>
      </p:sp>
      <p:pic>
        <p:nvPicPr>
          <p:cNvPr id="62" name="Google Shape;62;p1"/>
          <p:cNvPicPr preferRelativeResize="0"/>
          <p:nvPr/>
        </p:nvPicPr>
        <p:blipFill>
          <a:blip r:embed="rId3">
            <a:alphaModFix/>
          </a:blip>
          <a:stretch>
            <a:fillRect/>
          </a:stretch>
        </p:blipFill>
        <p:spPr>
          <a:xfrm>
            <a:off x="1653550" y="901900"/>
            <a:ext cx="2918450" cy="89888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9"/>
          <p:cNvSpPr txBox="1"/>
          <p:nvPr/>
        </p:nvSpPr>
        <p:spPr>
          <a:xfrm>
            <a:off x="382868" y="249495"/>
            <a:ext cx="281753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600">
                <a:solidFill>
                  <a:schemeClr val="lt1"/>
                </a:solidFill>
                <a:latin typeface="Calibri"/>
                <a:ea typeface="Calibri"/>
                <a:cs typeface="Calibri"/>
                <a:sym typeface="Calibri"/>
              </a:rPr>
              <a:t>Justificación</a:t>
            </a:r>
            <a:endParaRPr b="1" sz="3600">
              <a:solidFill>
                <a:schemeClr val="lt1"/>
              </a:solidFill>
              <a:latin typeface="Calibri"/>
              <a:ea typeface="Calibri"/>
              <a:cs typeface="Calibri"/>
              <a:sym typeface="Calibri"/>
            </a:endParaRPr>
          </a:p>
        </p:txBody>
      </p:sp>
      <p:sp>
        <p:nvSpPr>
          <p:cNvPr id="138" name="Google Shape;138;p9"/>
          <p:cNvSpPr/>
          <p:nvPr/>
        </p:nvSpPr>
        <p:spPr>
          <a:xfrm>
            <a:off x="382868" y="1232954"/>
            <a:ext cx="8308126" cy="35394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1600">
              <a:solidFill>
                <a:srgbClr val="3F3F3F"/>
              </a:solidFill>
              <a:latin typeface="Calibri"/>
              <a:ea typeface="Calibri"/>
              <a:cs typeface="Calibri"/>
              <a:sym typeface="Calibri"/>
            </a:endParaRPr>
          </a:p>
          <a:p>
            <a:pPr indent="0" lvl="0" marL="0" marR="0" rtl="0" algn="just">
              <a:spcBef>
                <a:spcPts val="0"/>
              </a:spcBef>
              <a:spcAft>
                <a:spcPts val="0"/>
              </a:spcAft>
              <a:buNone/>
            </a:pPr>
            <a:r>
              <a:rPr lang="es-ES" sz="1600">
                <a:solidFill>
                  <a:srgbClr val="3F3F3F"/>
                </a:solidFill>
                <a:latin typeface="Calibri"/>
                <a:ea typeface="Calibri"/>
                <a:cs typeface="Calibri"/>
                <a:sym typeface="Calibri"/>
              </a:rPr>
              <a:t>Se propone el desarrollo de un Sistema de Información denominado Transportation Solution System que sirva como herramienta software de apoyo al seguimiento de los Procesos de la Empresa </a:t>
            </a:r>
            <a:r>
              <a:rPr lang="es-ES" sz="1800">
                <a:solidFill>
                  <a:schemeClr val="dk1"/>
                </a:solidFill>
                <a:latin typeface="Calibri"/>
                <a:ea typeface="Calibri"/>
                <a:cs typeface="Calibri"/>
                <a:sym typeface="Calibri"/>
              </a:rPr>
              <a:t>Transportes Alfonso</a:t>
            </a:r>
            <a:r>
              <a:rPr lang="es-ES" sz="1800">
                <a:solidFill>
                  <a:schemeClr val="dk1"/>
                </a:solidFill>
                <a:latin typeface="Calibri"/>
                <a:ea typeface="Calibri"/>
                <a:cs typeface="Calibri"/>
                <a:sym typeface="Calibri"/>
              </a:rPr>
              <a:t>. </a:t>
            </a:r>
            <a:endParaRPr sz="1600">
              <a:solidFill>
                <a:srgbClr val="FF0000"/>
              </a:solidFill>
              <a:latin typeface="Calibri"/>
              <a:ea typeface="Calibri"/>
              <a:cs typeface="Calibri"/>
              <a:sym typeface="Calibri"/>
            </a:endParaRPr>
          </a:p>
          <a:p>
            <a:pPr indent="0" lvl="0" marL="0" marR="0" rtl="0" algn="just">
              <a:spcBef>
                <a:spcPts val="0"/>
              </a:spcBef>
              <a:spcAft>
                <a:spcPts val="0"/>
              </a:spcAft>
              <a:buNone/>
            </a:pPr>
            <a:r>
              <a:rPr lang="es-ES" sz="1600">
                <a:solidFill>
                  <a:srgbClr val="3F3F3F"/>
                </a:solidFill>
                <a:latin typeface="Calibri"/>
                <a:ea typeface="Calibri"/>
                <a:cs typeface="Calibri"/>
                <a:sym typeface="Calibri"/>
              </a:rPr>
              <a:t>Permitirá la gestión del inventario para poder digitalizar y obtener un mejor manejo de este. Igualmente </a:t>
            </a:r>
            <a:r>
              <a:rPr lang="es-ES" sz="1600">
                <a:solidFill>
                  <a:srgbClr val="3F3F3F"/>
                </a:solidFill>
                <a:latin typeface="Calibri"/>
                <a:ea typeface="Calibri"/>
                <a:cs typeface="Calibri"/>
                <a:sym typeface="Calibri"/>
              </a:rPr>
              <a:t>pasará</a:t>
            </a:r>
            <a:r>
              <a:rPr lang="es-ES" sz="1600">
                <a:solidFill>
                  <a:srgbClr val="3F3F3F"/>
                </a:solidFill>
                <a:latin typeface="Calibri"/>
                <a:ea typeface="Calibri"/>
                <a:cs typeface="Calibri"/>
                <a:sym typeface="Calibri"/>
              </a:rPr>
              <a:t> con los </a:t>
            </a:r>
            <a:r>
              <a:rPr lang="es-ES" sz="1600">
                <a:solidFill>
                  <a:schemeClr val="folHlink"/>
                </a:solidFill>
                <a:latin typeface="Calibri"/>
                <a:ea typeface="Calibri"/>
                <a:cs typeface="Calibri"/>
                <a:sym typeface="Calibri"/>
              </a:rPr>
              <a:t>g</a:t>
            </a:r>
            <a:r>
              <a:rPr lang="es-ES" sz="1600">
                <a:solidFill>
                  <a:schemeClr val="folHlink"/>
                </a:solidFill>
                <a:latin typeface="Calibri"/>
                <a:ea typeface="Calibri"/>
                <a:cs typeface="Calibri"/>
                <a:sym typeface="Calibri"/>
              </a:rPr>
              <a:t>astos de logística y operativos que se pueda facilitar el ingreso de la información. </a:t>
            </a:r>
            <a:endParaRPr sz="1600">
              <a:solidFill>
                <a:schemeClr val="folHlink"/>
              </a:solidFill>
              <a:latin typeface="Calibri"/>
              <a:ea typeface="Calibri"/>
              <a:cs typeface="Calibri"/>
              <a:sym typeface="Calibri"/>
            </a:endParaRPr>
          </a:p>
          <a:p>
            <a:pPr indent="0" lvl="0" marL="0" marR="0" rtl="0" algn="just">
              <a:spcBef>
                <a:spcPts val="0"/>
              </a:spcBef>
              <a:spcAft>
                <a:spcPts val="0"/>
              </a:spcAft>
              <a:buNone/>
            </a:pPr>
            <a:r>
              <a:rPr lang="es-ES" sz="1600">
                <a:solidFill>
                  <a:srgbClr val="3F3F3F"/>
                </a:solidFill>
                <a:latin typeface="Calibri"/>
                <a:ea typeface="Calibri"/>
                <a:cs typeface="Calibri"/>
                <a:sym typeface="Calibri"/>
              </a:rPr>
              <a:t>Finalmente, facilitará la gestión de reportes gráficos e impresos, necesarios para la toma de decisiones del personal administrativo de la empresa Transportes Alfonso. </a:t>
            </a:r>
            <a:endParaRPr sz="1600">
              <a:solidFill>
                <a:srgbClr val="3F3F3F"/>
              </a:solidFill>
              <a:latin typeface="Calibri"/>
              <a:ea typeface="Calibri"/>
              <a:cs typeface="Calibri"/>
              <a:sym typeface="Calibri"/>
            </a:endParaRPr>
          </a:p>
          <a:p>
            <a:pPr indent="0" lvl="0" marL="0" marR="0" rtl="0" algn="just">
              <a:spcBef>
                <a:spcPts val="0"/>
              </a:spcBef>
              <a:spcAft>
                <a:spcPts val="0"/>
              </a:spcAft>
              <a:buNone/>
            </a:pPr>
            <a:r>
              <a:rPr lang="es-ES" sz="1600">
                <a:solidFill>
                  <a:srgbClr val="3F3F3F"/>
                </a:solidFill>
                <a:latin typeface="Calibri"/>
                <a:ea typeface="Calibri"/>
                <a:cs typeface="Calibri"/>
                <a:sym typeface="Calibri"/>
              </a:rPr>
              <a:t>El Sistema Transportation Solution System servirá como aporte al sector de transporte, como apoyo a los procesos de inventarios, gastos de </a:t>
            </a:r>
            <a:r>
              <a:rPr lang="es-ES" sz="1600">
                <a:solidFill>
                  <a:srgbClr val="3F3F3F"/>
                </a:solidFill>
                <a:latin typeface="Calibri"/>
                <a:ea typeface="Calibri"/>
                <a:cs typeface="Calibri"/>
                <a:sym typeface="Calibri"/>
              </a:rPr>
              <a:t>logística</a:t>
            </a:r>
            <a:r>
              <a:rPr lang="es-ES" sz="1600">
                <a:solidFill>
                  <a:srgbClr val="3F3F3F"/>
                </a:solidFill>
                <a:latin typeface="Calibri"/>
                <a:ea typeface="Calibri"/>
                <a:cs typeface="Calibri"/>
                <a:sym typeface="Calibri"/>
              </a:rPr>
              <a:t> y operativos y para sus propios reportes financieros.</a:t>
            </a:r>
            <a:endParaRPr sz="1600">
              <a:solidFill>
                <a:srgbClr val="3F3F3F"/>
              </a:solidFill>
              <a:latin typeface="Calibri"/>
              <a:ea typeface="Calibri"/>
              <a:cs typeface="Calibri"/>
              <a:sym typeface="Calibri"/>
            </a:endParaRPr>
          </a:p>
        </p:txBody>
      </p:sp>
      <p:sp>
        <p:nvSpPr>
          <p:cNvPr id="139" name="Google Shape;139;p9">
            <a:hlinkClick action="ppaction://hlinksldjump" r:id="rId3"/>
          </p:cNvPr>
          <p:cNvSpPr/>
          <p:nvPr/>
        </p:nvSpPr>
        <p:spPr>
          <a:xfrm>
            <a:off x="8212822" y="192947"/>
            <a:ext cx="746620" cy="679508"/>
          </a:xfrm>
          <a:prstGeom prst="rect">
            <a:avLst/>
          </a:prstGeom>
          <a:no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0"/>
          <p:cNvSpPr txBox="1"/>
          <p:nvPr/>
        </p:nvSpPr>
        <p:spPr>
          <a:xfrm>
            <a:off x="496111" y="864590"/>
            <a:ext cx="43776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5400">
                <a:solidFill>
                  <a:srgbClr val="3F3F3F"/>
                </a:solidFill>
                <a:latin typeface="Calibri"/>
                <a:ea typeface="Calibri"/>
                <a:cs typeface="Calibri"/>
                <a:sym typeface="Calibri"/>
              </a:rPr>
              <a:t>Alcance</a:t>
            </a:r>
            <a:endParaRPr b="1" sz="5400">
              <a:solidFill>
                <a:srgbClr val="3F3F3F"/>
              </a:solidFill>
              <a:latin typeface="Calibri"/>
              <a:ea typeface="Calibri"/>
              <a:cs typeface="Calibri"/>
              <a:sym typeface="Calibri"/>
            </a:endParaRPr>
          </a:p>
        </p:txBody>
      </p:sp>
      <p:sp>
        <p:nvSpPr>
          <p:cNvPr id="145" name="Google Shape;145;p10"/>
          <p:cNvSpPr txBox="1"/>
          <p:nvPr/>
        </p:nvSpPr>
        <p:spPr>
          <a:xfrm>
            <a:off x="428017" y="2020857"/>
            <a:ext cx="6400800" cy="2031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rgbClr val="3F3F3F"/>
                </a:solidFill>
                <a:latin typeface="Calibri"/>
                <a:ea typeface="Calibri"/>
                <a:cs typeface="Calibri"/>
                <a:sym typeface="Calibri"/>
              </a:rPr>
              <a:t>En la empresa Transportes Alfonso del sector de logística y transporte, dedicada 100% a esta labor, </a:t>
            </a:r>
            <a:r>
              <a:rPr lang="es-ES" sz="1800">
                <a:solidFill>
                  <a:srgbClr val="3F3F3F"/>
                </a:solidFill>
                <a:latin typeface="Calibri"/>
                <a:ea typeface="Calibri"/>
                <a:cs typeface="Calibri"/>
                <a:sym typeface="Calibri"/>
              </a:rPr>
              <a:t>está</a:t>
            </a:r>
            <a:r>
              <a:rPr lang="es-ES" sz="1800">
                <a:solidFill>
                  <a:srgbClr val="3F3F3F"/>
                </a:solidFill>
                <a:latin typeface="Calibri"/>
                <a:ea typeface="Calibri"/>
                <a:cs typeface="Calibri"/>
                <a:sym typeface="Calibri"/>
              </a:rPr>
              <a:t> constantemente orientando a sus estrategias y a la reducción de costos y optimización de procesos, de tal forma que sea viable y sostenible dicha actividad económica ya que es un área que impacta directamente en la satisfacción del cliente y en la eficiencia operacional de los vehículos asignados a esta labor.</a:t>
            </a:r>
            <a:endParaRPr sz="1800">
              <a:solidFill>
                <a:srgbClr val="3F3F3F"/>
              </a:solidFill>
              <a:latin typeface="Calibri"/>
              <a:ea typeface="Calibri"/>
              <a:cs typeface="Calibri"/>
              <a:sym typeface="Calibri"/>
            </a:endParaRPr>
          </a:p>
        </p:txBody>
      </p:sp>
      <p:sp>
        <p:nvSpPr>
          <p:cNvPr id="146" name="Google Shape;146;p10"/>
          <p:cNvSpPr/>
          <p:nvPr/>
        </p:nvSpPr>
        <p:spPr>
          <a:xfrm>
            <a:off x="496111" y="1787920"/>
            <a:ext cx="718487" cy="45719"/>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10">
            <a:hlinkClick action="ppaction://hlinksldjump" r:id="rId3"/>
          </p:cNvPr>
          <p:cNvSpPr/>
          <p:nvPr/>
        </p:nvSpPr>
        <p:spPr>
          <a:xfrm>
            <a:off x="8212822" y="192947"/>
            <a:ext cx="746620" cy="679508"/>
          </a:xfrm>
          <a:prstGeom prst="rect">
            <a:avLst/>
          </a:prstGeom>
          <a:no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48" name="Google Shape;148;p10"/>
          <p:cNvPicPr preferRelativeResize="0"/>
          <p:nvPr/>
        </p:nvPicPr>
        <p:blipFill>
          <a:blip r:embed="rId4">
            <a:alphaModFix/>
          </a:blip>
          <a:stretch>
            <a:fillRect/>
          </a:stretch>
        </p:blipFill>
        <p:spPr>
          <a:xfrm>
            <a:off x="6582663" y="4129502"/>
            <a:ext cx="2206188" cy="679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1"/>
          <p:cNvSpPr txBox="1"/>
          <p:nvPr/>
        </p:nvSpPr>
        <p:spPr>
          <a:xfrm>
            <a:off x="382867" y="249495"/>
            <a:ext cx="541392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600">
                <a:solidFill>
                  <a:schemeClr val="lt1"/>
                </a:solidFill>
                <a:latin typeface="Calibri"/>
                <a:ea typeface="Calibri"/>
                <a:cs typeface="Calibri"/>
                <a:sym typeface="Calibri"/>
              </a:rPr>
              <a:t>Alcance</a:t>
            </a:r>
            <a:endParaRPr b="1" sz="3600">
              <a:solidFill>
                <a:schemeClr val="lt1"/>
              </a:solidFill>
              <a:latin typeface="Calibri"/>
              <a:ea typeface="Calibri"/>
              <a:cs typeface="Calibri"/>
              <a:sym typeface="Calibri"/>
            </a:endParaRPr>
          </a:p>
        </p:txBody>
      </p:sp>
      <p:sp>
        <p:nvSpPr>
          <p:cNvPr id="154" name="Google Shape;154;p11"/>
          <p:cNvSpPr/>
          <p:nvPr/>
        </p:nvSpPr>
        <p:spPr>
          <a:xfrm>
            <a:off x="382875" y="1232948"/>
            <a:ext cx="8333400" cy="376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600">
              <a:solidFill>
                <a:srgbClr val="3F3F3F"/>
              </a:solidFill>
              <a:latin typeface="Calibri"/>
              <a:ea typeface="Calibri"/>
              <a:cs typeface="Calibri"/>
              <a:sym typeface="Calibri"/>
            </a:endParaRPr>
          </a:p>
          <a:p>
            <a:pPr indent="0" lvl="0" marL="0" marR="0" rtl="0" algn="l">
              <a:spcBef>
                <a:spcPts val="0"/>
              </a:spcBef>
              <a:spcAft>
                <a:spcPts val="0"/>
              </a:spcAft>
              <a:buNone/>
            </a:pPr>
            <a:r>
              <a:rPr b="1" lang="es-ES" sz="1600">
                <a:solidFill>
                  <a:srgbClr val="3F3F3F"/>
                </a:solidFill>
                <a:latin typeface="Calibri"/>
                <a:ea typeface="Calibri"/>
                <a:cs typeface="Calibri"/>
                <a:sym typeface="Calibri"/>
              </a:rPr>
              <a:t>Qué hace el Sistema: </a:t>
            </a:r>
            <a:endParaRPr sz="1600">
              <a:solidFill>
                <a:srgbClr val="3F3F3F"/>
              </a:solidFill>
              <a:latin typeface="Calibri"/>
              <a:ea typeface="Calibri"/>
              <a:cs typeface="Calibri"/>
              <a:sym typeface="Calibri"/>
            </a:endParaRPr>
          </a:p>
          <a:p>
            <a:pPr indent="0" lvl="0" marL="0" marR="0" rtl="0" algn="l">
              <a:spcBef>
                <a:spcPts val="0"/>
              </a:spcBef>
              <a:spcAft>
                <a:spcPts val="0"/>
              </a:spcAft>
              <a:buNone/>
            </a:pPr>
            <a:r>
              <a:rPr lang="es-ES" sz="1600">
                <a:solidFill>
                  <a:srgbClr val="3F3F3F"/>
                </a:solidFill>
                <a:latin typeface="Calibri"/>
                <a:ea typeface="Calibri"/>
                <a:cs typeface="Calibri"/>
                <a:sym typeface="Calibri"/>
              </a:rPr>
              <a:t>Inventario: </a:t>
            </a:r>
            <a:r>
              <a:rPr lang="es-ES" sz="1600">
                <a:solidFill>
                  <a:srgbClr val="3F3F3F"/>
                </a:solidFill>
                <a:latin typeface="Calibri"/>
                <a:ea typeface="Calibri"/>
                <a:cs typeface="Calibri"/>
                <a:sym typeface="Calibri"/>
              </a:rPr>
              <a:t>Facilita</a:t>
            </a:r>
            <a:r>
              <a:rPr lang="es-ES" sz="1600">
                <a:solidFill>
                  <a:srgbClr val="3F3F3F"/>
                </a:solidFill>
                <a:latin typeface="Calibri"/>
                <a:ea typeface="Calibri"/>
                <a:cs typeface="Calibri"/>
                <a:sym typeface="Calibri"/>
              </a:rPr>
              <a:t> el manejo y control del stock con el que cuenta la </a:t>
            </a:r>
            <a:r>
              <a:rPr lang="es-ES" sz="1600">
                <a:solidFill>
                  <a:srgbClr val="3F3F3F"/>
                </a:solidFill>
                <a:latin typeface="Calibri"/>
                <a:ea typeface="Calibri"/>
                <a:cs typeface="Calibri"/>
                <a:sym typeface="Calibri"/>
              </a:rPr>
              <a:t>compañía</a:t>
            </a:r>
            <a:r>
              <a:rPr lang="es-ES" sz="1600">
                <a:solidFill>
                  <a:srgbClr val="3F3F3F"/>
                </a:solidFill>
                <a:latin typeface="Calibri"/>
                <a:ea typeface="Calibri"/>
                <a:cs typeface="Calibri"/>
                <a:sym typeface="Calibri"/>
              </a:rPr>
              <a:t>.</a:t>
            </a:r>
            <a:endParaRPr sz="1600">
              <a:solidFill>
                <a:srgbClr val="3F3F3F"/>
              </a:solidFill>
              <a:latin typeface="Calibri"/>
              <a:ea typeface="Calibri"/>
              <a:cs typeface="Calibri"/>
              <a:sym typeface="Calibri"/>
            </a:endParaRPr>
          </a:p>
          <a:p>
            <a:pPr indent="0" lvl="0" marL="0" marR="0" rtl="0" algn="l">
              <a:spcBef>
                <a:spcPts val="0"/>
              </a:spcBef>
              <a:spcAft>
                <a:spcPts val="0"/>
              </a:spcAft>
              <a:buNone/>
            </a:pPr>
            <a:r>
              <a:rPr lang="es-ES" sz="1600">
                <a:solidFill>
                  <a:srgbClr val="3F3F3F"/>
                </a:solidFill>
                <a:latin typeface="Calibri"/>
                <a:ea typeface="Calibri"/>
                <a:cs typeface="Calibri"/>
                <a:sym typeface="Calibri"/>
              </a:rPr>
              <a:t>Gastos de </a:t>
            </a:r>
            <a:r>
              <a:rPr lang="es-ES" sz="1600">
                <a:solidFill>
                  <a:srgbClr val="3F3F3F"/>
                </a:solidFill>
                <a:latin typeface="Calibri"/>
                <a:ea typeface="Calibri"/>
                <a:cs typeface="Calibri"/>
                <a:sym typeface="Calibri"/>
              </a:rPr>
              <a:t>logística</a:t>
            </a:r>
            <a:r>
              <a:rPr lang="es-ES" sz="1600">
                <a:solidFill>
                  <a:srgbClr val="3F3F3F"/>
                </a:solidFill>
                <a:latin typeface="Calibri"/>
                <a:ea typeface="Calibri"/>
                <a:cs typeface="Calibri"/>
                <a:sym typeface="Calibri"/>
              </a:rPr>
              <a:t> y operativos: El sistema </a:t>
            </a:r>
            <a:r>
              <a:rPr lang="es-ES" sz="1600">
                <a:solidFill>
                  <a:srgbClr val="3F3F3F"/>
                </a:solidFill>
                <a:latin typeface="Calibri"/>
                <a:ea typeface="Calibri"/>
                <a:cs typeface="Calibri"/>
                <a:sym typeface="Calibri"/>
              </a:rPr>
              <a:t>realizará</a:t>
            </a:r>
            <a:r>
              <a:rPr lang="es-ES" sz="1600">
                <a:solidFill>
                  <a:srgbClr val="3F3F3F"/>
                </a:solidFill>
                <a:latin typeface="Calibri"/>
                <a:ea typeface="Calibri"/>
                <a:cs typeface="Calibri"/>
                <a:sym typeface="Calibri"/>
              </a:rPr>
              <a:t> un informe detallado sobre los gastos operacionales</a:t>
            </a:r>
            <a:endParaRPr sz="1600">
              <a:solidFill>
                <a:srgbClr val="3F3F3F"/>
              </a:solidFill>
              <a:latin typeface="Calibri"/>
              <a:ea typeface="Calibri"/>
              <a:cs typeface="Calibri"/>
              <a:sym typeface="Calibri"/>
            </a:endParaRPr>
          </a:p>
          <a:p>
            <a:pPr indent="0" lvl="0" marL="0" marR="0" rtl="0" algn="l">
              <a:spcBef>
                <a:spcPts val="0"/>
              </a:spcBef>
              <a:spcAft>
                <a:spcPts val="0"/>
              </a:spcAft>
              <a:buNone/>
            </a:pPr>
            <a:r>
              <a:rPr lang="es-ES" sz="1600">
                <a:solidFill>
                  <a:srgbClr val="3F3F3F"/>
                </a:solidFill>
                <a:latin typeface="Calibri"/>
                <a:ea typeface="Calibri"/>
                <a:cs typeface="Calibri"/>
                <a:sym typeface="Calibri"/>
              </a:rPr>
              <a:t>Reporte Financiero: uestro sistema de </a:t>
            </a:r>
            <a:r>
              <a:rPr lang="es-ES" sz="1600">
                <a:solidFill>
                  <a:srgbClr val="3F3F3F"/>
                </a:solidFill>
                <a:latin typeface="Calibri"/>
                <a:ea typeface="Calibri"/>
                <a:cs typeface="Calibri"/>
                <a:sym typeface="Calibri"/>
              </a:rPr>
              <a:t>información</a:t>
            </a:r>
            <a:r>
              <a:rPr lang="es-ES" sz="1600">
                <a:solidFill>
                  <a:srgbClr val="3F3F3F"/>
                </a:solidFill>
                <a:latin typeface="Calibri"/>
                <a:ea typeface="Calibri"/>
                <a:cs typeface="Calibri"/>
                <a:sym typeface="Calibri"/>
              </a:rPr>
              <a:t> </a:t>
            </a:r>
            <a:r>
              <a:rPr lang="es-ES" sz="1600">
                <a:solidFill>
                  <a:srgbClr val="3F3F3F"/>
                </a:solidFill>
                <a:latin typeface="Calibri"/>
                <a:ea typeface="Calibri"/>
                <a:cs typeface="Calibri"/>
                <a:sym typeface="Calibri"/>
              </a:rPr>
              <a:t>presentará</a:t>
            </a:r>
            <a:r>
              <a:rPr lang="es-ES" sz="1600">
                <a:solidFill>
                  <a:srgbClr val="3F3F3F"/>
                </a:solidFill>
                <a:latin typeface="Calibri"/>
                <a:ea typeface="Calibri"/>
                <a:cs typeface="Calibri"/>
                <a:sym typeface="Calibri"/>
              </a:rPr>
              <a:t> un informe </a:t>
            </a:r>
            <a:r>
              <a:rPr lang="es-ES" sz="1600">
                <a:solidFill>
                  <a:srgbClr val="3F3F3F"/>
                </a:solidFill>
                <a:latin typeface="Calibri"/>
                <a:ea typeface="Calibri"/>
                <a:cs typeface="Calibri"/>
                <a:sym typeface="Calibri"/>
              </a:rPr>
              <a:t>riguroso</a:t>
            </a:r>
            <a:r>
              <a:rPr lang="es-ES" sz="1600">
                <a:solidFill>
                  <a:srgbClr val="3F3F3F"/>
                </a:solidFill>
                <a:latin typeface="Calibri"/>
                <a:ea typeface="Calibri"/>
                <a:cs typeface="Calibri"/>
                <a:sym typeface="Calibri"/>
              </a:rPr>
              <a:t> y preciso sobre las finanzas de la </a:t>
            </a:r>
            <a:r>
              <a:rPr lang="es-ES" sz="1600">
                <a:solidFill>
                  <a:srgbClr val="3F3F3F"/>
                </a:solidFill>
                <a:latin typeface="Calibri"/>
                <a:ea typeface="Calibri"/>
                <a:cs typeface="Calibri"/>
                <a:sym typeface="Calibri"/>
              </a:rPr>
              <a:t>compañía</a:t>
            </a:r>
            <a:endParaRPr sz="1600">
              <a:solidFill>
                <a:srgbClr val="3F3F3F"/>
              </a:solidFill>
              <a:latin typeface="Calibri"/>
              <a:ea typeface="Calibri"/>
              <a:cs typeface="Calibri"/>
              <a:sym typeface="Calibri"/>
            </a:endParaRPr>
          </a:p>
          <a:p>
            <a:pPr indent="0" lvl="0" marL="0" marR="0" rtl="0" algn="l">
              <a:spcBef>
                <a:spcPts val="0"/>
              </a:spcBef>
              <a:spcAft>
                <a:spcPts val="0"/>
              </a:spcAft>
              <a:buNone/>
            </a:pPr>
            <a:r>
              <a:t/>
            </a:r>
            <a:endParaRPr b="1" sz="1600">
              <a:solidFill>
                <a:srgbClr val="3F3F3F"/>
              </a:solidFill>
              <a:latin typeface="Calibri"/>
              <a:ea typeface="Calibri"/>
              <a:cs typeface="Calibri"/>
              <a:sym typeface="Calibri"/>
            </a:endParaRPr>
          </a:p>
          <a:p>
            <a:pPr indent="0" lvl="0" marL="0" marR="0" rtl="0" algn="l">
              <a:spcBef>
                <a:spcPts val="0"/>
              </a:spcBef>
              <a:spcAft>
                <a:spcPts val="0"/>
              </a:spcAft>
              <a:buNone/>
            </a:pPr>
            <a:r>
              <a:rPr b="1" lang="es-ES" sz="1600">
                <a:solidFill>
                  <a:srgbClr val="3F3F3F"/>
                </a:solidFill>
                <a:latin typeface="Calibri"/>
                <a:ea typeface="Calibri"/>
                <a:cs typeface="Calibri"/>
                <a:sym typeface="Calibri"/>
              </a:rPr>
              <a:t>Qué NO hace el Sistema: </a:t>
            </a:r>
            <a:r>
              <a:rPr lang="es-ES" sz="1600">
                <a:solidFill>
                  <a:srgbClr val="3F3F3F"/>
                </a:solidFill>
                <a:latin typeface="Calibri"/>
                <a:ea typeface="Calibri"/>
                <a:cs typeface="Calibri"/>
                <a:sym typeface="Calibri"/>
              </a:rPr>
              <a:t> </a:t>
            </a:r>
            <a:endParaRPr sz="1600">
              <a:solidFill>
                <a:srgbClr val="3F3F3F"/>
              </a:solidFill>
              <a:latin typeface="Calibri"/>
              <a:ea typeface="Calibri"/>
              <a:cs typeface="Calibri"/>
              <a:sym typeface="Calibri"/>
            </a:endParaRPr>
          </a:p>
          <a:p>
            <a:pPr indent="0" lvl="0" marL="0" marR="0" rtl="0" algn="l">
              <a:spcBef>
                <a:spcPts val="0"/>
              </a:spcBef>
              <a:spcAft>
                <a:spcPts val="0"/>
              </a:spcAft>
              <a:buNone/>
            </a:pPr>
            <a:r>
              <a:rPr lang="es-ES" sz="1600">
                <a:solidFill>
                  <a:srgbClr val="3F3F3F"/>
                </a:solidFill>
                <a:latin typeface="Calibri"/>
                <a:ea typeface="Calibri"/>
                <a:cs typeface="Calibri"/>
                <a:sym typeface="Calibri"/>
              </a:rPr>
              <a:t>El sistema no va a arrojar ciertos datos como lo son posicionamiento de los </a:t>
            </a:r>
            <a:r>
              <a:rPr lang="es-ES" sz="1600">
                <a:solidFill>
                  <a:srgbClr val="3F3F3F"/>
                </a:solidFill>
                <a:latin typeface="Calibri"/>
                <a:ea typeface="Calibri"/>
                <a:cs typeface="Calibri"/>
                <a:sym typeface="Calibri"/>
              </a:rPr>
              <a:t>vehículos</a:t>
            </a:r>
            <a:r>
              <a:rPr lang="es-ES" sz="1600">
                <a:solidFill>
                  <a:srgbClr val="3F3F3F"/>
                </a:solidFill>
                <a:latin typeface="Calibri"/>
                <a:ea typeface="Calibri"/>
                <a:cs typeface="Calibri"/>
                <a:sym typeface="Calibri"/>
              </a:rPr>
              <a:t>, gastos de </a:t>
            </a:r>
            <a:r>
              <a:rPr lang="es-ES" sz="1600">
                <a:solidFill>
                  <a:srgbClr val="3F3F3F"/>
                </a:solidFill>
                <a:latin typeface="Calibri"/>
                <a:ea typeface="Calibri"/>
                <a:cs typeface="Calibri"/>
                <a:sym typeface="Calibri"/>
              </a:rPr>
              <a:t>combustible</a:t>
            </a:r>
            <a:r>
              <a:rPr lang="es-ES" sz="1600">
                <a:solidFill>
                  <a:srgbClr val="3F3F3F"/>
                </a:solidFill>
                <a:latin typeface="Calibri"/>
                <a:ea typeface="Calibri"/>
                <a:cs typeface="Calibri"/>
                <a:sym typeface="Calibri"/>
              </a:rPr>
              <a:t>, no </a:t>
            </a:r>
            <a:r>
              <a:rPr lang="es-ES" sz="1600">
                <a:solidFill>
                  <a:srgbClr val="3F3F3F"/>
                </a:solidFill>
                <a:latin typeface="Calibri"/>
                <a:ea typeface="Calibri"/>
                <a:cs typeface="Calibri"/>
                <a:sym typeface="Calibri"/>
              </a:rPr>
              <a:t>hará</a:t>
            </a:r>
            <a:r>
              <a:rPr lang="es-ES" sz="1600">
                <a:solidFill>
                  <a:srgbClr val="3F3F3F"/>
                </a:solidFill>
                <a:latin typeface="Calibri"/>
                <a:ea typeface="Calibri"/>
                <a:cs typeface="Calibri"/>
                <a:sym typeface="Calibri"/>
              </a:rPr>
              <a:t> reporte de </a:t>
            </a:r>
            <a:r>
              <a:rPr lang="es-ES" sz="1600">
                <a:solidFill>
                  <a:srgbClr val="3F3F3F"/>
                </a:solidFill>
                <a:latin typeface="Calibri"/>
                <a:ea typeface="Calibri"/>
                <a:cs typeface="Calibri"/>
                <a:sym typeface="Calibri"/>
              </a:rPr>
              <a:t>liquidación</a:t>
            </a:r>
            <a:r>
              <a:rPr lang="es-ES" sz="1600">
                <a:solidFill>
                  <a:srgbClr val="3F3F3F"/>
                </a:solidFill>
                <a:latin typeface="Calibri"/>
                <a:ea typeface="Calibri"/>
                <a:cs typeface="Calibri"/>
                <a:sym typeface="Calibri"/>
              </a:rPr>
              <a:t> de </a:t>
            </a:r>
            <a:r>
              <a:rPr lang="es-ES" sz="1600">
                <a:solidFill>
                  <a:srgbClr val="3F3F3F"/>
                </a:solidFill>
                <a:latin typeface="Calibri"/>
                <a:ea typeface="Calibri"/>
                <a:cs typeface="Calibri"/>
                <a:sym typeface="Calibri"/>
              </a:rPr>
              <a:t>nómina</a:t>
            </a:r>
            <a:r>
              <a:rPr lang="es-ES" sz="1600">
                <a:solidFill>
                  <a:srgbClr val="3F3F3F"/>
                </a:solidFill>
                <a:latin typeface="Calibri"/>
                <a:ea typeface="Calibri"/>
                <a:cs typeface="Calibri"/>
                <a:sym typeface="Calibri"/>
              </a:rPr>
              <a:t>.</a:t>
            </a:r>
            <a:endParaRPr sz="1600">
              <a:solidFill>
                <a:srgbClr val="3F3F3F"/>
              </a:solidFill>
              <a:latin typeface="Calibri"/>
              <a:ea typeface="Calibri"/>
              <a:cs typeface="Calibri"/>
              <a:sym typeface="Calibri"/>
            </a:endParaRPr>
          </a:p>
          <a:p>
            <a:pPr indent="0" lvl="0" marL="0" marR="0" rtl="0" algn="l">
              <a:spcBef>
                <a:spcPts val="0"/>
              </a:spcBef>
              <a:spcAft>
                <a:spcPts val="0"/>
              </a:spcAft>
              <a:buNone/>
            </a:pPr>
            <a:r>
              <a:rPr lang="es-ES" sz="1600">
                <a:solidFill>
                  <a:srgbClr val="3F3F3F"/>
                </a:solidFill>
                <a:latin typeface="Calibri"/>
                <a:ea typeface="Calibri"/>
                <a:cs typeface="Calibri"/>
                <a:sym typeface="Calibri"/>
              </a:rPr>
              <a:t> Este sistema </a:t>
            </a:r>
            <a:r>
              <a:rPr lang="es-ES" sz="1600">
                <a:solidFill>
                  <a:srgbClr val="3F3F3F"/>
                </a:solidFill>
                <a:latin typeface="Calibri"/>
                <a:ea typeface="Calibri"/>
                <a:cs typeface="Calibri"/>
                <a:sym typeface="Calibri"/>
              </a:rPr>
              <a:t>tendrá</a:t>
            </a:r>
            <a:r>
              <a:rPr lang="es-ES" sz="1600">
                <a:solidFill>
                  <a:srgbClr val="3F3F3F"/>
                </a:solidFill>
                <a:latin typeface="Calibri"/>
                <a:ea typeface="Calibri"/>
                <a:cs typeface="Calibri"/>
                <a:sym typeface="Calibri"/>
              </a:rPr>
              <a:t> un alcance </a:t>
            </a:r>
            <a:r>
              <a:rPr lang="es-ES" sz="1600">
                <a:solidFill>
                  <a:srgbClr val="3F3F3F"/>
                </a:solidFill>
                <a:latin typeface="Calibri"/>
                <a:ea typeface="Calibri"/>
                <a:cs typeface="Calibri"/>
                <a:sym typeface="Calibri"/>
              </a:rPr>
              <a:t>específicamente</a:t>
            </a:r>
            <a:r>
              <a:rPr lang="es-ES" sz="1600">
                <a:solidFill>
                  <a:srgbClr val="3F3F3F"/>
                </a:solidFill>
                <a:latin typeface="Calibri"/>
                <a:ea typeface="Calibri"/>
                <a:cs typeface="Calibri"/>
                <a:sym typeface="Calibri"/>
              </a:rPr>
              <a:t> al sector de transporte terrestre de mercancia. el tiempo estimado </a:t>
            </a:r>
            <a:r>
              <a:rPr lang="es-ES" sz="1600">
                <a:solidFill>
                  <a:srgbClr val="3F3F3F"/>
                </a:solidFill>
                <a:latin typeface="Calibri"/>
                <a:ea typeface="Calibri"/>
                <a:cs typeface="Calibri"/>
                <a:sym typeface="Calibri"/>
              </a:rPr>
              <a:t>será</a:t>
            </a:r>
            <a:r>
              <a:rPr lang="es-ES" sz="1600">
                <a:solidFill>
                  <a:srgbClr val="3F3F3F"/>
                </a:solidFill>
                <a:latin typeface="Calibri"/>
                <a:ea typeface="Calibri"/>
                <a:cs typeface="Calibri"/>
                <a:sym typeface="Calibri"/>
              </a:rPr>
              <a:t> de 23 meses.   </a:t>
            </a:r>
            <a:endParaRPr sz="1600">
              <a:solidFill>
                <a:srgbClr val="3F3F3F"/>
              </a:solidFill>
              <a:latin typeface="Calibri"/>
              <a:ea typeface="Calibri"/>
              <a:cs typeface="Calibri"/>
              <a:sym typeface="Calibri"/>
            </a:endParaRPr>
          </a:p>
          <a:p>
            <a:pPr indent="0" lvl="0" marL="0" marR="0" rtl="0" algn="l">
              <a:spcBef>
                <a:spcPts val="0"/>
              </a:spcBef>
              <a:spcAft>
                <a:spcPts val="0"/>
              </a:spcAft>
              <a:buNone/>
            </a:pPr>
            <a:r>
              <a:t/>
            </a:r>
            <a:endParaRPr sz="1600">
              <a:solidFill>
                <a:srgbClr val="3F3F3F"/>
              </a:solidFill>
              <a:latin typeface="Calibri"/>
              <a:ea typeface="Calibri"/>
              <a:cs typeface="Calibri"/>
              <a:sym typeface="Calibri"/>
            </a:endParaRPr>
          </a:p>
        </p:txBody>
      </p:sp>
      <p:sp>
        <p:nvSpPr>
          <p:cNvPr id="155" name="Google Shape;155;p11">
            <a:hlinkClick action="ppaction://hlinksldjump" r:id="rId3"/>
          </p:cNvPr>
          <p:cNvSpPr/>
          <p:nvPr/>
        </p:nvSpPr>
        <p:spPr>
          <a:xfrm>
            <a:off x="8212822" y="192947"/>
            <a:ext cx="746620" cy="679508"/>
          </a:xfrm>
          <a:prstGeom prst="rect">
            <a:avLst/>
          </a:prstGeom>
          <a:no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2"/>
          <p:cNvSpPr/>
          <p:nvPr/>
        </p:nvSpPr>
        <p:spPr>
          <a:xfrm>
            <a:off x="3344705" y="1028701"/>
            <a:ext cx="2681100" cy="39027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s-ES" sz="2200">
                <a:solidFill>
                  <a:srgbClr val="3F3F3F"/>
                </a:solidFill>
                <a:latin typeface="Calibri"/>
                <a:ea typeface="Calibri"/>
                <a:cs typeface="Calibri"/>
                <a:sym typeface="Calibri"/>
              </a:rPr>
              <a:t>Primer Trimestre</a:t>
            </a:r>
            <a:endParaRPr sz="2000"/>
          </a:p>
          <a:p>
            <a:pPr indent="-323850" lvl="0" marL="444500" marR="0" rtl="0" algn="l">
              <a:spcBef>
                <a:spcPts val="0"/>
              </a:spcBef>
              <a:spcAft>
                <a:spcPts val="0"/>
              </a:spcAft>
              <a:buClr>
                <a:srgbClr val="3F3F3F"/>
              </a:buClr>
              <a:buSzPts val="1600"/>
              <a:buFont typeface="Arial"/>
              <a:buChar char="•"/>
            </a:pPr>
            <a:r>
              <a:rPr lang="es-ES" sz="1600">
                <a:solidFill>
                  <a:srgbClr val="3F3F3F"/>
                </a:solidFill>
                <a:latin typeface="Calibri"/>
                <a:ea typeface="Calibri"/>
                <a:cs typeface="Calibri"/>
                <a:sym typeface="Calibri"/>
              </a:rPr>
              <a:t>Presentación Proyecto</a:t>
            </a:r>
            <a:endParaRPr sz="2000"/>
          </a:p>
          <a:p>
            <a:pPr indent="-323850" lvl="0" marL="444500" marR="0" rtl="0" algn="l">
              <a:spcBef>
                <a:spcPts val="0"/>
              </a:spcBef>
              <a:spcAft>
                <a:spcPts val="0"/>
              </a:spcAft>
              <a:buClr>
                <a:srgbClr val="3F3F3F"/>
              </a:buClr>
              <a:buSzPts val="1600"/>
              <a:buFont typeface="Arial"/>
              <a:buChar char="•"/>
            </a:pPr>
            <a:r>
              <a:rPr lang="es-ES" sz="1600">
                <a:solidFill>
                  <a:srgbClr val="3F3F3F"/>
                </a:solidFill>
                <a:latin typeface="Calibri"/>
                <a:ea typeface="Calibri"/>
                <a:cs typeface="Calibri"/>
                <a:sym typeface="Calibri"/>
              </a:rPr>
              <a:t>Levantamiento de Información</a:t>
            </a:r>
            <a:endParaRPr sz="2000"/>
          </a:p>
          <a:p>
            <a:pPr indent="-323850" lvl="0" marL="444500" marR="0" rtl="0" algn="l">
              <a:spcBef>
                <a:spcPts val="0"/>
              </a:spcBef>
              <a:spcAft>
                <a:spcPts val="0"/>
              </a:spcAft>
              <a:buClr>
                <a:srgbClr val="3F3F3F"/>
              </a:buClr>
              <a:buSzPts val="1600"/>
              <a:buFont typeface="Arial"/>
              <a:buChar char="•"/>
            </a:pPr>
            <a:r>
              <a:rPr lang="es-ES" sz="1600">
                <a:solidFill>
                  <a:srgbClr val="3F3F3F"/>
                </a:solidFill>
                <a:latin typeface="Calibri"/>
                <a:ea typeface="Calibri"/>
                <a:cs typeface="Calibri"/>
                <a:sym typeface="Calibri"/>
              </a:rPr>
              <a:t>Diagrama de Procesos</a:t>
            </a:r>
            <a:endParaRPr sz="2000"/>
          </a:p>
          <a:p>
            <a:pPr indent="-323850" lvl="0" marL="444500" marR="0" rtl="0" algn="l">
              <a:spcBef>
                <a:spcPts val="0"/>
              </a:spcBef>
              <a:spcAft>
                <a:spcPts val="0"/>
              </a:spcAft>
              <a:buClr>
                <a:srgbClr val="3F3F3F"/>
              </a:buClr>
              <a:buSzPts val="1600"/>
              <a:buFont typeface="Arial"/>
              <a:buChar char="•"/>
            </a:pPr>
            <a:r>
              <a:rPr lang="es-ES" sz="1600">
                <a:solidFill>
                  <a:srgbClr val="3F3F3F"/>
                </a:solidFill>
                <a:latin typeface="Calibri"/>
                <a:ea typeface="Calibri"/>
                <a:cs typeface="Calibri"/>
                <a:sym typeface="Calibri"/>
              </a:rPr>
              <a:t>Preeliminar Inventario</a:t>
            </a:r>
            <a:endParaRPr sz="2000"/>
          </a:p>
          <a:p>
            <a:pPr indent="-323850" lvl="0" marL="444500" marR="0" rtl="0" algn="l">
              <a:spcBef>
                <a:spcPts val="0"/>
              </a:spcBef>
              <a:spcAft>
                <a:spcPts val="0"/>
              </a:spcAft>
              <a:buClr>
                <a:srgbClr val="3F3F3F"/>
              </a:buClr>
              <a:buSzPts val="1600"/>
              <a:buFont typeface="Arial"/>
              <a:buChar char="•"/>
            </a:pPr>
            <a:r>
              <a:rPr lang="es-ES" sz="1600">
                <a:solidFill>
                  <a:srgbClr val="3F3F3F"/>
                </a:solidFill>
                <a:latin typeface="Calibri"/>
                <a:ea typeface="Calibri"/>
                <a:cs typeface="Calibri"/>
                <a:sym typeface="Calibri"/>
              </a:rPr>
              <a:t>Formulación del Proyecto</a:t>
            </a:r>
            <a:endParaRPr sz="2000"/>
          </a:p>
          <a:p>
            <a:pPr indent="-323850" lvl="0" marL="444500" marR="0" rtl="0" algn="l">
              <a:spcBef>
                <a:spcPts val="0"/>
              </a:spcBef>
              <a:spcAft>
                <a:spcPts val="0"/>
              </a:spcAft>
              <a:buClr>
                <a:srgbClr val="3F3F3F"/>
              </a:buClr>
              <a:buSzPts val="1600"/>
              <a:buFont typeface="Arial"/>
              <a:buChar char="•"/>
            </a:pPr>
            <a:r>
              <a:rPr lang="es-ES" sz="1600">
                <a:solidFill>
                  <a:srgbClr val="3F3F3F"/>
                </a:solidFill>
                <a:latin typeface="Calibri"/>
                <a:ea typeface="Calibri"/>
                <a:cs typeface="Calibri"/>
                <a:sym typeface="Calibri"/>
              </a:rPr>
              <a:t>IEEE-830</a:t>
            </a:r>
            <a:endParaRPr sz="2000"/>
          </a:p>
          <a:p>
            <a:pPr indent="-323850" lvl="0" marL="444500" marR="0" rtl="0" algn="l">
              <a:spcBef>
                <a:spcPts val="0"/>
              </a:spcBef>
              <a:spcAft>
                <a:spcPts val="0"/>
              </a:spcAft>
              <a:buClr>
                <a:srgbClr val="3F3F3F"/>
              </a:buClr>
              <a:buSzPts val="1600"/>
              <a:buFont typeface="Arial"/>
              <a:buChar char="•"/>
            </a:pPr>
            <a:r>
              <a:rPr lang="es-ES" sz="1600" u="sng">
                <a:solidFill>
                  <a:srgbClr val="3F3F3F"/>
                </a:solidFill>
                <a:latin typeface="Calibri"/>
                <a:ea typeface="Calibri"/>
                <a:cs typeface="Calibri"/>
                <a:sym typeface="Calibri"/>
                <a:hlinkClick r:id="rId3">
                  <a:extLst>
                    <a:ext uri="{A12FA001-AC4F-418D-AE19-62706E023703}">
                      <ahyp:hlinkClr val="tx"/>
                    </a:ext>
                  </a:extLst>
                </a:hlinkClick>
              </a:rPr>
              <a:t>Entregables 1er Trim</a:t>
            </a:r>
            <a:endParaRPr b="1" u="sng">
              <a:solidFill>
                <a:srgbClr val="3F3F3F"/>
              </a:solidFill>
              <a:latin typeface="Calibri"/>
              <a:ea typeface="Calibri"/>
              <a:cs typeface="Calibri"/>
              <a:sym typeface="Calibri"/>
            </a:endParaRPr>
          </a:p>
          <a:p>
            <a:pPr indent="0" lvl="0" marL="457200" marR="0" rtl="0" algn="l">
              <a:spcBef>
                <a:spcPts val="0"/>
              </a:spcBef>
              <a:spcAft>
                <a:spcPts val="0"/>
              </a:spcAft>
              <a:buNone/>
            </a:pPr>
            <a:r>
              <a:t/>
            </a:r>
            <a:endParaRPr sz="1800">
              <a:solidFill>
                <a:srgbClr val="3F3F3F"/>
              </a:solidFill>
              <a:latin typeface="Calibri"/>
              <a:ea typeface="Calibri"/>
              <a:cs typeface="Calibri"/>
              <a:sym typeface="Calibri"/>
            </a:endParaRPr>
          </a:p>
        </p:txBody>
      </p:sp>
      <p:sp>
        <p:nvSpPr>
          <p:cNvPr id="162" name="Google Shape;162;p12"/>
          <p:cNvSpPr txBox="1"/>
          <p:nvPr/>
        </p:nvSpPr>
        <p:spPr>
          <a:xfrm>
            <a:off x="509443" y="286660"/>
            <a:ext cx="4557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800">
                <a:solidFill>
                  <a:srgbClr val="3F3F3F"/>
                </a:solidFill>
                <a:latin typeface="Calibri"/>
                <a:ea typeface="Calibri"/>
                <a:cs typeface="Calibri"/>
                <a:sym typeface="Calibri"/>
              </a:rPr>
              <a:t>Entregables Proyecto Formativo </a:t>
            </a:r>
            <a:endParaRPr/>
          </a:p>
          <a:p>
            <a:pPr indent="0" lvl="0" marL="0" marR="0" rtl="0" algn="l">
              <a:spcBef>
                <a:spcPts val="0"/>
              </a:spcBef>
              <a:spcAft>
                <a:spcPts val="0"/>
              </a:spcAft>
              <a:buNone/>
            </a:pPr>
            <a:r>
              <a:rPr b="1" lang="es-ES" sz="1800">
                <a:solidFill>
                  <a:srgbClr val="3F3F3F"/>
                </a:solidFill>
                <a:latin typeface="Calibri"/>
                <a:ea typeface="Calibri"/>
                <a:cs typeface="Calibri"/>
                <a:sym typeface="Calibri"/>
              </a:rPr>
              <a:t>por Trimestre</a:t>
            </a:r>
            <a:endParaRPr b="1" sz="1800">
              <a:solidFill>
                <a:srgbClr val="3F3F3F"/>
              </a:solidFill>
              <a:latin typeface="Calibri"/>
              <a:ea typeface="Calibri"/>
              <a:cs typeface="Calibri"/>
              <a:sym typeface="Calibri"/>
            </a:endParaRPr>
          </a:p>
        </p:txBody>
      </p:sp>
      <p:sp>
        <p:nvSpPr>
          <p:cNvPr id="163" name="Google Shape;163;p12"/>
          <p:cNvSpPr/>
          <p:nvPr/>
        </p:nvSpPr>
        <p:spPr>
          <a:xfrm>
            <a:off x="607405" y="957918"/>
            <a:ext cx="718487" cy="45719"/>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4" name="Google Shape;164;p12">
            <a:hlinkClick action="ppaction://hlinksldjump" r:id="rId4"/>
          </p:cNvPr>
          <p:cNvSpPr/>
          <p:nvPr/>
        </p:nvSpPr>
        <p:spPr>
          <a:xfrm>
            <a:off x="8212822" y="192947"/>
            <a:ext cx="746620" cy="679508"/>
          </a:xfrm>
          <a:prstGeom prst="rect">
            <a:avLst/>
          </a:prstGeom>
          <a:no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5" name="Google Shape;165;p12"/>
          <p:cNvSpPr/>
          <p:nvPr/>
        </p:nvSpPr>
        <p:spPr>
          <a:xfrm>
            <a:off x="3344711" y="1028701"/>
            <a:ext cx="2681100" cy="4025700"/>
          </a:xfrm>
          <a:prstGeom prst="rect">
            <a:avLst/>
          </a:prstGeom>
          <a:noFill/>
          <a:ln>
            <a:noFill/>
          </a:ln>
        </p:spPr>
        <p:txBody>
          <a:bodyPr anchorCtr="0" anchor="t" bIns="45700" lIns="91425" spcFirstLastPara="1" rIns="91425" wrap="square" tIns="45700">
            <a:spAutoFit/>
          </a:bodyPr>
          <a:lstStyle/>
          <a:p>
            <a:pPr indent="-285750" lvl="0" marL="444500" marR="0" rtl="0" algn="l">
              <a:spcBef>
                <a:spcPts val="0"/>
              </a:spcBef>
              <a:spcAft>
                <a:spcPts val="0"/>
              </a:spcAft>
              <a:buClr>
                <a:srgbClr val="3F3F3F"/>
              </a:buClr>
              <a:buSzPts val="1000"/>
              <a:buFont typeface="Arial"/>
              <a:buChar char="•"/>
            </a:pPr>
            <a:r>
              <a:t/>
            </a:r>
            <a:endParaRPr sz="1000">
              <a:solidFill>
                <a:srgbClr val="3F3F3F"/>
              </a:solidFill>
              <a:latin typeface="Calibri"/>
              <a:ea typeface="Calibri"/>
              <a:cs typeface="Calibri"/>
              <a:sym typeface="Calibri"/>
            </a:endParaRPr>
          </a:p>
        </p:txBody>
      </p:sp>
      <p:sp>
        <p:nvSpPr>
          <p:cNvPr id="166" name="Google Shape;166;p12"/>
          <p:cNvSpPr/>
          <p:nvPr/>
        </p:nvSpPr>
        <p:spPr>
          <a:xfrm>
            <a:off x="6025793" y="1153263"/>
            <a:ext cx="2681100" cy="28686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t/>
            </a:r>
            <a:endParaRPr sz="1200">
              <a:solidFill>
                <a:srgbClr val="3F3F3F"/>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3">
            <a:hlinkClick action="ppaction://hlinksldjump" r:id="rId3"/>
          </p:cNvPr>
          <p:cNvSpPr/>
          <p:nvPr/>
        </p:nvSpPr>
        <p:spPr>
          <a:xfrm>
            <a:off x="3993158" y="1065401"/>
            <a:ext cx="1174459" cy="1174459"/>
          </a:xfrm>
          <a:prstGeom prst="rect">
            <a:avLst/>
          </a:prstGeom>
          <a:no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2"/>
          <p:cNvPicPr preferRelativeResize="0"/>
          <p:nvPr/>
        </p:nvPicPr>
        <p:blipFill rotWithShape="1">
          <a:blip r:embed="rId3">
            <a:alphaModFix/>
          </a:blip>
          <a:srcRect b="0" l="0" r="0" t="0"/>
          <a:stretch/>
        </p:blipFill>
        <p:spPr>
          <a:xfrm>
            <a:off x="5208998" y="0"/>
            <a:ext cx="3935002" cy="5143500"/>
          </a:xfrm>
          <a:prstGeom prst="rect">
            <a:avLst/>
          </a:prstGeom>
          <a:noFill/>
          <a:ln>
            <a:noFill/>
          </a:ln>
        </p:spPr>
      </p:pic>
      <p:sp>
        <p:nvSpPr>
          <p:cNvPr id="68" name="Google Shape;68;p2"/>
          <p:cNvSpPr txBox="1"/>
          <p:nvPr/>
        </p:nvSpPr>
        <p:spPr>
          <a:xfrm>
            <a:off x="771491" y="938803"/>
            <a:ext cx="280221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3600" u="none" cap="none" strike="noStrike">
                <a:solidFill>
                  <a:srgbClr val="3F3F3F"/>
                </a:solidFill>
                <a:latin typeface="Calibri"/>
                <a:ea typeface="Calibri"/>
                <a:cs typeface="Calibri"/>
                <a:sym typeface="Calibri"/>
              </a:rPr>
              <a:t>Introducción</a:t>
            </a:r>
            <a:endParaRPr b="1" sz="3600">
              <a:solidFill>
                <a:srgbClr val="3F3F3F"/>
              </a:solidFill>
              <a:latin typeface="Calibri"/>
              <a:ea typeface="Calibri"/>
              <a:cs typeface="Calibri"/>
              <a:sym typeface="Calibri"/>
            </a:endParaRPr>
          </a:p>
        </p:txBody>
      </p:sp>
      <p:pic>
        <p:nvPicPr>
          <p:cNvPr id="69" name="Google Shape;69;p2"/>
          <p:cNvPicPr preferRelativeResize="0"/>
          <p:nvPr/>
        </p:nvPicPr>
        <p:blipFill rotWithShape="1">
          <a:blip r:embed="rId4">
            <a:alphaModFix/>
          </a:blip>
          <a:srcRect b="0" l="0" r="0" t="0"/>
          <a:stretch/>
        </p:blipFill>
        <p:spPr>
          <a:xfrm>
            <a:off x="8270874" y="238073"/>
            <a:ext cx="608543" cy="592940"/>
          </a:xfrm>
          <a:prstGeom prst="rect">
            <a:avLst/>
          </a:prstGeom>
          <a:noFill/>
          <a:ln>
            <a:noFill/>
          </a:ln>
        </p:spPr>
      </p:pic>
      <p:sp>
        <p:nvSpPr>
          <p:cNvPr id="70" name="Google Shape;70;p2"/>
          <p:cNvSpPr txBox="1"/>
          <p:nvPr/>
        </p:nvSpPr>
        <p:spPr>
          <a:xfrm>
            <a:off x="761212" y="1820037"/>
            <a:ext cx="3743700" cy="30477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rgbClr val="404040"/>
                </a:solidFill>
                <a:latin typeface="Arial"/>
                <a:ea typeface="Arial"/>
                <a:cs typeface="Arial"/>
                <a:sym typeface="Arial"/>
              </a:rPr>
              <a:t>En la empresa </a:t>
            </a:r>
            <a:r>
              <a:rPr lang="es-ES" sz="1600">
                <a:solidFill>
                  <a:srgbClr val="404040"/>
                </a:solidFill>
              </a:rPr>
              <a:t>Transportes Alfonso,</a:t>
            </a:r>
            <a:r>
              <a:rPr lang="es-ES" sz="1600">
                <a:solidFill>
                  <a:srgbClr val="404040"/>
                </a:solidFill>
                <a:latin typeface="Arial"/>
                <a:ea typeface="Arial"/>
                <a:cs typeface="Arial"/>
                <a:sym typeface="Arial"/>
              </a:rPr>
              <a:t> se hará un análisis en las bases de datos y en cada proceso de transporte de mercancías. Y se </a:t>
            </a:r>
            <a:r>
              <a:rPr lang="es-ES" sz="1600">
                <a:solidFill>
                  <a:srgbClr val="404040"/>
                </a:solidFill>
              </a:rPr>
              <a:t>implementará</a:t>
            </a:r>
            <a:r>
              <a:rPr lang="es-ES" sz="1600">
                <a:solidFill>
                  <a:srgbClr val="404040"/>
                </a:solidFill>
                <a:latin typeface="Arial"/>
                <a:ea typeface="Arial"/>
                <a:cs typeface="Arial"/>
                <a:sym typeface="Arial"/>
              </a:rPr>
              <a:t> un sistema de información para un mejor seguimiento y control de transporte de la mercancía.</a:t>
            </a:r>
            <a:endParaRPr/>
          </a:p>
          <a:p>
            <a:pPr indent="0" lvl="0" marL="0" marR="0" rtl="0" algn="just">
              <a:spcBef>
                <a:spcPts val="0"/>
              </a:spcBef>
              <a:spcAft>
                <a:spcPts val="0"/>
              </a:spcAft>
              <a:buNone/>
            </a:pPr>
            <a:r>
              <a:rPr lang="es-ES" sz="1600">
                <a:solidFill>
                  <a:srgbClr val="404040"/>
                </a:solidFill>
                <a:latin typeface="Arial"/>
                <a:ea typeface="Arial"/>
                <a:cs typeface="Arial"/>
                <a:sym typeface="Arial"/>
              </a:rPr>
              <a:t>Ya que en la actualidad el uso de nuevas tecnologías informáticas hacen que las empresas puedan reducir costos y mejorar sus procesos internos.  </a:t>
            </a:r>
            <a:endParaRPr sz="1600">
              <a:solidFill>
                <a:srgbClr val="404040"/>
              </a:solidFill>
              <a:latin typeface="Arial"/>
              <a:ea typeface="Arial"/>
              <a:cs typeface="Arial"/>
              <a:sym typeface="Arial"/>
            </a:endParaRPr>
          </a:p>
        </p:txBody>
      </p:sp>
      <p:sp>
        <p:nvSpPr>
          <p:cNvPr id="71" name="Google Shape;71;p2"/>
          <p:cNvSpPr/>
          <p:nvPr/>
        </p:nvSpPr>
        <p:spPr>
          <a:xfrm>
            <a:off x="859075" y="1585134"/>
            <a:ext cx="718487" cy="45719"/>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2" name="Google Shape;72;p2"/>
          <p:cNvSpPr/>
          <p:nvPr/>
        </p:nvSpPr>
        <p:spPr>
          <a:xfrm>
            <a:off x="7560961" y="4302549"/>
            <a:ext cx="1316995" cy="564476"/>
          </a:xfrm>
          <a:prstGeom prst="rect">
            <a:avLst/>
          </a:prstGeom>
          <a:noFill/>
          <a:ln cap="flat" cmpd="sng" w="9525">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 name="Google Shape;73;p2"/>
          <p:cNvSpPr txBox="1"/>
          <p:nvPr/>
        </p:nvSpPr>
        <p:spPr>
          <a:xfrm>
            <a:off x="7560961" y="4440062"/>
            <a:ext cx="1316994"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200">
                <a:solidFill>
                  <a:srgbClr val="3F3F3F"/>
                </a:solidFill>
                <a:latin typeface="Calibri"/>
                <a:ea typeface="Calibri"/>
                <a:cs typeface="Calibri"/>
                <a:sym typeface="Calibri"/>
              </a:rPr>
              <a:t>Logo Sistema</a:t>
            </a:r>
            <a:endParaRPr b="1" sz="1200">
              <a:solidFill>
                <a:srgbClr val="3F3F3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txBox="1"/>
          <p:nvPr/>
        </p:nvSpPr>
        <p:spPr>
          <a:xfrm>
            <a:off x="1190968" y="1079758"/>
            <a:ext cx="3456533"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4800">
                <a:solidFill>
                  <a:srgbClr val="FFFFFF"/>
                </a:solidFill>
                <a:latin typeface="Calibri"/>
                <a:ea typeface="Calibri"/>
                <a:cs typeface="Calibri"/>
                <a:sym typeface="Calibri"/>
              </a:rPr>
              <a:t>CONTENIDO</a:t>
            </a:r>
            <a:endParaRPr b="1" sz="4800">
              <a:solidFill>
                <a:srgbClr val="FFFFFF"/>
              </a:solidFill>
              <a:latin typeface="Calibri"/>
              <a:ea typeface="Calibri"/>
              <a:cs typeface="Calibri"/>
              <a:sym typeface="Calibri"/>
            </a:endParaRPr>
          </a:p>
        </p:txBody>
      </p:sp>
      <p:sp>
        <p:nvSpPr>
          <p:cNvPr id="79" name="Google Shape;79;p3"/>
          <p:cNvSpPr txBox="1"/>
          <p:nvPr/>
        </p:nvSpPr>
        <p:spPr>
          <a:xfrm>
            <a:off x="1518139" y="2133271"/>
            <a:ext cx="3456533"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800" u="sng">
                <a:solidFill>
                  <a:srgbClr val="FFFFFF"/>
                </a:solidFill>
                <a:latin typeface="Calibri"/>
                <a:ea typeface="Calibri"/>
                <a:cs typeface="Calibri"/>
                <a:sym typeface="Calibri"/>
                <a:hlinkClick action="ppaction://hlinksldjump" r:id="rId3">
                  <a:extLst>
                    <a:ext uri="{A12FA001-AC4F-418D-AE19-62706E023703}">
                      <ahyp:hlinkClr val="tx"/>
                    </a:ext>
                  </a:extLst>
                </a:hlinkClick>
              </a:rPr>
              <a:t>Problema</a:t>
            </a:r>
            <a:endParaRPr b="1" sz="1800">
              <a:solidFill>
                <a:srgbClr val="FFFFFF"/>
              </a:solidFill>
              <a:latin typeface="Calibri"/>
              <a:ea typeface="Calibri"/>
              <a:cs typeface="Calibri"/>
              <a:sym typeface="Calibri"/>
            </a:endParaRPr>
          </a:p>
          <a:p>
            <a:pPr indent="0" lvl="0" marL="0" marR="0" rtl="0" algn="l">
              <a:spcBef>
                <a:spcPts val="0"/>
              </a:spcBef>
              <a:spcAft>
                <a:spcPts val="0"/>
              </a:spcAft>
              <a:buNone/>
            </a:pPr>
            <a:r>
              <a:rPr b="1" lang="es-ES" sz="1800" u="sng">
                <a:solidFill>
                  <a:srgbClr val="FFFFFF"/>
                </a:solidFill>
                <a:latin typeface="Calibri"/>
                <a:ea typeface="Calibri"/>
                <a:cs typeface="Calibri"/>
                <a:sym typeface="Calibri"/>
                <a:hlinkClick action="ppaction://hlinksldjump" r:id="rId4">
                  <a:extLst>
                    <a:ext uri="{A12FA001-AC4F-418D-AE19-62706E023703}">
                      <ahyp:hlinkClr val="tx"/>
                    </a:ext>
                  </a:extLst>
                </a:hlinkClick>
              </a:rPr>
              <a:t>Objetivos</a:t>
            </a:r>
            <a:endParaRPr b="1" sz="1800">
              <a:solidFill>
                <a:srgbClr val="FFFFFF"/>
              </a:solidFill>
              <a:latin typeface="Calibri"/>
              <a:ea typeface="Calibri"/>
              <a:cs typeface="Calibri"/>
              <a:sym typeface="Calibri"/>
            </a:endParaRPr>
          </a:p>
          <a:p>
            <a:pPr indent="0" lvl="0" marL="0" marR="0" rtl="0" algn="l">
              <a:spcBef>
                <a:spcPts val="0"/>
              </a:spcBef>
              <a:spcAft>
                <a:spcPts val="0"/>
              </a:spcAft>
              <a:buNone/>
            </a:pPr>
            <a:r>
              <a:rPr b="1" lang="es-ES" sz="1800" u="sng">
                <a:solidFill>
                  <a:srgbClr val="FFFFFF"/>
                </a:solidFill>
                <a:latin typeface="Calibri"/>
                <a:ea typeface="Calibri"/>
                <a:cs typeface="Calibri"/>
                <a:sym typeface="Calibri"/>
                <a:hlinkClick action="ppaction://hlinksldjump" r:id="rId5">
                  <a:extLst>
                    <a:ext uri="{A12FA001-AC4F-418D-AE19-62706E023703}">
                      <ahyp:hlinkClr val="tx"/>
                    </a:ext>
                  </a:extLst>
                </a:hlinkClick>
              </a:rPr>
              <a:t>Justificación</a:t>
            </a:r>
            <a:endParaRPr b="1" sz="1800">
              <a:solidFill>
                <a:srgbClr val="FFFFFF"/>
              </a:solidFill>
              <a:latin typeface="Calibri"/>
              <a:ea typeface="Calibri"/>
              <a:cs typeface="Calibri"/>
              <a:sym typeface="Calibri"/>
            </a:endParaRPr>
          </a:p>
          <a:p>
            <a:pPr indent="0" lvl="0" marL="0" marR="0" rtl="0" algn="l">
              <a:spcBef>
                <a:spcPts val="0"/>
              </a:spcBef>
              <a:spcAft>
                <a:spcPts val="0"/>
              </a:spcAft>
              <a:buNone/>
            </a:pPr>
            <a:r>
              <a:rPr b="1" lang="es-ES" sz="1800" u="sng">
                <a:solidFill>
                  <a:srgbClr val="FFFFFF"/>
                </a:solidFill>
                <a:latin typeface="Calibri"/>
                <a:ea typeface="Calibri"/>
                <a:cs typeface="Calibri"/>
                <a:sym typeface="Calibri"/>
                <a:hlinkClick action="ppaction://hlinksldjump" r:id="rId6">
                  <a:extLst>
                    <a:ext uri="{A12FA001-AC4F-418D-AE19-62706E023703}">
                      <ahyp:hlinkClr val="tx"/>
                    </a:ext>
                  </a:extLst>
                </a:hlinkClick>
              </a:rPr>
              <a:t>Alcance</a:t>
            </a:r>
            <a:endParaRPr b="1" sz="1800">
              <a:solidFill>
                <a:srgbClr val="FFFFFF"/>
              </a:solidFill>
              <a:latin typeface="Calibri"/>
              <a:ea typeface="Calibri"/>
              <a:cs typeface="Calibri"/>
              <a:sym typeface="Calibri"/>
            </a:endParaRPr>
          </a:p>
          <a:p>
            <a:pPr indent="0" lvl="0" marL="0" marR="0" rtl="0" algn="l">
              <a:spcBef>
                <a:spcPts val="0"/>
              </a:spcBef>
              <a:spcAft>
                <a:spcPts val="0"/>
              </a:spcAft>
              <a:buNone/>
            </a:pPr>
            <a:r>
              <a:rPr b="1" lang="es-ES" sz="1800" u="sng">
                <a:solidFill>
                  <a:srgbClr val="FFFFFF"/>
                </a:solidFill>
                <a:latin typeface="Calibri"/>
                <a:ea typeface="Calibri"/>
                <a:cs typeface="Calibri"/>
                <a:sym typeface="Calibri"/>
                <a:hlinkClick action="ppaction://hlinksldjump" r:id="rId7">
                  <a:extLst>
                    <a:ext uri="{A12FA001-AC4F-418D-AE19-62706E023703}">
                      <ahyp:hlinkClr val="tx"/>
                    </a:ext>
                  </a:extLst>
                </a:hlinkClick>
              </a:rPr>
              <a:t>Entregables Trimestre</a:t>
            </a:r>
            <a:endParaRPr b="1" sz="1800">
              <a:solidFill>
                <a:srgbClr val="FFFFFF"/>
              </a:solidFill>
              <a:latin typeface="Calibri"/>
              <a:ea typeface="Calibri"/>
              <a:cs typeface="Calibri"/>
              <a:sym typeface="Calibri"/>
            </a:endParaRPr>
          </a:p>
        </p:txBody>
      </p:sp>
      <p:sp>
        <p:nvSpPr>
          <p:cNvPr id="80" name="Google Shape;80;p3"/>
          <p:cNvSpPr/>
          <p:nvPr/>
        </p:nvSpPr>
        <p:spPr>
          <a:xfrm>
            <a:off x="1278552" y="1981190"/>
            <a:ext cx="718487" cy="4571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pic>
        <p:nvPicPr>
          <p:cNvPr id="81" name="Google Shape;81;p3"/>
          <p:cNvPicPr preferRelativeResize="0"/>
          <p:nvPr/>
        </p:nvPicPr>
        <p:blipFill>
          <a:blip r:embed="rId8">
            <a:alphaModFix/>
          </a:blip>
          <a:stretch>
            <a:fillRect/>
          </a:stretch>
        </p:blipFill>
        <p:spPr>
          <a:xfrm>
            <a:off x="4915200" y="1289225"/>
            <a:ext cx="3639375" cy="2511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4"/>
          <p:cNvSpPr txBox="1"/>
          <p:nvPr/>
        </p:nvSpPr>
        <p:spPr>
          <a:xfrm>
            <a:off x="605214" y="869421"/>
            <a:ext cx="297514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5400">
                <a:solidFill>
                  <a:srgbClr val="3F3F3F"/>
                </a:solidFill>
                <a:latin typeface="Calibri"/>
                <a:ea typeface="Calibri"/>
                <a:cs typeface="Calibri"/>
                <a:sym typeface="Calibri"/>
              </a:rPr>
              <a:t>Problema</a:t>
            </a:r>
            <a:endParaRPr b="1" sz="5400">
              <a:solidFill>
                <a:srgbClr val="3F3F3F"/>
              </a:solidFill>
              <a:latin typeface="Calibri"/>
              <a:ea typeface="Calibri"/>
              <a:cs typeface="Calibri"/>
              <a:sym typeface="Calibri"/>
            </a:endParaRPr>
          </a:p>
        </p:txBody>
      </p:sp>
      <p:sp>
        <p:nvSpPr>
          <p:cNvPr id="87" name="Google Shape;87;p4"/>
          <p:cNvSpPr txBox="1"/>
          <p:nvPr/>
        </p:nvSpPr>
        <p:spPr>
          <a:xfrm>
            <a:off x="605225" y="2079225"/>
            <a:ext cx="5760300" cy="2031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rgbClr val="3F3F3F"/>
                </a:solidFill>
                <a:latin typeface="Calibri"/>
                <a:ea typeface="Calibri"/>
                <a:cs typeface="Calibri"/>
                <a:sym typeface="Calibri"/>
              </a:rPr>
              <a:t>Se identifica que la empresa cuenta con un sistema de información interno pero no se encuentra a la vanguardia de las nuevas </a:t>
            </a:r>
            <a:r>
              <a:rPr lang="es-ES" sz="1800">
                <a:solidFill>
                  <a:srgbClr val="3F3F3F"/>
                </a:solidFill>
                <a:latin typeface="Calibri"/>
                <a:ea typeface="Calibri"/>
                <a:cs typeface="Calibri"/>
                <a:sym typeface="Calibri"/>
              </a:rPr>
              <a:t>tecnologías, ya que puede existir pérdida de la información y no tiene una automatización de procesos internos, e implementación de un sistema donde se</a:t>
            </a:r>
            <a:r>
              <a:rPr lang="es-ES" sz="1800">
                <a:solidFill>
                  <a:srgbClr val="3F3F3F"/>
                </a:solidFill>
                <a:latin typeface="Calibri"/>
                <a:ea typeface="Calibri"/>
                <a:cs typeface="Calibri"/>
                <a:sym typeface="Calibri"/>
              </a:rPr>
              <a:t>  logre evidenciar los gastos de logística y facturación en el transporte de mercancía en las diferentes ciudades.</a:t>
            </a:r>
            <a:endParaRPr sz="1800">
              <a:solidFill>
                <a:srgbClr val="3F3F3F"/>
              </a:solidFill>
              <a:latin typeface="Calibri"/>
              <a:ea typeface="Calibri"/>
              <a:cs typeface="Calibri"/>
              <a:sym typeface="Calibri"/>
            </a:endParaRPr>
          </a:p>
        </p:txBody>
      </p:sp>
      <p:sp>
        <p:nvSpPr>
          <p:cNvPr id="88" name="Google Shape;88;p4"/>
          <p:cNvSpPr/>
          <p:nvPr/>
        </p:nvSpPr>
        <p:spPr>
          <a:xfrm>
            <a:off x="605214" y="1792751"/>
            <a:ext cx="718487" cy="45719"/>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 name="Google Shape;89;p4">
            <a:hlinkClick action="ppaction://hlinksldjump" r:id="rId3"/>
          </p:cNvPr>
          <p:cNvSpPr/>
          <p:nvPr/>
        </p:nvSpPr>
        <p:spPr>
          <a:xfrm>
            <a:off x="8212822" y="192947"/>
            <a:ext cx="746620" cy="679508"/>
          </a:xfrm>
          <a:prstGeom prst="rect">
            <a:avLst/>
          </a:prstGeom>
          <a:no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90" name="Google Shape;90;p4"/>
          <p:cNvPicPr preferRelativeResize="0"/>
          <p:nvPr/>
        </p:nvPicPr>
        <p:blipFill>
          <a:blip r:embed="rId4">
            <a:alphaModFix/>
          </a:blip>
          <a:stretch>
            <a:fillRect/>
          </a:stretch>
        </p:blipFill>
        <p:spPr>
          <a:xfrm>
            <a:off x="6557400" y="4109427"/>
            <a:ext cx="2402050" cy="739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5"/>
          <p:cNvSpPr txBox="1"/>
          <p:nvPr/>
        </p:nvSpPr>
        <p:spPr>
          <a:xfrm>
            <a:off x="382868" y="249495"/>
            <a:ext cx="238938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600">
                <a:solidFill>
                  <a:schemeClr val="lt1"/>
                </a:solidFill>
                <a:latin typeface="Calibri"/>
                <a:ea typeface="Calibri"/>
                <a:cs typeface="Calibri"/>
                <a:sym typeface="Calibri"/>
              </a:rPr>
              <a:t>Problema</a:t>
            </a:r>
            <a:endParaRPr b="1" sz="3600">
              <a:solidFill>
                <a:schemeClr val="lt1"/>
              </a:solidFill>
              <a:latin typeface="Calibri"/>
              <a:ea typeface="Calibri"/>
              <a:cs typeface="Calibri"/>
              <a:sym typeface="Calibri"/>
            </a:endParaRPr>
          </a:p>
        </p:txBody>
      </p:sp>
      <p:sp>
        <p:nvSpPr>
          <p:cNvPr id="96" name="Google Shape;96;p5"/>
          <p:cNvSpPr/>
          <p:nvPr/>
        </p:nvSpPr>
        <p:spPr>
          <a:xfrm>
            <a:off x="382875" y="1232950"/>
            <a:ext cx="8308200" cy="3383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600">
              <a:solidFill>
                <a:schemeClr val="folHlink"/>
              </a:solidFill>
              <a:latin typeface="Calibri"/>
              <a:ea typeface="Calibri"/>
              <a:cs typeface="Calibri"/>
              <a:sym typeface="Calibri"/>
            </a:endParaRPr>
          </a:p>
          <a:p>
            <a:pPr indent="0" lvl="0" marL="0" marR="0" rtl="0" algn="l">
              <a:spcBef>
                <a:spcPts val="0"/>
              </a:spcBef>
              <a:spcAft>
                <a:spcPts val="0"/>
              </a:spcAft>
              <a:buNone/>
            </a:pPr>
            <a:r>
              <a:rPr lang="es-ES" sz="1600">
                <a:solidFill>
                  <a:schemeClr val="folHlink"/>
                </a:solidFill>
                <a:latin typeface="Calibri"/>
                <a:ea typeface="Calibri"/>
                <a:cs typeface="Calibri"/>
                <a:sym typeface="Calibri"/>
              </a:rPr>
              <a:t>Transportes Alfonso </a:t>
            </a:r>
            <a:r>
              <a:rPr lang="es-ES" sz="1600">
                <a:solidFill>
                  <a:schemeClr val="dk1"/>
                </a:solidFill>
                <a:latin typeface="Calibri"/>
                <a:ea typeface="Calibri"/>
                <a:cs typeface="Calibri"/>
                <a:sym typeface="Calibri"/>
              </a:rPr>
              <a:t>es una compañía que se dedica al</a:t>
            </a:r>
            <a:r>
              <a:rPr lang="es-ES" sz="1600">
                <a:solidFill>
                  <a:schemeClr val="folHlink"/>
                </a:solidFill>
                <a:latin typeface="Calibri"/>
                <a:ea typeface="Calibri"/>
                <a:cs typeface="Calibri"/>
                <a:sym typeface="Calibri"/>
              </a:rPr>
              <a:t> Transporte De Mercancías Terrestre a Nivel Nacional</a:t>
            </a:r>
            <a:r>
              <a:rPr lang="es-ES" sz="1600">
                <a:solidFill>
                  <a:srgbClr val="3F3F3F"/>
                </a:solidFill>
                <a:latin typeface="Calibri"/>
                <a:ea typeface="Calibri"/>
                <a:cs typeface="Calibri"/>
                <a:sym typeface="Calibri"/>
              </a:rPr>
              <a:t>.  En la cual vamos a trabajar los procesos de inventario, gastos de </a:t>
            </a:r>
            <a:r>
              <a:rPr lang="es-ES" sz="1600">
                <a:solidFill>
                  <a:srgbClr val="3F3F3F"/>
                </a:solidFill>
                <a:latin typeface="Calibri"/>
                <a:ea typeface="Calibri"/>
                <a:cs typeface="Calibri"/>
                <a:sym typeface="Calibri"/>
              </a:rPr>
              <a:t>logística y operativos,</a:t>
            </a:r>
            <a:r>
              <a:rPr lang="es-ES" sz="1600">
                <a:solidFill>
                  <a:srgbClr val="3F3F3F"/>
                </a:solidFill>
                <a:latin typeface="Calibri"/>
                <a:ea typeface="Calibri"/>
                <a:cs typeface="Calibri"/>
                <a:sym typeface="Calibri"/>
              </a:rPr>
              <a:t> reporte financiero.</a:t>
            </a:r>
            <a:endParaRPr sz="1600">
              <a:solidFill>
                <a:srgbClr val="3F3F3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600">
              <a:solidFill>
                <a:srgbClr val="3F3F3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s-ES" sz="1600">
                <a:solidFill>
                  <a:srgbClr val="3F3F3F"/>
                </a:solidFill>
                <a:latin typeface="Calibri"/>
                <a:ea typeface="Calibri"/>
                <a:cs typeface="Calibri"/>
                <a:sym typeface="Calibri"/>
              </a:rPr>
              <a:t>S</a:t>
            </a:r>
            <a:r>
              <a:rPr lang="es-ES" sz="1600">
                <a:solidFill>
                  <a:srgbClr val="3F3F3F"/>
                </a:solidFill>
                <a:latin typeface="Calibri"/>
                <a:ea typeface="Calibri"/>
                <a:cs typeface="Calibri"/>
                <a:sym typeface="Calibri"/>
              </a:rPr>
              <a:t>e realiza una entrevista con el gerente comercial de la compañía  transportes Alfonso  en la cual nos manifiestan que no cuentan con un sistema de información para llevar los inventarios, costos de logística y reporte financiero  debido a que es una compañía en pleno crecimiento en el transporte  de mercancía, nos informan que las únicas base de datos que utilizan se manejan a través de un libro de  microsoft excel, y se encuentran bastante preocupados ya que no cuentan con un respaldo de la información y pueden sufrir un gran riesgo en la pérdida de sus bases de datos.</a:t>
            </a:r>
            <a:endParaRPr sz="1600">
              <a:solidFill>
                <a:srgbClr val="3F3F3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600">
              <a:solidFill>
                <a:srgbClr val="3F3F3F"/>
              </a:solidFill>
              <a:latin typeface="Calibri"/>
              <a:ea typeface="Calibri"/>
              <a:cs typeface="Calibri"/>
              <a:sym typeface="Calibri"/>
            </a:endParaRPr>
          </a:p>
          <a:p>
            <a:pPr indent="0" lvl="0" marL="0" marR="0" rtl="0" algn="l">
              <a:spcBef>
                <a:spcPts val="0"/>
              </a:spcBef>
              <a:spcAft>
                <a:spcPts val="0"/>
              </a:spcAft>
              <a:buNone/>
            </a:pPr>
            <a:r>
              <a:t/>
            </a:r>
            <a:endParaRPr sz="1600">
              <a:solidFill>
                <a:srgbClr val="3F3F3F"/>
              </a:solidFill>
              <a:latin typeface="Calibri"/>
              <a:ea typeface="Calibri"/>
              <a:cs typeface="Calibri"/>
              <a:sym typeface="Calibri"/>
            </a:endParaRPr>
          </a:p>
        </p:txBody>
      </p:sp>
      <p:sp>
        <p:nvSpPr>
          <p:cNvPr id="97" name="Google Shape;97;p5">
            <a:hlinkClick action="ppaction://hlinksldjump" r:id="rId3"/>
          </p:cNvPr>
          <p:cNvSpPr/>
          <p:nvPr/>
        </p:nvSpPr>
        <p:spPr>
          <a:xfrm>
            <a:off x="8212822" y="192947"/>
            <a:ext cx="746620" cy="679508"/>
          </a:xfrm>
          <a:prstGeom prst="rect">
            <a:avLst/>
          </a:prstGeom>
          <a:no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1071baa6353_0_0"/>
          <p:cNvSpPr txBox="1"/>
          <p:nvPr/>
        </p:nvSpPr>
        <p:spPr>
          <a:xfrm>
            <a:off x="614700" y="1379975"/>
            <a:ext cx="6761700" cy="2862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s-ES" sz="1600">
                <a:solidFill>
                  <a:schemeClr val="folHlink"/>
                </a:solidFill>
                <a:latin typeface="Calibri"/>
                <a:ea typeface="Calibri"/>
                <a:cs typeface="Calibri"/>
                <a:sym typeface="Calibri"/>
              </a:rPr>
              <a:t>Inventario:</a:t>
            </a:r>
            <a:r>
              <a:rPr lang="es-ES" sz="1600">
                <a:solidFill>
                  <a:schemeClr val="folHlink"/>
                </a:solidFill>
                <a:latin typeface="Calibri"/>
                <a:ea typeface="Calibri"/>
                <a:cs typeface="Calibri"/>
                <a:sym typeface="Calibri"/>
              </a:rPr>
              <a:t> Se lleva a través de un cuaderno en el cual se reporta el stock de  los repuestos con los que cuentan la compañía, llantas, Lubricantes, y demás repuestos que se requieren para el mantenimiento de los vehículos de transporte. Se puede evidenciar la falta de un sistema para digitalizar todo este proceso y llevar un mejor inventario de partes para el mantenimiento de los vehículos. </a:t>
            </a:r>
            <a:endParaRPr sz="1600">
              <a:solidFill>
                <a:schemeClr val="folHlink"/>
              </a:solidFill>
              <a:latin typeface="Calibri"/>
              <a:ea typeface="Calibri"/>
              <a:cs typeface="Calibri"/>
              <a:sym typeface="Calibri"/>
            </a:endParaRPr>
          </a:p>
          <a:p>
            <a:pPr indent="0" lvl="0" marL="0" rtl="0" algn="just">
              <a:spcBef>
                <a:spcPts val="0"/>
              </a:spcBef>
              <a:spcAft>
                <a:spcPts val="0"/>
              </a:spcAft>
              <a:buNone/>
            </a:pPr>
            <a:r>
              <a:rPr b="1" lang="es-ES" sz="1600">
                <a:solidFill>
                  <a:schemeClr val="folHlink"/>
                </a:solidFill>
                <a:latin typeface="Calibri"/>
                <a:ea typeface="Calibri"/>
                <a:cs typeface="Calibri"/>
                <a:sym typeface="Calibri"/>
              </a:rPr>
              <a:t>Gastos de logística y operativos:</a:t>
            </a:r>
            <a:r>
              <a:rPr lang="es-ES" sz="1600">
                <a:solidFill>
                  <a:schemeClr val="folHlink"/>
                </a:solidFill>
                <a:latin typeface="Calibri"/>
                <a:ea typeface="Calibri"/>
                <a:cs typeface="Calibri"/>
                <a:sym typeface="Calibri"/>
              </a:rPr>
              <a:t> Dentro de estos podemos encontrar gastos de viáticos de transporte de mercancía, combustible, peajes, otros gastos. </a:t>
            </a:r>
            <a:endParaRPr sz="1600">
              <a:solidFill>
                <a:schemeClr val="folHlink"/>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b="1" lang="es-ES" sz="1600">
                <a:solidFill>
                  <a:schemeClr val="folHlink"/>
                </a:solidFill>
                <a:latin typeface="Calibri"/>
                <a:ea typeface="Calibri"/>
                <a:cs typeface="Calibri"/>
                <a:sym typeface="Calibri"/>
              </a:rPr>
              <a:t>Reportes financieros:</a:t>
            </a:r>
            <a:r>
              <a:rPr lang="es-ES" sz="1600">
                <a:solidFill>
                  <a:schemeClr val="folHlink"/>
                </a:solidFill>
                <a:latin typeface="Calibri"/>
                <a:ea typeface="Calibri"/>
                <a:cs typeface="Calibri"/>
                <a:sym typeface="Calibri"/>
              </a:rPr>
              <a:t> Se presentan reportes mediante tablas dinámicas con respecto a los gastos costos y ganancias del mes anterior.</a:t>
            </a:r>
            <a:endParaRPr>
              <a:solidFill>
                <a:schemeClr val="dk1"/>
              </a:solidFill>
            </a:endParaRPr>
          </a:p>
          <a:p>
            <a:pPr indent="0" lvl="0" marL="0" rtl="0" algn="l">
              <a:spcBef>
                <a:spcPts val="0"/>
              </a:spcBef>
              <a:spcAft>
                <a:spcPts val="0"/>
              </a:spcAft>
              <a:buNone/>
            </a:pPr>
            <a:r>
              <a:t/>
            </a:r>
            <a:endParaRPr>
              <a:latin typeface="Calibri"/>
              <a:ea typeface="Calibri"/>
              <a:cs typeface="Calibri"/>
              <a:sym typeface="Calibri"/>
            </a:endParaRPr>
          </a:p>
        </p:txBody>
      </p:sp>
      <p:sp>
        <p:nvSpPr>
          <p:cNvPr id="104" name="Google Shape;104;g1071baa6353_0_0"/>
          <p:cNvSpPr txBox="1"/>
          <p:nvPr/>
        </p:nvSpPr>
        <p:spPr>
          <a:xfrm>
            <a:off x="283600" y="154700"/>
            <a:ext cx="300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sz="3600">
                <a:solidFill>
                  <a:schemeClr val="lt1"/>
                </a:solidFill>
                <a:latin typeface="Calibri"/>
                <a:ea typeface="Calibri"/>
                <a:cs typeface="Calibri"/>
                <a:sym typeface="Calibri"/>
              </a:rPr>
              <a:t>Problema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6"/>
          <p:cNvSpPr txBox="1"/>
          <p:nvPr/>
        </p:nvSpPr>
        <p:spPr>
          <a:xfrm>
            <a:off x="379920" y="872455"/>
            <a:ext cx="297514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5400">
                <a:solidFill>
                  <a:srgbClr val="3F3F3F"/>
                </a:solidFill>
                <a:latin typeface="Calibri"/>
                <a:ea typeface="Calibri"/>
                <a:cs typeface="Calibri"/>
                <a:sym typeface="Calibri"/>
              </a:rPr>
              <a:t>Objetivos</a:t>
            </a:r>
            <a:endParaRPr b="1" sz="5400">
              <a:solidFill>
                <a:srgbClr val="3F3F3F"/>
              </a:solidFill>
              <a:latin typeface="Calibri"/>
              <a:ea typeface="Calibri"/>
              <a:cs typeface="Calibri"/>
              <a:sym typeface="Calibri"/>
            </a:endParaRPr>
          </a:p>
        </p:txBody>
      </p:sp>
      <p:sp>
        <p:nvSpPr>
          <p:cNvPr id="110" name="Google Shape;110;p6"/>
          <p:cNvSpPr txBox="1"/>
          <p:nvPr/>
        </p:nvSpPr>
        <p:spPr>
          <a:xfrm>
            <a:off x="379920" y="2072784"/>
            <a:ext cx="4581186"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rgbClr val="3F3F3F"/>
                </a:solidFill>
                <a:latin typeface="Calibri"/>
                <a:ea typeface="Calibri"/>
                <a:cs typeface="Calibri"/>
                <a:sym typeface="Calibri"/>
              </a:rPr>
              <a:t>Elaborar y diseñar un sistema de información en la parte de logística y transporte de mercancía, con el fin de reducir costos y optimizar procesos.</a:t>
            </a:r>
            <a:endParaRPr sz="1800">
              <a:solidFill>
                <a:srgbClr val="3F3F3F"/>
              </a:solidFill>
              <a:latin typeface="Calibri"/>
              <a:ea typeface="Calibri"/>
              <a:cs typeface="Calibri"/>
              <a:sym typeface="Calibri"/>
            </a:endParaRPr>
          </a:p>
        </p:txBody>
      </p:sp>
      <p:sp>
        <p:nvSpPr>
          <p:cNvPr id="111" name="Google Shape;111;p6"/>
          <p:cNvSpPr/>
          <p:nvPr/>
        </p:nvSpPr>
        <p:spPr>
          <a:xfrm>
            <a:off x="379920" y="1795785"/>
            <a:ext cx="718487" cy="45719"/>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 name="Google Shape;112;p6">
            <a:hlinkClick action="ppaction://hlinksldjump" r:id="rId3"/>
          </p:cNvPr>
          <p:cNvSpPr/>
          <p:nvPr/>
        </p:nvSpPr>
        <p:spPr>
          <a:xfrm>
            <a:off x="8212822" y="192947"/>
            <a:ext cx="746620" cy="679508"/>
          </a:xfrm>
          <a:prstGeom prst="rect">
            <a:avLst/>
          </a:prstGeom>
          <a:no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3" name="Google Shape;113;p6"/>
          <p:cNvPicPr preferRelativeResize="0"/>
          <p:nvPr/>
        </p:nvPicPr>
        <p:blipFill>
          <a:blip r:embed="rId4">
            <a:alphaModFix/>
          </a:blip>
          <a:stretch>
            <a:fillRect/>
          </a:stretch>
        </p:blipFill>
        <p:spPr>
          <a:xfrm>
            <a:off x="6622963" y="4116052"/>
            <a:ext cx="2206188" cy="679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7"/>
          <p:cNvSpPr txBox="1"/>
          <p:nvPr/>
        </p:nvSpPr>
        <p:spPr>
          <a:xfrm>
            <a:off x="382868" y="249495"/>
            <a:ext cx="238938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600">
                <a:solidFill>
                  <a:schemeClr val="lt1"/>
                </a:solidFill>
                <a:latin typeface="Calibri"/>
                <a:ea typeface="Calibri"/>
                <a:cs typeface="Calibri"/>
                <a:sym typeface="Calibri"/>
              </a:rPr>
              <a:t>Objetivos</a:t>
            </a:r>
            <a:endParaRPr b="1" sz="3600">
              <a:solidFill>
                <a:schemeClr val="lt1"/>
              </a:solidFill>
              <a:latin typeface="Calibri"/>
              <a:ea typeface="Calibri"/>
              <a:cs typeface="Calibri"/>
              <a:sym typeface="Calibri"/>
            </a:endParaRPr>
          </a:p>
        </p:txBody>
      </p:sp>
      <p:sp>
        <p:nvSpPr>
          <p:cNvPr id="119" name="Google Shape;119;p7"/>
          <p:cNvSpPr/>
          <p:nvPr/>
        </p:nvSpPr>
        <p:spPr>
          <a:xfrm>
            <a:off x="382867" y="1232954"/>
            <a:ext cx="8347475"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600">
                <a:solidFill>
                  <a:srgbClr val="3F3F3F"/>
                </a:solidFill>
                <a:latin typeface="Calibri"/>
                <a:ea typeface="Calibri"/>
                <a:cs typeface="Calibri"/>
                <a:sym typeface="Calibri"/>
              </a:rPr>
              <a:t>OBJETIVO GENERAL</a:t>
            </a:r>
            <a:endParaRPr/>
          </a:p>
          <a:p>
            <a:pPr indent="0" lvl="1" marL="457200" marR="0" rtl="0" algn="l">
              <a:spcBef>
                <a:spcPts val="0"/>
              </a:spcBef>
              <a:spcAft>
                <a:spcPts val="0"/>
              </a:spcAft>
              <a:buNone/>
            </a:pPr>
            <a:r>
              <a:t/>
            </a:r>
            <a:endParaRPr b="0" i="0" sz="1600" u="none" cap="none" strike="noStrike">
              <a:solidFill>
                <a:srgbClr val="3F3F3F"/>
              </a:solidFill>
              <a:latin typeface="Calibri"/>
              <a:ea typeface="Calibri"/>
              <a:cs typeface="Calibri"/>
              <a:sym typeface="Calibri"/>
            </a:endParaRPr>
          </a:p>
          <a:p>
            <a:pPr indent="0" lvl="1" marL="457200" marR="0" rtl="0" algn="just">
              <a:spcBef>
                <a:spcPts val="0"/>
              </a:spcBef>
              <a:spcAft>
                <a:spcPts val="0"/>
              </a:spcAft>
              <a:buNone/>
            </a:pPr>
            <a:r>
              <a:rPr b="0" i="0" lang="es-ES" sz="1600" u="none" cap="none" strike="noStrike">
                <a:solidFill>
                  <a:srgbClr val="3F3F3F"/>
                </a:solidFill>
                <a:latin typeface="Calibri"/>
                <a:ea typeface="Calibri"/>
                <a:cs typeface="Calibri"/>
                <a:sym typeface="Calibri"/>
              </a:rPr>
              <a:t>Desarrollar un Sistema de Información “Transportation solution system” para el apoyo a los procesos de la Empresa</a:t>
            </a:r>
            <a:r>
              <a:rPr lang="es-ES" sz="1600">
                <a:solidFill>
                  <a:srgbClr val="3F3F3F"/>
                </a:solidFill>
                <a:latin typeface="Calibri"/>
                <a:ea typeface="Calibri"/>
                <a:cs typeface="Calibri"/>
                <a:sym typeface="Calibri"/>
              </a:rPr>
              <a:t> Transportes Alfonso</a:t>
            </a:r>
            <a:r>
              <a:rPr b="0" i="0" lang="es-ES" sz="1600" u="none" cap="none" strike="noStrike">
                <a:solidFill>
                  <a:schemeClr val="dk1"/>
                </a:solidFill>
                <a:latin typeface="Calibri"/>
                <a:ea typeface="Calibri"/>
                <a:cs typeface="Calibri"/>
                <a:sym typeface="Calibri"/>
              </a:rPr>
              <a:t>.</a:t>
            </a:r>
            <a:endParaRPr b="0" i="0" sz="16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600" u="none" cap="none" strike="noStrike">
              <a:solidFill>
                <a:srgbClr val="3F3F3F"/>
              </a:solidFill>
              <a:latin typeface="Calibri"/>
              <a:ea typeface="Calibri"/>
              <a:cs typeface="Calibri"/>
              <a:sym typeface="Calibri"/>
            </a:endParaRPr>
          </a:p>
        </p:txBody>
      </p:sp>
      <p:sp>
        <p:nvSpPr>
          <p:cNvPr id="120" name="Google Shape;120;p7"/>
          <p:cNvSpPr/>
          <p:nvPr/>
        </p:nvSpPr>
        <p:spPr>
          <a:xfrm>
            <a:off x="382868" y="2393064"/>
            <a:ext cx="7292256"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600">
                <a:solidFill>
                  <a:srgbClr val="3F3F3F"/>
                </a:solidFill>
                <a:latin typeface="Calibri"/>
                <a:ea typeface="Calibri"/>
                <a:cs typeface="Calibri"/>
                <a:sym typeface="Calibri"/>
              </a:rPr>
              <a:t>OBJETIVOS ESPECÍFICOS</a:t>
            </a:r>
            <a:endParaRPr/>
          </a:p>
          <a:p>
            <a:pPr indent="-241300" lvl="0" marL="342900" marR="0" rtl="0" algn="l">
              <a:spcBef>
                <a:spcPts val="0"/>
              </a:spcBef>
              <a:spcAft>
                <a:spcPts val="0"/>
              </a:spcAft>
              <a:buClr>
                <a:schemeClr val="dk1"/>
              </a:buClr>
              <a:buSzPts val="1600"/>
              <a:buFont typeface="Calibri"/>
              <a:buNone/>
            </a:pPr>
            <a:r>
              <a:t/>
            </a:r>
            <a:endParaRPr sz="1600">
              <a:solidFill>
                <a:srgbClr val="3F3F3F"/>
              </a:solidFill>
              <a:latin typeface="Calibri"/>
              <a:ea typeface="Calibri"/>
              <a:cs typeface="Calibri"/>
              <a:sym typeface="Calibri"/>
            </a:endParaRPr>
          </a:p>
          <a:p>
            <a:pPr indent="-342900" lvl="1" marL="800100" marR="0" rtl="0" algn="l">
              <a:spcBef>
                <a:spcPts val="0"/>
              </a:spcBef>
              <a:spcAft>
                <a:spcPts val="0"/>
              </a:spcAft>
              <a:buClr>
                <a:srgbClr val="3F3F3F"/>
              </a:buClr>
              <a:buSzPts val="1600"/>
              <a:buFont typeface="Arial"/>
              <a:buChar char="•"/>
            </a:pPr>
            <a:r>
              <a:rPr b="0" i="0" lang="es-ES" sz="1600" u="none" cap="none" strike="noStrike">
                <a:solidFill>
                  <a:srgbClr val="3F3F3F"/>
                </a:solidFill>
                <a:latin typeface="Calibri"/>
                <a:ea typeface="Calibri"/>
                <a:cs typeface="Calibri"/>
                <a:sym typeface="Calibri"/>
              </a:rPr>
              <a:t>Diseñar un nuevo sistema utilizando la menor cantidad de recursos económicos </a:t>
            </a:r>
            <a:r>
              <a:rPr lang="es-ES" sz="1600">
                <a:solidFill>
                  <a:srgbClr val="3F3F3F"/>
                </a:solidFill>
                <a:latin typeface="Calibri"/>
                <a:ea typeface="Calibri"/>
                <a:cs typeface="Calibri"/>
                <a:sym typeface="Calibri"/>
              </a:rPr>
              <a:t>posibles.</a:t>
            </a:r>
            <a:endParaRPr/>
          </a:p>
          <a:p>
            <a:pPr indent="-342900" lvl="1" marL="800100" marR="0" rtl="0" algn="l">
              <a:spcBef>
                <a:spcPts val="0"/>
              </a:spcBef>
              <a:spcAft>
                <a:spcPts val="0"/>
              </a:spcAft>
              <a:buClr>
                <a:srgbClr val="3F3F3F"/>
              </a:buClr>
              <a:buSzPts val="1600"/>
              <a:buFont typeface="Arial"/>
              <a:buChar char="•"/>
            </a:pPr>
            <a:r>
              <a:rPr b="0" i="0" lang="es-ES" sz="1600" u="none" cap="none" strike="noStrike">
                <a:solidFill>
                  <a:srgbClr val="3F3F3F"/>
                </a:solidFill>
                <a:latin typeface="Calibri"/>
                <a:ea typeface="Calibri"/>
                <a:cs typeface="Calibri"/>
                <a:sym typeface="Calibri"/>
              </a:rPr>
              <a:t>Analizar y rediseñar los procesos internos para iniciar el diseño de un sistema partiendo de procesos confiables y eficientes.</a:t>
            </a:r>
            <a:endParaRPr/>
          </a:p>
          <a:p>
            <a:pPr indent="-342900" lvl="1" marL="800100" marR="0" rtl="0" algn="l">
              <a:spcBef>
                <a:spcPts val="0"/>
              </a:spcBef>
              <a:spcAft>
                <a:spcPts val="0"/>
              </a:spcAft>
              <a:buClr>
                <a:srgbClr val="3F3F3F"/>
              </a:buClr>
              <a:buSzPts val="1600"/>
              <a:buFont typeface="Arial"/>
              <a:buChar char="•"/>
            </a:pPr>
            <a:r>
              <a:rPr b="0" i="0" lang="es-ES" sz="1600" u="none" cap="none" strike="noStrike">
                <a:solidFill>
                  <a:srgbClr val="3F3F3F"/>
                </a:solidFill>
                <a:latin typeface="Calibri"/>
                <a:ea typeface="Calibri"/>
                <a:cs typeface="Calibri"/>
                <a:sym typeface="Calibri"/>
              </a:rPr>
              <a:t>Gestionar un sistema de información con las necesidades y prioridades para cada proceso con diferentes alternativas de solución.  </a:t>
            </a:r>
            <a:endParaRPr/>
          </a:p>
          <a:p>
            <a:pPr indent="-342900" lvl="1" marL="800100" marR="0" rtl="0" algn="l">
              <a:spcBef>
                <a:spcPts val="0"/>
              </a:spcBef>
              <a:spcAft>
                <a:spcPts val="0"/>
              </a:spcAft>
              <a:buClr>
                <a:srgbClr val="3F3F3F"/>
              </a:buClr>
              <a:buSzPts val="1600"/>
              <a:buFont typeface="Arial"/>
              <a:buChar char="•"/>
            </a:pPr>
            <a:r>
              <a:rPr b="0" i="0" lang="es-ES" sz="1600" u="none" cap="none" strike="noStrike">
                <a:solidFill>
                  <a:srgbClr val="3F3F3F"/>
                </a:solidFill>
                <a:latin typeface="Calibri"/>
                <a:ea typeface="Calibri"/>
                <a:cs typeface="Calibri"/>
                <a:sym typeface="Calibri"/>
              </a:rPr>
              <a:t>Gestionar los Usuarios de la Empresa para  el manejo efectivo de cada proceso.</a:t>
            </a:r>
            <a:endParaRPr b="0" i="0" sz="1600" u="none" cap="none" strike="noStrike">
              <a:solidFill>
                <a:srgbClr val="3F3F3F"/>
              </a:solidFill>
              <a:latin typeface="Calibri"/>
              <a:ea typeface="Calibri"/>
              <a:cs typeface="Calibri"/>
              <a:sym typeface="Calibri"/>
            </a:endParaRPr>
          </a:p>
        </p:txBody>
      </p:sp>
      <p:sp>
        <p:nvSpPr>
          <p:cNvPr id="121" name="Google Shape;121;p7"/>
          <p:cNvSpPr/>
          <p:nvPr/>
        </p:nvSpPr>
        <p:spPr>
          <a:xfrm>
            <a:off x="465890" y="1533772"/>
            <a:ext cx="718487" cy="45719"/>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 name="Google Shape;122;p7"/>
          <p:cNvSpPr/>
          <p:nvPr/>
        </p:nvSpPr>
        <p:spPr>
          <a:xfrm>
            <a:off x="465890" y="2732289"/>
            <a:ext cx="718487" cy="45719"/>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 name="Google Shape;123;p7">
            <a:hlinkClick action="ppaction://hlinksldjump" r:id="rId3"/>
          </p:cNvPr>
          <p:cNvSpPr/>
          <p:nvPr/>
        </p:nvSpPr>
        <p:spPr>
          <a:xfrm>
            <a:off x="8212822" y="192947"/>
            <a:ext cx="746620" cy="679508"/>
          </a:xfrm>
          <a:prstGeom prst="rect">
            <a:avLst/>
          </a:prstGeom>
          <a:no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nvSpPr>
        <p:spPr>
          <a:xfrm>
            <a:off x="1344021" y="557162"/>
            <a:ext cx="3702686"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5400">
                <a:solidFill>
                  <a:srgbClr val="3F3F3F"/>
                </a:solidFill>
                <a:latin typeface="Calibri"/>
                <a:ea typeface="Calibri"/>
                <a:cs typeface="Calibri"/>
                <a:sym typeface="Calibri"/>
              </a:rPr>
              <a:t>Justificación</a:t>
            </a:r>
            <a:endParaRPr b="1" sz="5400">
              <a:solidFill>
                <a:srgbClr val="3F3F3F"/>
              </a:solidFill>
              <a:latin typeface="Calibri"/>
              <a:ea typeface="Calibri"/>
              <a:cs typeface="Calibri"/>
              <a:sym typeface="Calibri"/>
            </a:endParaRPr>
          </a:p>
        </p:txBody>
      </p:sp>
      <p:sp>
        <p:nvSpPr>
          <p:cNvPr id="129" name="Google Shape;129;p8"/>
          <p:cNvSpPr/>
          <p:nvPr/>
        </p:nvSpPr>
        <p:spPr>
          <a:xfrm>
            <a:off x="1344021" y="1480492"/>
            <a:ext cx="718487" cy="45719"/>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p8">
            <a:hlinkClick action="ppaction://hlinksldjump" r:id="rId3"/>
          </p:cNvPr>
          <p:cNvSpPr/>
          <p:nvPr/>
        </p:nvSpPr>
        <p:spPr>
          <a:xfrm>
            <a:off x="8212822" y="192947"/>
            <a:ext cx="746620" cy="679508"/>
          </a:xfrm>
          <a:prstGeom prst="rect">
            <a:avLst/>
          </a:prstGeom>
          <a:no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 name="Google Shape;131;p8"/>
          <p:cNvSpPr txBox="1"/>
          <p:nvPr/>
        </p:nvSpPr>
        <p:spPr>
          <a:xfrm>
            <a:off x="1344021" y="1849376"/>
            <a:ext cx="59727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Este proyecto busca implementar y satisfacer la necesidad del sector logístico y de transporte, generando una propuesta de </a:t>
            </a:r>
            <a:r>
              <a:rPr lang="es-ES" sz="1800">
                <a:solidFill>
                  <a:schemeClr val="dk1"/>
                </a:solidFill>
                <a:latin typeface="Calibri"/>
                <a:ea typeface="Calibri"/>
                <a:cs typeface="Calibri"/>
                <a:sym typeface="Calibri"/>
              </a:rPr>
              <a:t>innovación</a:t>
            </a:r>
            <a:r>
              <a:rPr lang="es-ES" sz="1800">
                <a:solidFill>
                  <a:schemeClr val="dk1"/>
                </a:solidFill>
                <a:latin typeface="Calibri"/>
                <a:ea typeface="Calibri"/>
                <a:cs typeface="Calibri"/>
                <a:sym typeface="Calibri"/>
              </a:rPr>
              <a:t> permitiendo ser modelo a otros procesos del mismo sector.</a:t>
            </a:r>
            <a:endParaRPr sz="1800">
              <a:solidFill>
                <a:schemeClr val="dk1"/>
              </a:solidFill>
              <a:latin typeface="Calibri"/>
              <a:ea typeface="Calibri"/>
              <a:cs typeface="Calibri"/>
              <a:sym typeface="Calibri"/>
            </a:endParaRPr>
          </a:p>
        </p:txBody>
      </p:sp>
      <p:pic>
        <p:nvPicPr>
          <p:cNvPr id="132" name="Google Shape;132;p8"/>
          <p:cNvPicPr preferRelativeResize="0"/>
          <p:nvPr/>
        </p:nvPicPr>
        <p:blipFill>
          <a:blip r:embed="rId4">
            <a:alphaModFix/>
          </a:blip>
          <a:stretch>
            <a:fillRect/>
          </a:stretch>
        </p:blipFill>
        <p:spPr>
          <a:xfrm>
            <a:off x="6596113" y="4142902"/>
            <a:ext cx="2206188" cy="679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Personalizado 6">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2019-11-27T03:16:21Z</dcterms:created>
  <dc:creator>Leonardo Cantor</dc:creator>
</cp:coreProperties>
</file>