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7" r:id="rId1"/>
  </p:sldMasterIdLst>
  <p:notesMasterIdLst>
    <p:notesMasterId r:id="rId169"/>
  </p:notes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s-MX"/>
          </a:p>
        </p:txBody>
      </p:sp>
      <p:sp>
        <p:nvSpPr>
          <p:cNvPr id="3074" name="Rectangle 2"/>
          <p:cNvSpPr>
            <a:spLocks noGrp="1" noChangeArrowheads="1"/>
          </p:cNvSpPr>
          <p:nvPr>
            <p:ph type="hdr"/>
          </p:nvPr>
        </p:nvSpPr>
        <p:spPr bwMode="auto">
          <a:xfrm>
            <a:off x="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723900" algn="l"/>
                <a:tab pos="1447800" algn="l"/>
                <a:tab pos="2171700" algn="l"/>
                <a:tab pos="2895600" algn="l"/>
              </a:tabLst>
              <a:defRPr sz="1200">
                <a:solidFill>
                  <a:srgbClr val="000000"/>
                </a:solidFill>
                <a:latin typeface="Tahoma" pitchFamily="32" charset="0"/>
                <a:ea typeface="DejaVu Sans" charset="0"/>
                <a:cs typeface="DejaVu Sans" charset="0"/>
              </a:defRPr>
            </a:lvl1pPr>
          </a:lstStyle>
          <a:p>
            <a:endParaRPr lang="en-US"/>
          </a:p>
        </p:txBody>
      </p:sp>
      <p:sp>
        <p:nvSpPr>
          <p:cNvPr id="3075" name="Rectangle 3"/>
          <p:cNvSpPr>
            <a:spLocks noGrp="1" noChangeArrowheads="1"/>
          </p:cNvSpPr>
          <p:nvPr>
            <p:ph type="dt"/>
          </p:nvPr>
        </p:nvSpPr>
        <p:spPr bwMode="auto">
          <a:xfrm>
            <a:off x="388620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723900" algn="l"/>
                <a:tab pos="1447800" algn="l"/>
                <a:tab pos="2171700" algn="l"/>
                <a:tab pos="2895600" algn="l"/>
              </a:tabLst>
              <a:defRPr sz="1200">
                <a:solidFill>
                  <a:srgbClr val="000000"/>
                </a:solidFill>
                <a:latin typeface="Tahoma" pitchFamily="32" charset="0"/>
                <a:ea typeface="DejaVu Sans" charset="0"/>
                <a:cs typeface="DejaVu Sans" charset="0"/>
              </a:defRPr>
            </a:lvl1pPr>
          </a:lstStyle>
          <a:p>
            <a:endParaRPr lang="en-US"/>
          </a:p>
        </p:txBody>
      </p:sp>
      <p:sp>
        <p:nvSpPr>
          <p:cNvPr id="3076" name="Rectangle 4"/>
          <p:cNvSpPr>
            <a:spLocks noGrp="1" noRot="1" noChangeAspect="1" noChangeArrowheads="1"/>
          </p:cNvSpPr>
          <p:nvPr>
            <p:ph type="sldImg"/>
          </p:nvPr>
        </p:nvSpPr>
        <p:spPr bwMode="auto">
          <a:xfrm>
            <a:off x="1143000" y="685800"/>
            <a:ext cx="4570413" cy="3427413"/>
          </a:xfrm>
          <a:prstGeom prst="rect">
            <a:avLst/>
          </a:prstGeom>
          <a:solidFill>
            <a:srgbClr val="FFFFFF"/>
          </a:solidFill>
          <a:ln w="9360">
            <a:solidFill>
              <a:srgbClr val="000000"/>
            </a:solidFill>
            <a:miter lim="800000"/>
            <a:headEnd/>
            <a:tailEnd/>
          </a:ln>
          <a:effectLst/>
        </p:spPr>
      </p:sp>
      <p:sp>
        <p:nvSpPr>
          <p:cNvPr id="3077" name="Rectangle 5"/>
          <p:cNvSpPr>
            <a:spLocks noGrp="1" noChangeArrowheads="1"/>
          </p:cNvSpPr>
          <p:nvPr>
            <p:ph type="body"/>
          </p:nvPr>
        </p:nvSpPr>
        <p:spPr bwMode="auto">
          <a:xfrm>
            <a:off x="914400" y="4343400"/>
            <a:ext cx="50276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s-MX" smtClean="0"/>
          </a:p>
        </p:txBody>
      </p:sp>
      <p:sp>
        <p:nvSpPr>
          <p:cNvPr id="3078" name="Rectangle 6"/>
          <p:cNvSpPr>
            <a:spLocks noGrp="1" noChangeArrowheads="1"/>
          </p:cNvSpPr>
          <p:nvPr>
            <p:ph type="ftr"/>
          </p:nvPr>
        </p:nvSpPr>
        <p:spPr bwMode="auto">
          <a:xfrm>
            <a:off x="0" y="8686800"/>
            <a:ext cx="2970213"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723900" algn="l"/>
                <a:tab pos="1447800" algn="l"/>
                <a:tab pos="2171700" algn="l"/>
                <a:tab pos="2895600" algn="l"/>
              </a:tabLst>
              <a:defRPr sz="1200">
                <a:solidFill>
                  <a:srgbClr val="000000"/>
                </a:solidFill>
                <a:latin typeface="Tahoma" pitchFamily="32" charset="0"/>
                <a:ea typeface="DejaVu Sans" charset="0"/>
                <a:cs typeface="DejaVu Sans" charset="0"/>
              </a:defRPr>
            </a:lvl1pPr>
          </a:lstStyle>
          <a:p>
            <a:endParaRPr lang="en-US"/>
          </a:p>
        </p:txBody>
      </p:sp>
      <p:sp>
        <p:nvSpPr>
          <p:cNvPr id="3079" name="Rectangle 7"/>
          <p:cNvSpPr>
            <a:spLocks noGrp="1" noChangeArrowheads="1"/>
          </p:cNvSpPr>
          <p:nvPr>
            <p:ph type="sldNum"/>
          </p:nvPr>
        </p:nvSpPr>
        <p:spPr bwMode="auto">
          <a:xfrm>
            <a:off x="3886200" y="8686800"/>
            <a:ext cx="2970213"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723900" algn="l"/>
                <a:tab pos="1447800" algn="l"/>
                <a:tab pos="2171700" algn="l"/>
                <a:tab pos="2895600" algn="l"/>
              </a:tabLst>
              <a:defRPr sz="1200">
                <a:solidFill>
                  <a:srgbClr val="000000"/>
                </a:solidFill>
                <a:latin typeface="Tahoma" pitchFamily="32" charset="0"/>
                <a:ea typeface="DejaVu Sans" charset="0"/>
                <a:cs typeface="DejaVu Sans" charset="0"/>
              </a:defRPr>
            </a:lvl1pPr>
          </a:lstStyle>
          <a:p>
            <a:fld id="{56306F6D-9FF3-4E7E-8243-29CC5EEBEDAB}" type="slidenum">
              <a:rPr lang="en-US"/>
              <a:pPr/>
              <a:t>‹Nº›</a:t>
            </a:fld>
            <a:endParaRPr lang="en-US"/>
          </a:p>
        </p:txBody>
      </p:sp>
    </p:spTree>
    <p:extLst>
      <p:ext uri="{BB962C8B-B14F-4D97-AF65-F5344CB8AC3E}">
        <p14:creationId xmlns:p14="http://schemas.microsoft.com/office/powerpoint/2010/main" val="149727432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B8AB1F-9A88-4E42-A4E6-C95E670FA158}" type="slidenum">
              <a:rPr lang="en-US"/>
              <a:pPr/>
              <a:t>1</a:t>
            </a:fld>
            <a:endParaRPr lang="en-US"/>
          </a:p>
        </p:txBody>
      </p:sp>
      <p:sp>
        <p:nvSpPr>
          <p:cNvPr id="1771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715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723319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9530728-95E5-4008-BC42-6991696983DA}" type="slidenum">
              <a:rPr lang="en-US"/>
              <a:pPr/>
              <a:t>10</a:t>
            </a:fld>
            <a:endParaRPr lang="en-US"/>
          </a:p>
        </p:txBody>
      </p:sp>
      <p:sp>
        <p:nvSpPr>
          <p:cNvPr id="1884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841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66305650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06555B6-7193-42C9-BAD4-61985C77AD9F}" type="slidenum">
              <a:rPr lang="en-US"/>
              <a:pPr/>
              <a:t>100</a:t>
            </a:fld>
            <a:endParaRPr lang="en-US"/>
          </a:p>
        </p:txBody>
      </p:sp>
      <p:sp>
        <p:nvSpPr>
          <p:cNvPr id="2805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057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45717057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12BA417-07ED-4E7A-9168-7A65052AA912}" type="slidenum">
              <a:rPr lang="en-US"/>
              <a:pPr/>
              <a:t>101</a:t>
            </a:fld>
            <a:endParaRPr lang="en-US"/>
          </a:p>
        </p:txBody>
      </p:sp>
      <p:sp>
        <p:nvSpPr>
          <p:cNvPr id="2816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160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46822338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64B7A1F-21E0-41CB-BCA3-AEB87D14858D}" type="slidenum">
              <a:rPr lang="en-US"/>
              <a:pPr/>
              <a:t>102</a:t>
            </a:fld>
            <a:endParaRPr lang="en-US"/>
          </a:p>
        </p:txBody>
      </p:sp>
      <p:sp>
        <p:nvSpPr>
          <p:cNvPr id="2826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262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38415086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A156FD3-12D0-4C02-A51C-41EC62064EE0}" type="slidenum">
              <a:rPr lang="en-US"/>
              <a:pPr/>
              <a:t>103</a:t>
            </a:fld>
            <a:endParaRPr lang="en-US"/>
          </a:p>
        </p:txBody>
      </p:sp>
      <p:sp>
        <p:nvSpPr>
          <p:cNvPr id="2836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365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86096784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8D04834-0C45-43CD-8204-A0E6EB792648}" type="slidenum">
              <a:rPr lang="en-US"/>
              <a:pPr/>
              <a:t>104</a:t>
            </a:fld>
            <a:endParaRPr lang="en-US"/>
          </a:p>
        </p:txBody>
      </p:sp>
      <p:sp>
        <p:nvSpPr>
          <p:cNvPr id="2846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467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77222436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55AFAB8-6D79-40BD-A346-6B89177EEB1F}" type="slidenum">
              <a:rPr lang="en-US"/>
              <a:pPr/>
              <a:t>105</a:t>
            </a:fld>
            <a:endParaRPr lang="en-US"/>
          </a:p>
        </p:txBody>
      </p:sp>
      <p:sp>
        <p:nvSpPr>
          <p:cNvPr id="2856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569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81666942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E537454-64CA-44EF-A161-E55EDC9F7C0C}" type="slidenum">
              <a:rPr lang="en-US"/>
              <a:pPr/>
              <a:t>106</a:t>
            </a:fld>
            <a:endParaRPr lang="en-US"/>
          </a:p>
        </p:txBody>
      </p:sp>
      <p:sp>
        <p:nvSpPr>
          <p:cNvPr id="2867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2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30508195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D390731-EE1D-41A9-80C3-9189CDA12D4D}" type="slidenum">
              <a:rPr lang="en-US"/>
              <a:pPr/>
              <a:t>107</a:t>
            </a:fld>
            <a:endParaRPr lang="en-US"/>
          </a:p>
        </p:txBody>
      </p:sp>
      <p:sp>
        <p:nvSpPr>
          <p:cNvPr id="2877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774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16741335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E7341F3-F9F1-4FE8-A5C9-3EF827F2229A}" type="slidenum">
              <a:rPr lang="en-US"/>
              <a:pPr/>
              <a:t>108</a:t>
            </a:fld>
            <a:endParaRPr lang="en-US"/>
          </a:p>
        </p:txBody>
      </p:sp>
      <p:sp>
        <p:nvSpPr>
          <p:cNvPr id="2887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877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74224962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901D629-AD72-443E-BF02-5CF1B2AC0B84}" type="slidenum">
              <a:rPr lang="en-US"/>
              <a:pPr/>
              <a:t>109</a:t>
            </a:fld>
            <a:endParaRPr lang="en-US"/>
          </a:p>
        </p:txBody>
      </p:sp>
      <p:sp>
        <p:nvSpPr>
          <p:cNvPr id="2897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979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404176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D496922-E2EA-447E-B12D-55B320BD27EA}" type="slidenum">
              <a:rPr lang="en-US"/>
              <a:pPr/>
              <a:t>11</a:t>
            </a:fld>
            <a:endParaRPr lang="en-US"/>
          </a:p>
        </p:txBody>
      </p:sp>
      <p:sp>
        <p:nvSpPr>
          <p:cNvPr id="1894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944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9916971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1FA0C45-63CB-442D-999A-7C164621B6DB}" type="slidenum">
              <a:rPr lang="en-US"/>
              <a:pPr/>
              <a:t>110</a:t>
            </a:fld>
            <a:endParaRPr lang="en-US"/>
          </a:p>
        </p:txBody>
      </p:sp>
      <p:sp>
        <p:nvSpPr>
          <p:cNvPr id="2908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081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5569449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C37DAF6-8066-4D04-8AF2-B98B26768ACA}" type="slidenum">
              <a:rPr lang="en-US"/>
              <a:pPr/>
              <a:t>111</a:t>
            </a:fld>
            <a:endParaRPr lang="en-US"/>
          </a:p>
        </p:txBody>
      </p:sp>
      <p:sp>
        <p:nvSpPr>
          <p:cNvPr id="2918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184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83176478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5330B1C-88D5-4244-95A0-BBDC60AB46FF}" type="slidenum">
              <a:rPr lang="en-US"/>
              <a:pPr/>
              <a:t>112</a:t>
            </a:fld>
            <a:endParaRPr lang="en-US"/>
          </a:p>
        </p:txBody>
      </p:sp>
      <p:sp>
        <p:nvSpPr>
          <p:cNvPr id="2928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286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56184194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CF9158F-8CA3-472A-B2BB-7EC1F508ECFA}" type="slidenum">
              <a:rPr lang="en-US"/>
              <a:pPr/>
              <a:t>113</a:t>
            </a:fld>
            <a:endParaRPr lang="en-US"/>
          </a:p>
        </p:txBody>
      </p:sp>
      <p:sp>
        <p:nvSpPr>
          <p:cNvPr id="2938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389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76113030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536D75B-CC42-497C-A3D1-C0AF4AAEDA86}" type="slidenum">
              <a:rPr lang="en-US"/>
              <a:pPr/>
              <a:t>114</a:t>
            </a:fld>
            <a:endParaRPr lang="en-US"/>
          </a:p>
        </p:txBody>
      </p:sp>
      <p:sp>
        <p:nvSpPr>
          <p:cNvPr id="2949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491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91456601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106FA23-A72A-40EF-BD14-CC831FFC8010}" type="slidenum">
              <a:rPr lang="en-US"/>
              <a:pPr/>
              <a:t>115</a:t>
            </a:fld>
            <a:endParaRPr lang="en-US"/>
          </a:p>
        </p:txBody>
      </p:sp>
      <p:sp>
        <p:nvSpPr>
          <p:cNvPr id="2959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593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84684630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245E107-BCA1-4772-A5FD-DE0EB02E2B71}" type="slidenum">
              <a:rPr lang="en-US"/>
              <a:pPr/>
              <a:t>116</a:t>
            </a:fld>
            <a:endParaRPr lang="en-US"/>
          </a:p>
        </p:txBody>
      </p:sp>
      <p:sp>
        <p:nvSpPr>
          <p:cNvPr id="29696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6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00558195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D33D427-3F86-4D24-A556-4D32290651C6}" type="slidenum">
              <a:rPr lang="en-US"/>
              <a:pPr/>
              <a:t>117</a:t>
            </a:fld>
            <a:endParaRPr lang="en-US"/>
          </a:p>
        </p:txBody>
      </p:sp>
      <p:sp>
        <p:nvSpPr>
          <p:cNvPr id="2979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798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0617254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E63F80D-0CDE-4A65-8C63-8C56CE78DF4B}" type="slidenum">
              <a:rPr lang="en-US"/>
              <a:pPr/>
              <a:t>118</a:t>
            </a:fld>
            <a:endParaRPr lang="en-US"/>
          </a:p>
        </p:txBody>
      </p:sp>
      <p:sp>
        <p:nvSpPr>
          <p:cNvPr id="2990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901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38241727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BE6F47E-71F0-4FB9-BC58-FD373F49CE28}" type="slidenum">
              <a:rPr lang="en-US"/>
              <a:pPr/>
              <a:t>119</a:t>
            </a:fld>
            <a:endParaRPr lang="en-US"/>
          </a:p>
        </p:txBody>
      </p:sp>
      <p:sp>
        <p:nvSpPr>
          <p:cNvPr id="3000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003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254425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567D603-998C-41E7-A1D8-5CCD9D7F6103}" type="slidenum">
              <a:rPr lang="en-US"/>
              <a:pPr/>
              <a:t>12</a:t>
            </a:fld>
            <a:endParaRPr lang="en-US"/>
          </a:p>
        </p:txBody>
      </p:sp>
      <p:sp>
        <p:nvSpPr>
          <p:cNvPr id="1904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046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91018897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B70FF18-7DCF-4E52-A362-11DEA2217BFF}" type="slidenum">
              <a:rPr lang="en-US"/>
              <a:pPr/>
              <a:t>120</a:t>
            </a:fld>
            <a:endParaRPr lang="en-US"/>
          </a:p>
        </p:txBody>
      </p:sp>
      <p:sp>
        <p:nvSpPr>
          <p:cNvPr id="301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105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31271962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82EE75A-7AB6-46FA-A31F-68EEF9511F4E}" type="slidenum">
              <a:rPr lang="en-US"/>
              <a:pPr/>
              <a:t>121</a:t>
            </a:fld>
            <a:endParaRPr lang="en-US"/>
          </a:p>
        </p:txBody>
      </p:sp>
      <p:sp>
        <p:nvSpPr>
          <p:cNvPr id="3020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208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81896397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3359E13-CBCD-4C36-8F0C-71F2D7C14ABB}" type="slidenum">
              <a:rPr lang="en-US"/>
              <a:pPr/>
              <a:t>122</a:t>
            </a:fld>
            <a:endParaRPr lang="en-US"/>
          </a:p>
        </p:txBody>
      </p:sp>
      <p:sp>
        <p:nvSpPr>
          <p:cNvPr id="3031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310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28261688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3CE0C66-7BF1-4BBE-AA88-381FEA563B54}" type="slidenum">
              <a:rPr lang="en-US"/>
              <a:pPr/>
              <a:t>123</a:t>
            </a:fld>
            <a:endParaRPr lang="en-US"/>
          </a:p>
        </p:txBody>
      </p:sp>
      <p:sp>
        <p:nvSpPr>
          <p:cNvPr id="3041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413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05334149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0350245-3454-4FE4-9DF3-2E54B3C3340E}" type="slidenum">
              <a:rPr lang="en-US"/>
              <a:pPr/>
              <a:t>124</a:t>
            </a:fld>
            <a:endParaRPr lang="en-US"/>
          </a:p>
        </p:txBody>
      </p:sp>
      <p:sp>
        <p:nvSpPr>
          <p:cNvPr id="3051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515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48527580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73E7820-F98D-4B43-9B87-ACDB4F313FD2}" type="slidenum">
              <a:rPr lang="en-US"/>
              <a:pPr/>
              <a:t>125</a:t>
            </a:fld>
            <a:endParaRPr lang="en-US"/>
          </a:p>
        </p:txBody>
      </p:sp>
      <p:sp>
        <p:nvSpPr>
          <p:cNvPr id="3061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617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55573446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FADE132-D7C4-49C6-9A57-30CFF05C2C05}" type="slidenum">
              <a:rPr lang="en-US"/>
              <a:pPr/>
              <a:t>126</a:t>
            </a:fld>
            <a:endParaRPr lang="en-US"/>
          </a:p>
        </p:txBody>
      </p:sp>
      <p:sp>
        <p:nvSpPr>
          <p:cNvPr id="3072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0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69586644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B1ABA35-8CB1-4DCC-BD48-184103C7A060}" type="slidenum">
              <a:rPr lang="en-US"/>
              <a:pPr/>
              <a:t>127</a:t>
            </a:fld>
            <a:endParaRPr lang="en-US"/>
          </a:p>
        </p:txBody>
      </p:sp>
      <p:sp>
        <p:nvSpPr>
          <p:cNvPr id="3082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822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23575897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1A496A0-2163-4DC4-B58A-3182A250FACB}" type="slidenum">
              <a:rPr lang="en-US"/>
              <a:pPr/>
              <a:t>128</a:t>
            </a:fld>
            <a:endParaRPr lang="en-US"/>
          </a:p>
        </p:txBody>
      </p:sp>
      <p:sp>
        <p:nvSpPr>
          <p:cNvPr id="309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925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96596606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5C0725F-0BB4-4A2A-AC1D-7D58556CE21E}" type="slidenum">
              <a:rPr lang="en-US"/>
              <a:pPr/>
              <a:t>129</a:t>
            </a:fld>
            <a:endParaRPr lang="en-US"/>
          </a:p>
        </p:txBody>
      </p:sp>
      <p:sp>
        <p:nvSpPr>
          <p:cNvPr id="3102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027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159628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BEF9A2C-535B-49AE-BE5B-6B2456D8BD2C}" type="slidenum">
              <a:rPr lang="en-US"/>
              <a:pPr/>
              <a:t>13</a:t>
            </a:fld>
            <a:endParaRPr lang="en-US"/>
          </a:p>
        </p:txBody>
      </p:sp>
      <p:sp>
        <p:nvSpPr>
          <p:cNvPr id="1914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149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97084082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C01833E-9066-4343-9BF6-7A8E8E583D2D}" type="slidenum">
              <a:rPr lang="en-US"/>
              <a:pPr/>
              <a:t>130</a:t>
            </a:fld>
            <a:endParaRPr lang="en-US"/>
          </a:p>
        </p:txBody>
      </p:sp>
      <p:sp>
        <p:nvSpPr>
          <p:cNvPr id="3112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129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86893296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D94F850-67F8-4B15-B582-23177E3E2955}" type="slidenum">
              <a:rPr lang="en-US"/>
              <a:pPr/>
              <a:t>131</a:t>
            </a:fld>
            <a:endParaRPr lang="en-US"/>
          </a:p>
        </p:txBody>
      </p:sp>
      <p:sp>
        <p:nvSpPr>
          <p:cNvPr id="3123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232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72441174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4C37827-D5B3-4EBB-881D-8898657EF3EC}" type="slidenum">
              <a:rPr lang="en-US"/>
              <a:pPr/>
              <a:t>132</a:t>
            </a:fld>
            <a:endParaRPr lang="en-US"/>
          </a:p>
        </p:txBody>
      </p:sp>
      <p:sp>
        <p:nvSpPr>
          <p:cNvPr id="3133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334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96566052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8DB2DEA-D52F-44CB-96D1-9FE640C3DF3A}" type="slidenum">
              <a:rPr lang="en-US"/>
              <a:pPr/>
              <a:t>133</a:t>
            </a:fld>
            <a:endParaRPr lang="en-US"/>
          </a:p>
        </p:txBody>
      </p:sp>
      <p:sp>
        <p:nvSpPr>
          <p:cNvPr id="3143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437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13200869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997C382-BD33-46A6-8DB9-F2A6F96E905B}" type="slidenum">
              <a:rPr lang="en-US"/>
              <a:pPr/>
              <a:t>134</a:t>
            </a:fld>
            <a:endParaRPr lang="en-US"/>
          </a:p>
        </p:txBody>
      </p:sp>
      <p:sp>
        <p:nvSpPr>
          <p:cNvPr id="3153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539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28314403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ADF4114-5A2D-4EC2-AE3A-9AA278CE5F44}" type="slidenum">
              <a:rPr lang="en-US"/>
              <a:pPr/>
              <a:t>135</a:t>
            </a:fld>
            <a:endParaRPr lang="en-US"/>
          </a:p>
        </p:txBody>
      </p:sp>
      <p:sp>
        <p:nvSpPr>
          <p:cNvPr id="3164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641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41015805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056056E-B247-4688-BE9E-84DB921316EE}" type="slidenum">
              <a:rPr lang="en-US"/>
              <a:pPr/>
              <a:t>136</a:t>
            </a:fld>
            <a:endParaRPr lang="en-US"/>
          </a:p>
        </p:txBody>
      </p:sp>
      <p:sp>
        <p:nvSpPr>
          <p:cNvPr id="3174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4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17168839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FA342AE-79EB-430E-8E32-6AB8EDB1395F}" type="slidenum">
              <a:rPr lang="en-US"/>
              <a:pPr/>
              <a:t>137</a:t>
            </a:fld>
            <a:endParaRPr lang="en-US"/>
          </a:p>
        </p:txBody>
      </p:sp>
      <p:sp>
        <p:nvSpPr>
          <p:cNvPr id="3184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846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84982673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43EE0E0-00C7-4904-ADDC-B5591E792C56}" type="slidenum">
              <a:rPr lang="en-US"/>
              <a:pPr/>
              <a:t>138</a:t>
            </a:fld>
            <a:endParaRPr lang="en-US"/>
          </a:p>
        </p:txBody>
      </p:sp>
      <p:sp>
        <p:nvSpPr>
          <p:cNvPr id="3194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949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72814463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44DA717-F1C2-439D-A036-3BEBA791EC54}" type="slidenum">
              <a:rPr lang="en-US"/>
              <a:pPr/>
              <a:t>139</a:t>
            </a:fld>
            <a:endParaRPr lang="en-US"/>
          </a:p>
        </p:txBody>
      </p:sp>
      <p:sp>
        <p:nvSpPr>
          <p:cNvPr id="3205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051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287274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700DB3C-B600-40E0-AED7-B0DC9C3F2D18}" type="slidenum">
              <a:rPr lang="en-US"/>
              <a:pPr/>
              <a:t>14</a:t>
            </a:fld>
            <a:endParaRPr lang="en-US"/>
          </a:p>
        </p:txBody>
      </p:sp>
      <p:sp>
        <p:nvSpPr>
          <p:cNvPr id="1925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251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3709276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2AAB97E-350D-4084-B787-AF1167FD88FE}" type="slidenum">
              <a:rPr lang="en-US"/>
              <a:pPr/>
              <a:t>140</a:t>
            </a:fld>
            <a:endParaRPr lang="en-US"/>
          </a:p>
        </p:txBody>
      </p:sp>
      <p:sp>
        <p:nvSpPr>
          <p:cNvPr id="3215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153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85150565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A534D2D-364C-472E-8F76-01884A175483}" type="slidenum">
              <a:rPr lang="en-US"/>
              <a:pPr/>
              <a:t>141</a:t>
            </a:fld>
            <a:endParaRPr lang="en-US"/>
          </a:p>
        </p:txBody>
      </p:sp>
      <p:sp>
        <p:nvSpPr>
          <p:cNvPr id="32256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256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65936239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DEDE841-F6A3-48A3-A812-BAEF1E44BFE7}" type="slidenum">
              <a:rPr lang="en-US"/>
              <a:pPr/>
              <a:t>142</a:t>
            </a:fld>
            <a:endParaRPr lang="en-US"/>
          </a:p>
        </p:txBody>
      </p:sp>
      <p:sp>
        <p:nvSpPr>
          <p:cNvPr id="3235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358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81890625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6CAA7C7-EDDD-442E-85E8-03783C099FBA}" type="slidenum">
              <a:rPr lang="en-US"/>
              <a:pPr/>
              <a:t>143</a:t>
            </a:fld>
            <a:endParaRPr lang="en-US"/>
          </a:p>
        </p:txBody>
      </p:sp>
      <p:sp>
        <p:nvSpPr>
          <p:cNvPr id="3246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461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44592959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70C6A59-5FAE-48E5-9223-2B3198C5C799}" type="slidenum">
              <a:rPr lang="en-US"/>
              <a:pPr/>
              <a:t>144</a:t>
            </a:fld>
            <a:endParaRPr lang="en-US"/>
          </a:p>
        </p:txBody>
      </p:sp>
      <p:sp>
        <p:nvSpPr>
          <p:cNvPr id="3256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563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64734330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DFD88CC-7C8B-45D0-A5DB-F5CC48E6312B}" type="slidenum">
              <a:rPr lang="en-US"/>
              <a:pPr/>
              <a:t>145</a:t>
            </a:fld>
            <a:endParaRPr lang="en-US"/>
          </a:p>
        </p:txBody>
      </p:sp>
      <p:sp>
        <p:nvSpPr>
          <p:cNvPr id="3266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665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89245164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3742477-6874-46D6-9AD3-03FD2B960288}" type="slidenum">
              <a:rPr lang="en-US"/>
              <a:pPr/>
              <a:t>146</a:t>
            </a:fld>
            <a:endParaRPr lang="en-US"/>
          </a:p>
        </p:txBody>
      </p:sp>
      <p:sp>
        <p:nvSpPr>
          <p:cNvPr id="3276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768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42691188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D3B181B-0613-4A76-B0DD-1279651F4769}" type="slidenum">
              <a:rPr lang="en-US"/>
              <a:pPr/>
              <a:t>147</a:t>
            </a:fld>
            <a:endParaRPr lang="en-US"/>
          </a:p>
        </p:txBody>
      </p:sp>
      <p:sp>
        <p:nvSpPr>
          <p:cNvPr id="3287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870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36860982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9C3EAAA-0709-432E-819C-EB975E6E1568}" type="slidenum">
              <a:rPr lang="en-US"/>
              <a:pPr/>
              <a:t>148</a:t>
            </a:fld>
            <a:endParaRPr lang="en-US"/>
          </a:p>
        </p:txBody>
      </p:sp>
      <p:sp>
        <p:nvSpPr>
          <p:cNvPr id="3297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973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422146742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4CBB6D8-7BE2-4EBE-96F0-3F2EB5743F85}" type="slidenum">
              <a:rPr lang="en-US"/>
              <a:pPr/>
              <a:t>149</a:t>
            </a:fld>
            <a:endParaRPr lang="en-US"/>
          </a:p>
        </p:txBody>
      </p:sp>
      <p:sp>
        <p:nvSpPr>
          <p:cNvPr id="3307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075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25809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ABACD01-2553-4611-B165-F92760452091}" type="slidenum">
              <a:rPr lang="en-US"/>
              <a:pPr/>
              <a:t>15</a:t>
            </a:fld>
            <a:endParaRPr lang="en-US"/>
          </a:p>
        </p:txBody>
      </p:sp>
      <p:sp>
        <p:nvSpPr>
          <p:cNvPr id="1935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353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61415260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4C7EEFC-58FB-4EE7-93E6-9DB439220896}" type="slidenum">
              <a:rPr lang="en-US"/>
              <a:pPr/>
              <a:t>150</a:t>
            </a:fld>
            <a:endParaRPr lang="en-US"/>
          </a:p>
        </p:txBody>
      </p:sp>
      <p:sp>
        <p:nvSpPr>
          <p:cNvPr id="3317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177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8537406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4FC3AE3-8E31-4CFE-B116-96D464E4219B}" type="slidenum">
              <a:rPr lang="en-US"/>
              <a:pPr/>
              <a:t>151</a:t>
            </a:fld>
            <a:endParaRPr lang="en-US"/>
          </a:p>
        </p:txBody>
      </p:sp>
      <p:sp>
        <p:nvSpPr>
          <p:cNvPr id="3328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280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28031588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741DA67-1673-4636-8BD1-ADDB9BE6E4BA}" type="slidenum">
              <a:rPr lang="en-US"/>
              <a:pPr/>
              <a:t>152</a:t>
            </a:fld>
            <a:endParaRPr lang="en-US"/>
          </a:p>
        </p:txBody>
      </p:sp>
      <p:sp>
        <p:nvSpPr>
          <p:cNvPr id="3338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382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88460809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25C6FFB-304E-4AAA-8BD4-7E3CAFBEC6AA}" type="slidenum">
              <a:rPr lang="en-US"/>
              <a:pPr/>
              <a:t>153</a:t>
            </a:fld>
            <a:endParaRPr lang="en-US"/>
          </a:p>
        </p:txBody>
      </p:sp>
      <p:sp>
        <p:nvSpPr>
          <p:cNvPr id="3348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485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641683441"/>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22E75C3-3068-4678-BF02-9DDD6AF59CD0}" type="slidenum">
              <a:rPr lang="en-US"/>
              <a:pPr/>
              <a:t>154</a:t>
            </a:fld>
            <a:endParaRPr lang="en-US"/>
          </a:p>
        </p:txBody>
      </p:sp>
      <p:sp>
        <p:nvSpPr>
          <p:cNvPr id="3358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587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3268771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E77D882-CB6D-4ED2-9F6F-FF018FFA184A}" type="slidenum">
              <a:rPr lang="en-US"/>
              <a:pPr/>
              <a:t>155</a:t>
            </a:fld>
            <a:endParaRPr lang="en-US"/>
          </a:p>
        </p:txBody>
      </p:sp>
      <p:sp>
        <p:nvSpPr>
          <p:cNvPr id="3368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689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41592588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E3AD26A-7904-43DC-B1B6-61D56F6ACB66}" type="slidenum">
              <a:rPr lang="en-US"/>
              <a:pPr/>
              <a:t>156</a:t>
            </a:fld>
            <a:endParaRPr lang="en-US"/>
          </a:p>
        </p:txBody>
      </p:sp>
      <p:sp>
        <p:nvSpPr>
          <p:cNvPr id="3379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792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39914922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3D81687-F549-4975-BBFF-593A82B243BD}" type="slidenum">
              <a:rPr lang="en-US"/>
              <a:pPr/>
              <a:t>157</a:t>
            </a:fld>
            <a:endParaRPr lang="en-US"/>
          </a:p>
        </p:txBody>
      </p:sp>
      <p:sp>
        <p:nvSpPr>
          <p:cNvPr id="3389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894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42633339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032C020-090C-4531-9F5B-342BC3992A38}" type="slidenum">
              <a:rPr lang="en-US"/>
              <a:pPr/>
              <a:t>158</a:t>
            </a:fld>
            <a:endParaRPr lang="en-US"/>
          </a:p>
        </p:txBody>
      </p:sp>
      <p:sp>
        <p:nvSpPr>
          <p:cNvPr id="3399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997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72322953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E534ED1-22F6-468B-861C-0DE0269AB3BE}" type="slidenum">
              <a:rPr lang="en-US"/>
              <a:pPr/>
              <a:t>159</a:t>
            </a:fld>
            <a:endParaRPr lang="en-US"/>
          </a:p>
        </p:txBody>
      </p:sp>
      <p:sp>
        <p:nvSpPr>
          <p:cNvPr id="3409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099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345372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BAF87C1-DE60-44D1-BEC2-CEE3F85E60AD}" type="slidenum">
              <a:rPr lang="en-US"/>
              <a:pPr/>
              <a:t>16</a:t>
            </a:fld>
            <a:endParaRPr lang="en-US"/>
          </a:p>
        </p:txBody>
      </p:sp>
      <p:sp>
        <p:nvSpPr>
          <p:cNvPr id="19456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6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410400292"/>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F30F20F-A9BC-4CBC-9FC6-678AFDC6884F}" type="slidenum">
              <a:rPr lang="en-US"/>
              <a:pPr/>
              <a:t>160</a:t>
            </a:fld>
            <a:endParaRPr lang="en-US"/>
          </a:p>
        </p:txBody>
      </p:sp>
      <p:sp>
        <p:nvSpPr>
          <p:cNvPr id="3420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201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995744903"/>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AD1AABD-4F17-4705-928C-556454AEA32A}" type="slidenum">
              <a:rPr lang="en-US"/>
              <a:pPr/>
              <a:t>161</a:t>
            </a:fld>
            <a:endParaRPr lang="en-US"/>
          </a:p>
        </p:txBody>
      </p:sp>
      <p:sp>
        <p:nvSpPr>
          <p:cNvPr id="3430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304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79219304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E9850D0-E286-475C-9B83-358086F0C596}" type="slidenum">
              <a:rPr lang="en-US"/>
              <a:pPr/>
              <a:t>162</a:t>
            </a:fld>
            <a:endParaRPr lang="en-US"/>
          </a:p>
        </p:txBody>
      </p:sp>
      <p:sp>
        <p:nvSpPr>
          <p:cNvPr id="3440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406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599664295"/>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82D24A2-5A78-42C4-B95E-FA4F961658EF}" type="slidenum">
              <a:rPr lang="en-US"/>
              <a:pPr/>
              <a:t>163</a:t>
            </a:fld>
            <a:endParaRPr lang="en-US"/>
          </a:p>
        </p:txBody>
      </p:sp>
      <p:sp>
        <p:nvSpPr>
          <p:cNvPr id="3450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509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82147117"/>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4F1A70C-189A-4309-8545-42DF541BBFB9}" type="slidenum">
              <a:rPr lang="en-US"/>
              <a:pPr/>
              <a:t>164</a:t>
            </a:fld>
            <a:endParaRPr lang="en-US"/>
          </a:p>
        </p:txBody>
      </p:sp>
      <p:sp>
        <p:nvSpPr>
          <p:cNvPr id="3461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611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334227167"/>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BAE4C53-43BB-44E8-9DC6-E0059E2AD806}" type="slidenum">
              <a:rPr lang="en-US"/>
              <a:pPr/>
              <a:t>165</a:t>
            </a:fld>
            <a:endParaRPr lang="en-US"/>
          </a:p>
        </p:txBody>
      </p:sp>
      <p:sp>
        <p:nvSpPr>
          <p:cNvPr id="3471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713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950901734"/>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1922194-E210-45A1-9BD3-BFEB1E0E24B4}" type="slidenum">
              <a:rPr lang="en-US"/>
              <a:pPr/>
              <a:t>166</a:t>
            </a:fld>
            <a:endParaRPr lang="en-US"/>
          </a:p>
        </p:txBody>
      </p:sp>
      <p:sp>
        <p:nvSpPr>
          <p:cNvPr id="34816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6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540519764"/>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2786966-072D-4DDE-9598-FB1741D58DB6}" type="slidenum">
              <a:rPr lang="en-US"/>
              <a:pPr/>
              <a:t>167</a:t>
            </a:fld>
            <a:endParaRPr lang="en-US"/>
          </a:p>
        </p:txBody>
      </p:sp>
      <p:sp>
        <p:nvSpPr>
          <p:cNvPr id="3491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918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178934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1AD3CA8-ACD0-4464-9F30-5D8921E911F2}" type="slidenum">
              <a:rPr lang="en-US"/>
              <a:pPr/>
              <a:t>17</a:t>
            </a:fld>
            <a:endParaRPr lang="en-US"/>
          </a:p>
        </p:txBody>
      </p:sp>
      <p:sp>
        <p:nvSpPr>
          <p:cNvPr id="1955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558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58214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B97BE8F-68F5-4809-A1BC-0E0ABB7B1AF5}" type="slidenum">
              <a:rPr lang="en-US"/>
              <a:pPr/>
              <a:t>18</a:t>
            </a:fld>
            <a:endParaRPr lang="en-US"/>
          </a:p>
        </p:txBody>
      </p:sp>
      <p:sp>
        <p:nvSpPr>
          <p:cNvPr id="1966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661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796877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9C009B1-8E3C-49C7-9A6D-F3E51029984B}" type="slidenum">
              <a:rPr lang="en-US"/>
              <a:pPr/>
              <a:t>19</a:t>
            </a:fld>
            <a:endParaRPr lang="en-US"/>
          </a:p>
        </p:txBody>
      </p:sp>
      <p:sp>
        <p:nvSpPr>
          <p:cNvPr id="1976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763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659920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078FBA0-4279-4CD2-AEC0-97EE0DB541BE}" type="slidenum">
              <a:rPr lang="en-US"/>
              <a:pPr/>
              <a:t>2</a:t>
            </a:fld>
            <a:endParaRPr lang="en-US"/>
          </a:p>
        </p:txBody>
      </p:sp>
      <p:sp>
        <p:nvSpPr>
          <p:cNvPr id="1781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817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4284378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D4F9655-FF9F-4D01-9DB9-3DC69670C7D6}" type="slidenum">
              <a:rPr lang="en-US"/>
              <a:pPr/>
              <a:t>20</a:t>
            </a:fld>
            <a:endParaRPr lang="en-US"/>
          </a:p>
        </p:txBody>
      </p:sp>
      <p:sp>
        <p:nvSpPr>
          <p:cNvPr id="1986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865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4112780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F858B29-37B6-4BF0-ABBC-B9FAAEA035A1}" type="slidenum">
              <a:rPr lang="en-US"/>
              <a:pPr/>
              <a:t>21</a:t>
            </a:fld>
            <a:endParaRPr lang="en-US"/>
          </a:p>
        </p:txBody>
      </p:sp>
      <p:sp>
        <p:nvSpPr>
          <p:cNvPr id="1996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968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4122121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A77B02F-E04E-44C8-B323-1025ADE30931}" type="slidenum">
              <a:rPr lang="en-US"/>
              <a:pPr/>
              <a:t>22</a:t>
            </a:fld>
            <a:endParaRPr lang="en-US"/>
          </a:p>
        </p:txBody>
      </p:sp>
      <p:sp>
        <p:nvSpPr>
          <p:cNvPr id="2007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070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608180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5FC20F7-21F2-44CD-B95E-96911823B259}" type="slidenum">
              <a:rPr lang="en-US"/>
              <a:pPr/>
              <a:t>23</a:t>
            </a:fld>
            <a:endParaRPr lang="en-US"/>
          </a:p>
        </p:txBody>
      </p:sp>
      <p:sp>
        <p:nvSpPr>
          <p:cNvPr id="2017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173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295546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FA7DDD5-22D3-4827-AE14-0AA03841D899}" type="slidenum">
              <a:rPr lang="en-US"/>
              <a:pPr/>
              <a:t>24</a:t>
            </a:fld>
            <a:endParaRPr lang="en-US"/>
          </a:p>
        </p:txBody>
      </p:sp>
      <p:sp>
        <p:nvSpPr>
          <p:cNvPr id="2027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275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135560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98B2A25-8A2B-45BD-8138-524190C239B8}" type="slidenum">
              <a:rPr lang="en-US"/>
              <a:pPr/>
              <a:t>25</a:t>
            </a:fld>
            <a:endParaRPr lang="en-US"/>
          </a:p>
        </p:txBody>
      </p:sp>
      <p:sp>
        <p:nvSpPr>
          <p:cNvPr id="2037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377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506238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9712367-73C3-4A2B-9050-F58836D44C4E}" type="slidenum">
              <a:rPr lang="en-US"/>
              <a:pPr/>
              <a:t>26</a:t>
            </a:fld>
            <a:endParaRPr lang="en-US"/>
          </a:p>
        </p:txBody>
      </p:sp>
      <p:sp>
        <p:nvSpPr>
          <p:cNvPr id="2048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480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753122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1638193-4E90-4BC2-B32F-23C5D5D7B0AA}" type="slidenum">
              <a:rPr lang="en-US"/>
              <a:pPr/>
              <a:t>27</a:t>
            </a:fld>
            <a:endParaRPr lang="en-US"/>
          </a:p>
        </p:txBody>
      </p:sp>
      <p:sp>
        <p:nvSpPr>
          <p:cNvPr id="2058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582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514613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A59E0C9-FA1F-422D-BDC7-499B600F9840}" type="slidenum">
              <a:rPr lang="en-US"/>
              <a:pPr/>
              <a:t>28</a:t>
            </a:fld>
            <a:endParaRPr lang="en-US"/>
          </a:p>
        </p:txBody>
      </p:sp>
      <p:sp>
        <p:nvSpPr>
          <p:cNvPr id="2068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606858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0C56C47-2A41-4788-895B-49B578C2B7A0}" type="slidenum">
              <a:rPr lang="en-US"/>
              <a:pPr/>
              <a:t>29</a:t>
            </a:fld>
            <a:endParaRPr lang="en-US"/>
          </a:p>
        </p:txBody>
      </p:sp>
      <p:sp>
        <p:nvSpPr>
          <p:cNvPr id="2078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787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756485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2ADB64A-15D4-4111-93B0-65C49BBCB1AF}" type="slidenum">
              <a:rPr lang="en-US"/>
              <a:pPr/>
              <a:t>3</a:t>
            </a:fld>
            <a:endParaRPr lang="en-US"/>
          </a:p>
        </p:txBody>
      </p:sp>
      <p:sp>
        <p:nvSpPr>
          <p:cNvPr id="1792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920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449347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1F1AD95-9964-4F13-BEEC-698048AD9945}" type="slidenum">
              <a:rPr lang="en-US"/>
              <a:pPr/>
              <a:t>30</a:t>
            </a:fld>
            <a:endParaRPr lang="en-US"/>
          </a:p>
        </p:txBody>
      </p:sp>
      <p:sp>
        <p:nvSpPr>
          <p:cNvPr id="2088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889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169258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BE17F2E-AF9E-4430-8CD7-CAFBBF420D23}" type="slidenum">
              <a:rPr lang="en-US"/>
              <a:pPr/>
              <a:t>31</a:t>
            </a:fld>
            <a:endParaRPr lang="en-US"/>
          </a:p>
        </p:txBody>
      </p:sp>
      <p:sp>
        <p:nvSpPr>
          <p:cNvPr id="2099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992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077034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F655B8-BDFE-44FC-AE98-490D46D7C6C4}" type="slidenum">
              <a:rPr lang="en-US"/>
              <a:pPr/>
              <a:t>32</a:t>
            </a:fld>
            <a:endParaRPr lang="en-US"/>
          </a:p>
        </p:txBody>
      </p:sp>
      <p:sp>
        <p:nvSpPr>
          <p:cNvPr id="2109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094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3010839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664EEAC-412A-44B4-B944-E9A358AAE2E7}" type="slidenum">
              <a:rPr lang="en-US"/>
              <a:pPr/>
              <a:t>33</a:t>
            </a:fld>
            <a:endParaRPr lang="en-US"/>
          </a:p>
        </p:txBody>
      </p:sp>
      <p:sp>
        <p:nvSpPr>
          <p:cNvPr id="2119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197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119844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D6F7A10-5F71-4DBA-A993-88C08154EB88}" type="slidenum">
              <a:rPr lang="en-US"/>
              <a:pPr/>
              <a:t>34</a:t>
            </a:fld>
            <a:endParaRPr lang="en-US"/>
          </a:p>
        </p:txBody>
      </p:sp>
      <p:sp>
        <p:nvSpPr>
          <p:cNvPr id="2129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299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876963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527CF9C-E071-43CB-AD36-BE57B7A1BDF3}" type="slidenum">
              <a:rPr lang="en-US"/>
              <a:pPr/>
              <a:t>35</a:t>
            </a:fld>
            <a:endParaRPr lang="en-US"/>
          </a:p>
        </p:txBody>
      </p:sp>
      <p:sp>
        <p:nvSpPr>
          <p:cNvPr id="2140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401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820946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22A56F7-D4EC-4DF7-B360-A779526715E4}" type="slidenum">
              <a:rPr lang="en-US"/>
              <a:pPr/>
              <a:t>36</a:t>
            </a:fld>
            <a:endParaRPr lang="en-US"/>
          </a:p>
        </p:txBody>
      </p:sp>
      <p:sp>
        <p:nvSpPr>
          <p:cNvPr id="2150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4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513574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185EFF-A684-4842-A2B7-16A152DF92B4}" type="slidenum">
              <a:rPr lang="en-US"/>
              <a:pPr/>
              <a:t>37</a:t>
            </a:fld>
            <a:endParaRPr lang="en-US"/>
          </a:p>
        </p:txBody>
      </p:sp>
      <p:sp>
        <p:nvSpPr>
          <p:cNvPr id="2160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606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9968480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B282900-28CB-4ACD-BBA0-87C5DEE89B96}" type="slidenum">
              <a:rPr lang="en-US"/>
              <a:pPr/>
              <a:t>38</a:t>
            </a:fld>
            <a:endParaRPr lang="en-US"/>
          </a:p>
        </p:txBody>
      </p:sp>
      <p:sp>
        <p:nvSpPr>
          <p:cNvPr id="2170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709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9888943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4EA860C-4772-42CC-8745-756959A95A1B}" type="slidenum">
              <a:rPr lang="en-US"/>
              <a:pPr/>
              <a:t>39</a:t>
            </a:fld>
            <a:endParaRPr lang="en-US"/>
          </a:p>
        </p:txBody>
      </p:sp>
      <p:sp>
        <p:nvSpPr>
          <p:cNvPr id="2181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811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36728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907793E-0BF9-4A78-B6E6-61BE7B36B7F3}" type="slidenum">
              <a:rPr lang="en-US"/>
              <a:pPr/>
              <a:t>4</a:t>
            </a:fld>
            <a:endParaRPr lang="en-US"/>
          </a:p>
        </p:txBody>
      </p:sp>
      <p:sp>
        <p:nvSpPr>
          <p:cNvPr id="181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125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1275827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2F65869-305F-49FE-85DF-2668FE406B28}" type="slidenum">
              <a:rPr lang="en-US"/>
              <a:pPr/>
              <a:t>40</a:t>
            </a:fld>
            <a:endParaRPr lang="en-US"/>
          </a:p>
        </p:txBody>
      </p:sp>
      <p:sp>
        <p:nvSpPr>
          <p:cNvPr id="2191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913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526023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754ACB8-A48E-47EB-A057-245649B4943C}" type="slidenum">
              <a:rPr lang="en-US"/>
              <a:pPr/>
              <a:t>41</a:t>
            </a:fld>
            <a:endParaRPr lang="en-US"/>
          </a:p>
        </p:txBody>
      </p:sp>
      <p:sp>
        <p:nvSpPr>
          <p:cNvPr id="22016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016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2993354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280D50E-EF1A-44D6-A817-9D295B108FA6}" type="slidenum">
              <a:rPr lang="en-US"/>
              <a:pPr/>
              <a:t>42</a:t>
            </a:fld>
            <a:endParaRPr lang="en-US"/>
          </a:p>
        </p:txBody>
      </p:sp>
      <p:sp>
        <p:nvSpPr>
          <p:cNvPr id="2211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118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485468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314A49D-6D24-43DB-B0E8-3869A1B5EF07}" type="slidenum">
              <a:rPr lang="en-US"/>
              <a:pPr/>
              <a:t>43</a:t>
            </a:fld>
            <a:endParaRPr lang="en-US"/>
          </a:p>
        </p:txBody>
      </p:sp>
      <p:sp>
        <p:nvSpPr>
          <p:cNvPr id="2222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221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1179261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347E61E-6692-4947-8D24-528F38944BBF}" type="slidenum">
              <a:rPr lang="en-US"/>
              <a:pPr/>
              <a:t>44</a:t>
            </a:fld>
            <a:endParaRPr lang="en-US"/>
          </a:p>
        </p:txBody>
      </p:sp>
      <p:sp>
        <p:nvSpPr>
          <p:cNvPr id="2232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323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020660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41A7139-8016-4339-B920-CEED30A59787}" type="slidenum">
              <a:rPr lang="en-US"/>
              <a:pPr/>
              <a:t>45</a:t>
            </a:fld>
            <a:endParaRPr lang="en-US"/>
          </a:p>
        </p:txBody>
      </p:sp>
      <p:sp>
        <p:nvSpPr>
          <p:cNvPr id="2242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425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918831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CA106A4-114F-4E04-A900-6ED715D0D39B}" type="slidenum">
              <a:rPr lang="en-US"/>
              <a:pPr/>
              <a:t>46</a:t>
            </a:fld>
            <a:endParaRPr lang="en-US"/>
          </a:p>
        </p:txBody>
      </p:sp>
      <p:sp>
        <p:nvSpPr>
          <p:cNvPr id="2252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28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277230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8181E0F-CDAB-44E1-9A7D-773FE587D7E1}" type="slidenum">
              <a:rPr lang="en-US"/>
              <a:pPr/>
              <a:t>47</a:t>
            </a:fld>
            <a:endParaRPr lang="en-US"/>
          </a:p>
        </p:txBody>
      </p:sp>
      <p:sp>
        <p:nvSpPr>
          <p:cNvPr id="2263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630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7592406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A055578-6AF6-4107-B50A-2ED96B6C6BA5}" type="slidenum">
              <a:rPr lang="en-US"/>
              <a:pPr/>
              <a:t>48</a:t>
            </a:fld>
            <a:endParaRPr lang="en-US"/>
          </a:p>
        </p:txBody>
      </p:sp>
      <p:sp>
        <p:nvSpPr>
          <p:cNvPr id="2273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733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7852532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28AD8B1-45A4-45C2-9882-18156EFF2EE0}" type="slidenum">
              <a:rPr lang="en-US"/>
              <a:pPr/>
              <a:t>49</a:t>
            </a:fld>
            <a:endParaRPr lang="en-US"/>
          </a:p>
        </p:txBody>
      </p:sp>
      <p:sp>
        <p:nvSpPr>
          <p:cNvPr id="2283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835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717274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00A12D5-D95F-4496-86D8-84EBE1C3707F}" type="slidenum">
              <a:rPr lang="en-US"/>
              <a:pPr/>
              <a:t>5</a:t>
            </a:fld>
            <a:endParaRPr lang="en-US"/>
          </a:p>
        </p:txBody>
      </p:sp>
      <p:sp>
        <p:nvSpPr>
          <p:cNvPr id="1822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227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8393084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4FA6A2E-716F-41B6-A282-7A6153EB7331}" type="slidenum">
              <a:rPr lang="en-US"/>
              <a:pPr/>
              <a:t>50</a:t>
            </a:fld>
            <a:endParaRPr lang="en-US"/>
          </a:p>
        </p:txBody>
      </p:sp>
      <p:sp>
        <p:nvSpPr>
          <p:cNvPr id="2293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937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42007829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2004C47-93D3-472D-BC2D-D280DC6016AA}" type="slidenum">
              <a:rPr lang="en-US"/>
              <a:pPr/>
              <a:t>51</a:t>
            </a:fld>
            <a:endParaRPr lang="en-US"/>
          </a:p>
        </p:txBody>
      </p:sp>
      <p:sp>
        <p:nvSpPr>
          <p:cNvPr id="2304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040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9451214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8B97787-AC18-4CB1-9561-553C7E020A2A}" type="slidenum">
              <a:rPr lang="en-US"/>
              <a:pPr/>
              <a:t>52</a:t>
            </a:fld>
            <a:endParaRPr lang="en-US"/>
          </a:p>
        </p:txBody>
      </p:sp>
      <p:sp>
        <p:nvSpPr>
          <p:cNvPr id="2314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142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4412030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94827F8-3321-4611-92F1-8B85567E8AB4}" type="slidenum">
              <a:rPr lang="en-US"/>
              <a:pPr/>
              <a:t>53</a:t>
            </a:fld>
            <a:endParaRPr lang="en-US"/>
          </a:p>
        </p:txBody>
      </p:sp>
      <p:sp>
        <p:nvSpPr>
          <p:cNvPr id="2324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245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955421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757CA4B-9ADF-4AFE-82BC-3247B2E5F258}" type="slidenum">
              <a:rPr lang="en-US"/>
              <a:pPr/>
              <a:t>54</a:t>
            </a:fld>
            <a:endParaRPr lang="en-US"/>
          </a:p>
        </p:txBody>
      </p:sp>
      <p:sp>
        <p:nvSpPr>
          <p:cNvPr id="2334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347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3648959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BB2F385-61C8-4CD5-9722-BBDADF81F4A3}" type="slidenum">
              <a:rPr lang="en-US"/>
              <a:pPr/>
              <a:t>55</a:t>
            </a:fld>
            <a:endParaRPr lang="en-US"/>
          </a:p>
        </p:txBody>
      </p:sp>
      <p:sp>
        <p:nvSpPr>
          <p:cNvPr id="2344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449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26783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C098113-6A6A-4D4E-B248-F5D856D18046}" type="slidenum">
              <a:rPr lang="en-US"/>
              <a:pPr/>
              <a:t>56</a:t>
            </a:fld>
            <a:endParaRPr lang="en-US"/>
          </a:p>
        </p:txBody>
      </p:sp>
      <p:sp>
        <p:nvSpPr>
          <p:cNvPr id="2355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2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5193493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2313937-86F2-46B4-85EB-A73EE6A700EB}" type="slidenum">
              <a:rPr lang="en-US"/>
              <a:pPr/>
              <a:t>57</a:t>
            </a:fld>
            <a:endParaRPr lang="en-US"/>
          </a:p>
        </p:txBody>
      </p:sp>
      <p:sp>
        <p:nvSpPr>
          <p:cNvPr id="2365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654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7232793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C12D0B3-7FC1-4948-BC89-A9F43E2764D5}" type="slidenum">
              <a:rPr lang="en-US"/>
              <a:pPr/>
              <a:t>58</a:t>
            </a:fld>
            <a:endParaRPr lang="en-US"/>
          </a:p>
        </p:txBody>
      </p:sp>
      <p:sp>
        <p:nvSpPr>
          <p:cNvPr id="2375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757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5187355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D885BEF-B1DA-46DB-A349-A49C04F0F329}" type="slidenum">
              <a:rPr lang="en-US"/>
              <a:pPr/>
              <a:t>59</a:t>
            </a:fld>
            <a:endParaRPr lang="en-US"/>
          </a:p>
        </p:txBody>
      </p:sp>
      <p:sp>
        <p:nvSpPr>
          <p:cNvPr id="2385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859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506322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F55F1D-63D8-44E1-AB2F-F1B45DC04417}" type="slidenum">
              <a:rPr lang="en-US"/>
              <a:pPr/>
              <a:t>6</a:t>
            </a:fld>
            <a:endParaRPr lang="en-US"/>
          </a:p>
        </p:txBody>
      </p:sp>
      <p:sp>
        <p:nvSpPr>
          <p:cNvPr id="183297" name="Rectangle 1"/>
          <p:cNvSpPr txBox="1">
            <a:spLocks noGrp="1" noRot="1" noChangeAspect="1" noChangeArrowheads="1"/>
          </p:cNvSpPr>
          <p:nvPr>
            <p:ph type="sldImg"/>
          </p:nvPr>
        </p:nvSpPr>
        <p:spPr bwMode="auto">
          <a:xfrm>
            <a:off x="1146175" y="685800"/>
            <a:ext cx="4570413" cy="3427413"/>
          </a:xfrm>
          <a:prstGeom prst="rect">
            <a:avLst/>
          </a:prstGeom>
          <a:solidFill>
            <a:srgbClr val="FFFFFF"/>
          </a:solidFill>
          <a:ln>
            <a:solidFill>
              <a:srgbClr val="000000"/>
            </a:solidFill>
            <a:miter lim="800000"/>
            <a:headEnd/>
            <a:tailEnd/>
          </a:ln>
        </p:spPr>
      </p:sp>
      <p:sp>
        <p:nvSpPr>
          <p:cNvPr id="183298" name="Text Box 2"/>
          <p:cNvSpPr txBox="1">
            <a:spLocks noGrp="1" noChangeArrowheads="1"/>
          </p:cNvSpPr>
          <p:nvPr>
            <p:ph type="body" idx="1"/>
          </p:nvPr>
        </p:nvSpPr>
        <p:spPr bwMode="auto">
          <a:xfrm>
            <a:off x="912813" y="4343400"/>
            <a:ext cx="5032375" cy="3227388"/>
          </a:xfrm>
          <a:prstGeom prst="rect">
            <a:avLst/>
          </a:prstGeom>
          <a:solidFill>
            <a:srgbClr val="FFFFFF"/>
          </a:solidFill>
          <a:ln w="9360">
            <a:solidFill>
              <a:srgbClr val="000000"/>
            </a:solidFill>
            <a:miter lim="800000"/>
            <a:headEnd/>
            <a:tailEnd/>
          </a:ln>
        </p:spPr>
        <p:txBody>
          <a:bodyPr lIns="90000" tIns="45000" rIns="90000" bIns="45000"/>
          <a:lstStyle/>
          <a:p>
            <a:pPr eaLnBrk="1" hangingPunct="1">
              <a:spcBef>
                <a:spcPts val="33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B2B2B2"/>
                </a:solidFill>
                <a:cs typeface="Times New Roman" pitchFamily="16" charset="0"/>
              </a:rPr>
              <a:t>The focus of this presentation is Passport management solutions.  Before we head into our discussion of Passport management, however, we are going to take a few minutes to talk about Service ware and Preside.  We will do this in order to set the context:  it is important for you to understand the differences and the definitions of each area.  </a:t>
            </a:r>
          </a:p>
          <a:p>
            <a:pPr eaLnBrk="1" hangingPunct="1">
              <a:spcBef>
                <a:spcPts val="33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B2B2B2"/>
                </a:solidFill>
                <a:cs typeface="Times New Roman" pitchFamily="16" charset="0"/>
              </a:rPr>
              <a:t>As the slide illustrates, </a:t>
            </a:r>
            <a:r>
              <a:rPr lang="en-US" sz="900" b="1">
                <a:solidFill>
                  <a:srgbClr val="B2B2B2"/>
                </a:solidFill>
                <a:cs typeface="Times New Roman" pitchFamily="16" charset="0"/>
              </a:rPr>
              <a:t>PRESIDE</a:t>
            </a:r>
            <a:r>
              <a:rPr lang="en-US" sz="900">
                <a:cs typeface="Times New Roman" pitchFamily="16" charset="0"/>
              </a:rPr>
              <a:t> is the new single brand name for Nortel Networks’ Service ware products and values.</a:t>
            </a:r>
          </a:p>
          <a:p>
            <a:pPr eaLnBrk="1" hangingPunct="1">
              <a:spcBef>
                <a:spcPts val="33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cs typeface="Times New Roman" pitchFamily="16" charset="0"/>
              </a:rPr>
              <a:t>Service ware</a:t>
            </a:r>
            <a:r>
              <a:rPr lang="en-US" sz="900">
                <a:cs typeface="Times New Roman" pitchFamily="16" charset="0"/>
              </a:rPr>
              <a:t> enables the shift from management of the infrastructure to delivering services.  The goal of Service ware for customers is to contribute to </a:t>
            </a:r>
            <a:r>
              <a:rPr lang="en-CA" sz="900">
                <a:ea typeface="WenQuanYi Micro Hei" charset="0"/>
                <a:cs typeface="WenQuanYi Micro Hei" charset="0"/>
              </a:rPr>
              <a:t>i</a:t>
            </a:r>
            <a:r>
              <a:rPr lang="en-US" sz="900">
                <a:cs typeface="Times New Roman" pitchFamily="16" charset="0"/>
              </a:rPr>
              <a:t>ncreased revenue opportunities, while at the same time simplifying operations and reducing your overall costs. </a:t>
            </a:r>
          </a:p>
          <a:p>
            <a:pPr eaLnBrk="1" hangingPunct="1">
              <a:spcBef>
                <a:spcPts val="33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cs typeface="Times New Roman" pitchFamily="16" charset="0"/>
              </a:rPr>
              <a:t>If we look at the above slide, the </a:t>
            </a:r>
            <a:r>
              <a:rPr lang="en-US" sz="900" b="1">
                <a:cs typeface="Times New Roman" pitchFamily="16" charset="0"/>
              </a:rPr>
              <a:t>Infrastructure</a:t>
            </a:r>
            <a:r>
              <a:rPr lang="en-US" sz="900">
                <a:cs typeface="Times New Roman" pitchFamily="16" charset="0"/>
              </a:rPr>
              <a:t> layer represents the equipment that the network is built upon.</a:t>
            </a:r>
          </a:p>
          <a:p>
            <a:pPr eaLnBrk="1" hangingPunct="1">
              <a:spcBef>
                <a:spcPts val="33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cs typeface="Times New Roman" pitchFamily="16" charset="0"/>
              </a:rPr>
              <a:t>Applications</a:t>
            </a:r>
            <a:r>
              <a:rPr lang="en-US" sz="900">
                <a:cs typeface="Times New Roman" pitchFamily="16" charset="0"/>
              </a:rPr>
              <a:t> represents the purpose of the network, e.g.. the capabilities the customer wants to outsource to the carrier (eg. Web hosting)  and the </a:t>
            </a:r>
            <a:r>
              <a:rPr lang="en-US" sz="900" b="1">
                <a:cs typeface="Times New Roman" pitchFamily="16" charset="0"/>
              </a:rPr>
              <a:t>Service ware</a:t>
            </a:r>
            <a:r>
              <a:rPr lang="en-US" sz="900">
                <a:cs typeface="Times New Roman" pitchFamily="16" charset="0"/>
              </a:rPr>
              <a:t> layer is the glue that ‘makes the network work’.  Included in this layer are concepts such as network management, policy services, and service level agreements.  </a:t>
            </a:r>
          </a:p>
          <a:p>
            <a:pPr eaLnBrk="1" hangingPunct="1">
              <a:spcBef>
                <a:spcPts val="33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cs typeface="Times New Roman" pitchFamily="16" charset="0"/>
              </a:rPr>
              <a:t>Other points to emphasize:  Service ware are really products of tomorrow/products being developed today which enhance the value of basic network management.  Most of the products we have today fall into the Infrastructure management category.  Most of the Preside tools we are developing will be for management of the applications.</a:t>
            </a:r>
          </a:p>
          <a:p>
            <a:pPr eaLnBrk="1" hangingPunct="1">
              <a:spcBef>
                <a:spcPts val="33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u="sng">
                <a:cs typeface="Times New Roman" pitchFamily="16" charset="0"/>
              </a:rPr>
              <a:t>Main message:</a:t>
            </a:r>
            <a:r>
              <a:rPr lang="en-US" sz="900">
                <a:cs typeface="Times New Roman" pitchFamily="16" charset="0"/>
              </a:rPr>
              <a:t>  Passport management, which resides in the Service ware layer as illustrated above, is part of a larger suite of Service ware products.</a:t>
            </a:r>
          </a:p>
        </p:txBody>
      </p:sp>
    </p:spTree>
    <p:extLst>
      <p:ext uri="{BB962C8B-B14F-4D97-AF65-F5344CB8AC3E}">
        <p14:creationId xmlns:p14="http://schemas.microsoft.com/office/powerpoint/2010/main" val="40278237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63D5019-EF96-45D9-988E-DAA160CA456E}" type="slidenum">
              <a:rPr lang="en-US"/>
              <a:pPr/>
              <a:t>60</a:t>
            </a:fld>
            <a:endParaRPr lang="en-US"/>
          </a:p>
        </p:txBody>
      </p:sp>
      <p:sp>
        <p:nvSpPr>
          <p:cNvPr id="2396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961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3313782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C875E85-C298-4412-B61C-5BA99E5F7BCE}" type="slidenum">
              <a:rPr lang="en-US"/>
              <a:pPr/>
              <a:t>61</a:t>
            </a:fld>
            <a:endParaRPr lang="en-US"/>
          </a:p>
        </p:txBody>
      </p:sp>
      <p:sp>
        <p:nvSpPr>
          <p:cNvPr id="2406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064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6123872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1DC0EA-9D5D-4759-B606-3742870C14F1}" type="slidenum">
              <a:rPr lang="en-US"/>
              <a:pPr/>
              <a:t>62</a:t>
            </a:fld>
            <a:endParaRPr lang="en-US"/>
          </a:p>
        </p:txBody>
      </p:sp>
      <p:sp>
        <p:nvSpPr>
          <p:cNvPr id="2416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166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2436929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64655CE-A53C-49DD-B798-09970DC2CFB8}" type="slidenum">
              <a:rPr lang="en-US"/>
              <a:pPr/>
              <a:t>63</a:t>
            </a:fld>
            <a:endParaRPr lang="en-US"/>
          </a:p>
        </p:txBody>
      </p:sp>
      <p:sp>
        <p:nvSpPr>
          <p:cNvPr id="2426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269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9140983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0059EBA-5C98-4721-A0EA-C875D1CE1FE4}" type="slidenum">
              <a:rPr lang="en-US"/>
              <a:pPr/>
              <a:t>64</a:t>
            </a:fld>
            <a:endParaRPr lang="en-US"/>
          </a:p>
        </p:txBody>
      </p:sp>
      <p:sp>
        <p:nvSpPr>
          <p:cNvPr id="2437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371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4556306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646695B-53E1-40A9-ADD1-D1A66F789F4E}" type="slidenum">
              <a:rPr lang="en-US"/>
              <a:pPr/>
              <a:t>65</a:t>
            </a:fld>
            <a:endParaRPr lang="en-US"/>
          </a:p>
        </p:txBody>
      </p:sp>
      <p:sp>
        <p:nvSpPr>
          <p:cNvPr id="2447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473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9350645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9441102-569B-4CE9-8344-3A292FD4B843}" type="slidenum">
              <a:rPr lang="en-US"/>
              <a:pPr/>
              <a:t>66</a:t>
            </a:fld>
            <a:endParaRPr lang="en-US"/>
          </a:p>
        </p:txBody>
      </p:sp>
      <p:sp>
        <p:nvSpPr>
          <p:cNvPr id="24576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576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1415617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0F6AA1F-0160-4381-9B5E-79111B334BE9}" type="slidenum">
              <a:rPr lang="en-US"/>
              <a:pPr/>
              <a:t>67</a:t>
            </a:fld>
            <a:endParaRPr lang="en-US"/>
          </a:p>
        </p:txBody>
      </p:sp>
      <p:sp>
        <p:nvSpPr>
          <p:cNvPr id="2467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678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7637194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B9B4370-CC1B-4EDB-BD16-81A4F9D8709A}" type="slidenum">
              <a:rPr lang="en-US"/>
              <a:pPr/>
              <a:t>68</a:t>
            </a:fld>
            <a:endParaRPr lang="en-US"/>
          </a:p>
        </p:txBody>
      </p:sp>
      <p:sp>
        <p:nvSpPr>
          <p:cNvPr id="2478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781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681720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19B1906-CD01-4A69-A38A-AAEF48503228}" type="slidenum">
              <a:rPr lang="en-US"/>
              <a:pPr/>
              <a:t>69</a:t>
            </a:fld>
            <a:endParaRPr lang="en-US"/>
          </a:p>
        </p:txBody>
      </p:sp>
      <p:sp>
        <p:nvSpPr>
          <p:cNvPr id="2488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44593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12B2AF3-3CB1-4F57-B730-62223FA9CB0E}" type="slidenum">
              <a:rPr lang="en-US"/>
              <a:pPr/>
              <a:t>7</a:t>
            </a:fld>
            <a:endParaRPr lang="en-US"/>
          </a:p>
        </p:txBody>
      </p:sp>
      <p:sp>
        <p:nvSpPr>
          <p:cNvPr id="1843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432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2201061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450DAC9-0DD2-4F85-970D-F0AE44537C96}" type="slidenum">
              <a:rPr lang="en-US"/>
              <a:pPr/>
              <a:t>70</a:t>
            </a:fld>
            <a:endParaRPr lang="en-US"/>
          </a:p>
        </p:txBody>
      </p:sp>
      <p:sp>
        <p:nvSpPr>
          <p:cNvPr id="2498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985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7134876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C9849C9-B4C2-4732-B4A6-B6433F7ABD6E}" type="slidenum">
              <a:rPr lang="en-US"/>
              <a:pPr/>
              <a:t>71</a:t>
            </a:fld>
            <a:endParaRPr lang="en-US"/>
          </a:p>
        </p:txBody>
      </p:sp>
      <p:sp>
        <p:nvSpPr>
          <p:cNvPr id="2508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6754981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51A5E0F-118E-4CED-8271-F4172A4AEB2A}" type="slidenum">
              <a:rPr lang="en-US"/>
              <a:pPr/>
              <a:t>72</a:t>
            </a:fld>
            <a:endParaRPr lang="en-US"/>
          </a:p>
        </p:txBody>
      </p:sp>
      <p:sp>
        <p:nvSpPr>
          <p:cNvPr id="2519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190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61042944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9E79418-C419-4C73-B45C-50FDF7C1920E}" type="slidenum">
              <a:rPr lang="en-US"/>
              <a:pPr/>
              <a:t>73</a:t>
            </a:fld>
            <a:endParaRPr lang="en-US"/>
          </a:p>
        </p:txBody>
      </p:sp>
      <p:sp>
        <p:nvSpPr>
          <p:cNvPr id="2529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659251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11E26A4-62F3-44C4-B230-63FA5930D3B6}" type="slidenum">
              <a:rPr lang="en-US"/>
              <a:pPr/>
              <a:t>74</a:t>
            </a:fld>
            <a:endParaRPr lang="en-US"/>
          </a:p>
        </p:txBody>
      </p:sp>
      <p:sp>
        <p:nvSpPr>
          <p:cNvPr id="2539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395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6594950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8D25886-EF3F-4B1D-9550-2AE338B9F91A}" type="slidenum">
              <a:rPr lang="en-US"/>
              <a:pPr/>
              <a:t>75</a:t>
            </a:fld>
            <a:endParaRPr lang="en-US"/>
          </a:p>
        </p:txBody>
      </p:sp>
      <p:sp>
        <p:nvSpPr>
          <p:cNvPr id="2549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3257763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E4475EB-7C16-4E75-A64B-EB2CB4391C01}" type="slidenum">
              <a:rPr lang="en-US"/>
              <a:pPr/>
              <a:t>76</a:t>
            </a:fld>
            <a:endParaRPr lang="en-US"/>
          </a:p>
        </p:txBody>
      </p:sp>
      <p:sp>
        <p:nvSpPr>
          <p:cNvPr id="2560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0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2676529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9EEA213-B32D-47DB-AE19-F03CA9A2C147}" type="slidenum">
              <a:rPr lang="en-US"/>
              <a:pPr/>
              <a:t>77</a:t>
            </a:fld>
            <a:endParaRPr lang="en-US"/>
          </a:p>
        </p:txBody>
      </p:sp>
      <p:sp>
        <p:nvSpPr>
          <p:cNvPr id="2570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113479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2B325EB-3233-40B4-AA86-6D1B7199DBB7}" type="slidenum">
              <a:rPr lang="en-US"/>
              <a:pPr/>
              <a:t>78</a:t>
            </a:fld>
            <a:endParaRPr lang="en-US"/>
          </a:p>
        </p:txBody>
      </p:sp>
      <p:sp>
        <p:nvSpPr>
          <p:cNvPr id="2580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805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326893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5A42A63-2A6B-4DC5-96E2-E6485CAB647F}" type="slidenum">
              <a:rPr lang="en-US"/>
              <a:pPr/>
              <a:t>79</a:t>
            </a:fld>
            <a:endParaRPr lang="en-US"/>
          </a:p>
        </p:txBody>
      </p:sp>
      <p:sp>
        <p:nvSpPr>
          <p:cNvPr id="2590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907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4289313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E270F00-EDE6-4CFC-8720-86C22E911C8F}" type="slidenum">
              <a:rPr lang="en-US"/>
              <a:pPr/>
              <a:t>8</a:t>
            </a:fld>
            <a:endParaRPr lang="en-US"/>
          </a:p>
        </p:txBody>
      </p:sp>
      <p:sp>
        <p:nvSpPr>
          <p:cNvPr id="1853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534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986007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EB794C4-13EB-488E-9BC9-6FECEDD7707D}" type="slidenum">
              <a:rPr lang="en-US"/>
              <a:pPr/>
              <a:t>80</a:t>
            </a:fld>
            <a:endParaRPr lang="en-US"/>
          </a:p>
        </p:txBody>
      </p:sp>
      <p:sp>
        <p:nvSpPr>
          <p:cNvPr id="2600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009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5648101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36891BC-DF5F-407F-BD86-84245E8E87D4}" type="slidenum">
              <a:rPr lang="en-US"/>
              <a:pPr/>
              <a:t>81</a:t>
            </a:fld>
            <a:endParaRPr lang="en-US"/>
          </a:p>
        </p:txBody>
      </p:sp>
      <p:sp>
        <p:nvSpPr>
          <p:cNvPr id="2611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112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4529299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8A1C39C-F9DA-4B3C-A1B5-F5095ABA347F}" type="slidenum">
              <a:rPr lang="en-US"/>
              <a:pPr/>
              <a:t>82</a:t>
            </a:fld>
            <a:endParaRPr lang="en-US"/>
          </a:p>
        </p:txBody>
      </p:sp>
      <p:sp>
        <p:nvSpPr>
          <p:cNvPr id="2621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214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823472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AF06D2F-4E21-4665-A211-333BB8868141}" type="slidenum">
              <a:rPr lang="en-US"/>
              <a:pPr/>
              <a:t>83</a:t>
            </a:fld>
            <a:endParaRPr lang="en-US"/>
          </a:p>
        </p:txBody>
      </p:sp>
      <p:sp>
        <p:nvSpPr>
          <p:cNvPr id="2631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317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1219583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BF62D5E-54B2-4DA0-BD40-5FF00F33CCE0}" type="slidenum">
              <a:rPr lang="en-US"/>
              <a:pPr/>
              <a:t>84</a:t>
            </a:fld>
            <a:endParaRPr lang="en-US"/>
          </a:p>
        </p:txBody>
      </p:sp>
      <p:sp>
        <p:nvSpPr>
          <p:cNvPr id="2641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419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5699359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344C3D6-9714-44DC-B345-14291553A65C}" type="slidenum">
              <a:rPr lang="en-US"/>
              <a:pPr/>
              <a:t>85</a:t>
            </a:fld>
            <a:endParaRPr lang="en-US"/>
          </a:p>
        </p:txBody>
      </p:sp>
      <p:sp>
        <p:nvSpPr>
          <p:cNvPr id="2652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521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77715156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6E80FF6-7E46-4DA2-9D34-D3566BA9DEF1}" type="slidenum">
              <a:rPr lang="en-US"/>
              <a:pPr/>
              <a:t>86</a:t>
            </a:fld>
            <a:endParaRPr lang="en-US"/>
          </a:p>
        </p:txBody>
      </p:sp>
      <p:sp>
        <p:nvSpPr>
          <p:cNvPr id="2662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4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6133612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8CE3FBB-CC08-44BC-9398-9B5D79AC6B94}" type="slidenum">
              <a:rPr lang="en-US"/>
              <a:pPr/>
              <a:t>87</a:t>
            </a:fld>
            <a:endParaRPr lang="en-US"/>
          </a:p>
        </p:txBody>
      </p:sp>
      <p:sp>
        <p:nvSpPr>
          <p:cNvPr id="2672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726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5855724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346FB70-EF52-449E-A740-BADCF4ACF59B}" type="slidenum">
              <a:rPr lang="en-US"/>
              <a:pPr/>
              <a:t>88</a:t>
            </a:fld>
            <a:endParaRPr lang="en-US"/>
          </a:p>
        </p:txBody>
      </p:sp>
      <p:sp>
        <p:nvSpPr>
          <p:cNvPr id="2682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829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2290695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7BB0CCB-2D07-4C06-ABD9-0FC31B99BB33}" type="slidenum">
              <a:rPr lang="en-US"/>
              <a:pPr/>
              <a:t>89</a:t>
            </a:fld>
            <a:endParaRPr lang="en-US"/>
          </a:p>
        </p:txBody>
      </p:sp>
      <p:sp>
        <p:nvSpPr>
          <p:cNvPr id="2693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931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231868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8FF28DA-3776-485C-A164-8AFD452B4E62}" type="slidenum">
              <a:rPr lang="en-US"/>
              <a:pPr/>
              <a:t>9</a:t>
            </a:fld>
            <a:endParaRPr lang="en-US"/>
          </a:p>
        </p:txBody>
      </p:sp>
      <p:sp>
        <p:nvSpPr>
          <p:cNvPr id="1873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739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0849970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8E4D3A2-8C42-44E2-9DC9-94AF64F09FF0}" type="slidenum">
              <a:rPr lang="en-US"/>
              <a:pPr/>
              <a:t>90</a:t>
            </a:fld>
            <a:endParaRPr lang="en-US"/>
          </a:p>
        </p:txBody>
      </p:sp>
      <p:sp>
        <p:nvSpPr>
          <p:cNvPr id="2703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033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213035783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FFE58AA-76AA-464F-BA60-610F4001A898}" type="slidenum">
              <a:rPr lang="en-US"/>
              <a:pPr/>
              <a:t>91</a:t>
            </a:fld>
            <a:endParaRPr lang="en-US"/>
          </a:p>
        </p:txBody>
      </p:sp>
      <p:sp>
        <p:nvSpPr>
          <p:cNvPr id="27136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136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50373239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0233609-9B5C-4522-BD05-C8C20BA5142C}" type="slidenum">
              <a:rPr lang="en-US"/>
              <a:pPr/>
              <a:t>92</a:t>
            </a:fld>
            <a:endParaRPr lang="en-US"/>
          </a:p>
        </p:txBody>
      </p:sp>
      <p:sp>
        <p:nvSpPr>
          <p:cNvPr id="2723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238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71674656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5958D67-53CE-45FC-99D4-D497411AFBE9}" type="slidenum">
              <a:rPr lang="en-US"/>
              <a:pPr/>
              <a:t>93</a:t>
            </a:fld>
            <a:endParaRPr lang="en-US"/>
          </a:p>
        </p:txBody>
      </p:sp>
      <p:sp>
        <p:nvSpPr>
          <p:cNvPr id="2734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341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27946965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DBD2620-9006-4DF3-AF9B-BA660A4677CD}" type="slidenum">
              <a:rPr lang="en-US"/>
              <a:pPr/>
              <a:t>94</a:t>
            </a:fld>
            <a:endParaRPr lang="en-US"/>
          </a:p>
        </p:txBody>
      </p:sp>
      <p:sp>
        <p:nvSpPr>
          <p:cNvPr id="2744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443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12989705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FCACDA6-4E53-4A6F-8DAF-456EAEAEE762}" type="slidenum">
              <a:rPr lang="en-US"/>
              <a:pPr/>
              <a:t>95</a:t>
            </a:fld>
            <a:endParaRPr lang="en-US"/>
          </a:p>
        </p:txBody>
      </p:sp>
      <p:sp>
        <p:nvSpPr>
          <p:cNvPr id="2754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545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68602949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582B856-C4E9-45DD-A436-BCD7B1DBCAC1}" type="slidenum">
              <a:rPr lang="en-US"/>
              <a:pPr/>
              <a:t>96</a:t>
            </a:fld>
            <a:endParaRPr lang="en-US"/>
          </a:p>
        </p:txBody>
      </p:sp>
      <p:sp>
        <p:nvSpPr>
          <p:cNvPr id="2764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48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98448383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2436AE0-078E-4C6A-B39F-E6BE875DE8C8}" type="slidenum">
              <a:rPr lang="en-US"/>
              <a:pPr/>
              <a:t>97</a:t>
            </a:fld>
            <a:endParaRPr lang="en-US"/>
          </a:p>
        </p:txBody>
      </p:sp>
      <p:sp>
        <p:nvSpPr>
          <p:cNvPr id="2775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750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141719351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2F778BF-27AF-40BB-8FFF-96035BD41F41}" type="slidenum">
              <a:rPr lang="en-US"/>
              <a:pPr/>
              <a:t>98</a:t>
            </a:fld>
            <a:endParaRPr lang="en-US"/>
          </a:p>
        </p:txBody>
      </p:sp>
      <p:sp>
        <p:nvSpPr>
          <p:cNvPr id="2785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853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22558143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7F1D58E-8AE1-4146-AAB1-A254DBA9AF22}" type="slidenum">
              <a:rPr lang="en-US"/>
              <a:pPr/>
              <a:t>99</a:t>
            </a:fld>
            <a:endParaRPr lang="en-US"/>
          </a:p>
        </p:txBody>
      </p:sp>
      <p:sp>
        <p:nvSpPr>
          <p:cNvPr id="2795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955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s-MX"/>
          </a:p>
        </p:txBody>
      </p:sp>
    </p:spTree>
    <p:extLst>
      <p:ext uri="{BB962C8B-B14F-4D97-AF65-F5344CB8AC3E}">
        <p14:creationId xmlns:p14="http://schemas.microsoft.com/office/powerpoint/2010/main" val="3152118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endParaRPr lang="es-MX"/>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MX"/>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94B3EB1B-377C-4D4F-9CDA-B3AE66953679}"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5CE1387B-A177-4237-88CE-AF2346848A68}"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53DBC37-4799-4B73-AADC-174CE8B45A10}" type="slidenum">
              <a:rPr lang="es-MX" smtClean="0"/>
              <a:pPr/>
              <a:t>‹Nº›</a:t>
            </a:fld>
            <a:endParaRPr lang="es-MX"/>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990600" y="1460500"/>
            <a:ext cx="7770813" cy="1433513"/>
          </a:xfrm>
        </p:spPr>
        <p:txBody>
          <a:bodyPr/>
          <a:lstStyle/>
          <a:p>
            <a:r>
              <a:rPr lang="es-ES" smtClean="0"/>
              <a:t>Haga clic para modificar el estilo de título del patrón</a:t>
            </a:r>
            <a:endParaRPr lang="es-MX"/>
          </a:p>
        </p:txBody>
      </p:sp>
      <p:sp>
        <p:nvSpPr>
          <p:cNvPr id="3" name="2 Marcador de fecha"/>
          <p:cNvSpPr>
            <a:spLocks noGrp="1"/>
          </p:cNvSpPr>
          <p:nvPr>
            <p:ph type="dt" idx="10"/>
          </p:nvPr>
        </p:nvSpPr>
        <p:spPr>
          <a:xfrm>
            <a:off x="685800" y="6248400"/>
            <a:ext cx="1903413" cy="455613"/>
          </a:xfrm>
        </p:spPr>
        <p:txBody>
          <a:bodyPr/>
          <a:lstStyle>
            <a:lvl1pPr>
              <a:defRPr/>
            </a:lvl1pPr>
          </a:lstStyle>
          <a:p>
            <a:endParaRPr lang="es-MX"/>
          </a:p>
        </p:txBody>
      </p:sp>
      <p:sp>
        <p:nvSpPr>
          <p:cNvPr id="4" name="3 Marcador de pie de página"/>
          <p:cNvSpPr>
            <a:spLocks noGrp="1"/>
          </p:cNvSpPr>
          <p:nvPr>
            <p:ph type="ftr" idx="11"/>
          </p:nvPr>
        </p:nvSpPr>
        <p:spPr>
          <a:xfrm>
            <a:off x="3124200" y="6248400"/>
            <a:ext cx="2894013" cy="455613"/>
          </a:xfrm>
        </p:spPr>
        <p:txBody>
          <a:bodyPr/>
          <a:lstStyle>
            <a:lvl1pPr>
              <a:defRPr/>
            </a:lvl1pPr>
          </a:lstStyle>
          <a:p>
            <a:endParaRPr lang="es-MX"/>
          </a:p>
        </p:txBody>
      </p:sp>
      <p:sp>
        <p:nvSpPr>
          <p:cNvPr id="5" name="4 Marcador de número de diapositiva"/>
          <p:cNvSpPr>
            <a:spLocks noGrp="1"/>
          </p:cNvSpPr>
          <p:nvPr>
            <p:ph type="sldNum" idx="12"/>
          </p:nvPr>
        </p:nvSpPr>
        <p:spPr>
          <a:xfrm>
            <a:off x="6553200" y="6248400"/>
            <a:ext cx="1903413" cy="455613"/>
          </a:xfrm>
        </p:spPr>
        <p:txBody>
          <a:bodyPr/>
          <a:lstStyle>
            <a:lvl1pPr>
              <a:defRPr/>
            </a:lvl1pPr>
          </a:lstStyle>
          <a:p>
            <a:fld id="{E80AE471-1188-41B9-8CC9-D8E7608483C8}" type="slidenum">
              <a:rPr lang="es-MX"/>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9EDD95F9-C7F2-4B78-9FA8-069A5C9EE8F8}" type="slidenum">
              <a:rPr lang="es-MX" smtClean="0"/>
              <a:pPr/>
              <a:t>‹Nº›</a:t>
            </a:fld>
            <a:endParaRPr lang="es-MX"/>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987691AF-A791-44DB-81BD-30008FBB6411}" type="slidenum">
              <a:rPr lang="es-MX" smtClean="0"/>
              <a:pPr/>
              <a:t>‹Nº›</a:t>
            </a:fld>
            <a:endParaRPr lang="es-MX"/>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E53D1558-36BB-494C-A2E3-13A9AA01A11E}" type="slidenum">
              <a:rPr lang="es-MX" smtClean="0"/>
              <a:pPr/>
              <a:t>‹Nº›</a:t>
            </a:fld>
            <a:endParaRPr lang="es-MX"/>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F6FCD0AD-4F1C-485F-82FC-F9A4612620F8}"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18BE34F3-8608-40B8-9B4B-57227AECF008}" type="slidenum">
              <a:rPr lang="es-MX" smtClean="0"/>
              <a:pPr/>
              <a:t>‹Nº›</a:t>
            </a:fld>
            <a:endParaRPr lang="es-MX"/>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endParaRPr lang="es-MX"/>
          </a:p>
        </p:txBody>
      </p:sp>
      <p:sp>
        <p:nvSpPr>
          <p:cNvPr id="3" name="2 Marcador de pie de página"/>
          <p:cNvSpPr>
            <a:spLocks noGrp="1"/>
          </p:cNvSpPr>
          <p:nvPr>
            <p:ph type="ftr" sz="quarter" idx="11"/>
          </p:nvPr>
        </p:nvSpPr>
        <p:spPr/>
        <p:txBody>
          <a:bodyPr/>
          <a:lstStyle>
            <a:extLst/>
          </a:lstStyle>
          <a:p>
            <a:endParaRPr lang="es-MX"/>
          </a:p>
        </p:txBody>
      </p:sp>
      <p:sp>
        <p:nvSpPr>
          <p:cNvPr id="4" name="3 Marcador de número de diapositiva"/>
          <p:cNvSpPr>
            <a:spLocks noGrp="1"/>
          </p:cNvSpPr>
          <p:nvPr>
            <p:ph type="sldNum" sz="quarter" idx="12"/>
          </p:nvPr>
        </p:nvSpPr>
        <p:spPr/>
        <p:txBody>
          <a:bodyPr/>
          <a:lstStyle>
            <a:extLst/>
          </a:lstStyle>
          <a:p>
            <a:fld id="{3D917220-9D68-411D-A4CD-86DC64F8907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8BA896EC-C05A-4771-BB70-A3B019E6595E}"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endParaRPr lang="es-MX"/>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MX"/>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2D5A1FE-FA5F-444A-96D2-0E677D9965B4}" type="slidenum">
              <a:rPr lang="es-MX" smtClean="0"/>
              <a:pPr/>
              <a:t>‹Nº›</a:t>
            </a:fld>
            <a:endParaRPr lang="es-MX"/>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s-MX"/>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MX"/>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1D8C321-B167-40DD-8A7A-3906B5F11265}"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7.xml"/><Relationship Id="rId1" Type="http://schemas.openxmlformats.org/officeDocument/2006/relationships/slideLayout" Target="../slideLayouts/slideLayout2.xml"/><Relationship Id="rId4" Type="http://schemas.openxmlformats.org/officeDocument/2006/relationships/hyperlink" Target="ftp://venera.isi.edu/" TargetMode="Externa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5.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6.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785786" y="2428876"/>
            <a:ext cx="7772400" cy="1143000"/>
          </a:xfrm>
          <a:ln/>
        </p:spPr>
        <p:txBody>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dirty="0"/>
              <a:t>GESTION DE </a:t>
            </a:r>
            <a:r>
              <a:rPr lang="es-ES" dirty="0" smtClean="0"/>
              <a:t>REDES</a:t>
            </a:r>
            <a:endParaRPr lang="es-E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idx="1"/>
          </p:nvPr>
        </p:nvSpPr>
        <p:spPr>
          <a:xfrm>
            <a:off x="838200" y="1905000"/>
            <a:ext cx="7772400" cy="4114800"/>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Recursos humanos</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Operadores</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Administradores</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Analistas</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Planificadores</a:t>
            </a:r>
          </a:p>
          <a:p>
            <a:pPr marL="341313" indent="-341313">
              <a:buClr>
                <a:srgbClr val="DDDDDD"/>
              </a:buClr>
              <a:buSzPct val="110000"/>
              <a:buFont typeface="Symbol"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Procesos y Procedimientos</a:t>
            </a:r>
          </a:p>
          <a:p>
            <a:pPr marL="341313" indent="-341313">
              <a:buClr>
                <a:srgbClr val="DDDDDD"/>
              </a:buClr>
              <a:buSzPct val="110000"/>
              <a:buFont typeface="Symbol"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Herramientas</a:t>
            </a:r>
          </a:p>
        </p:txBody>
      </p:sp>
      <p:sp>
        <p:nvSpPr>
          <p:cNvPr id="1536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Recursos implicados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Definición de una clase (V)</a:t>
            </a:r>
          </a:p>
        </p:txBody>
      </p:sp>
      <p:sp>
        <p:nvSpPr>
          <p:cNvPr id="107522" name="Text Box 2"/>
          <p:cNvSpPr txBox="1">
            <a:spLocks noChangeArrowheads="1"/>
          </p:cNvSpPr>
          <p:nvPr/>
        </p:nvSpPr>
        <p:spPr bwMode="auto">
          <a:xfrm>
            <a:off x="762000" y="1447800"/>
            <a:ext cx="4953000" cy="5491163"/>
          </a:xfrm>
          <a:prstGeom prst="rect">
            <a:avLst/>
          </a:prstGeom>
          <a:solidFill>
            <a:srgbClr val="CFDBFD">
              <a:alpha val="50000"/>
            </a:srgbClr>
          </a:solid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miEquipo MANAGED OBJECT CLASS</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DERIVED FROM Equipo</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CHARACTERIZED BY paquete1 PACKAGE</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BEHAVIOR</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Definición de la gestión de miEquipo</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ATTRIBUTES</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status GET</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octectsTxGET</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operationalMode DEFAULT VALUE null</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GET_REPLACE;</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ATTRIBUTE-GROUPS</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Traffic octects Tx,octetsRx;</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ACTION reset;</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NOTIFICATION CPUOverload:</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CONDITIONAL PACKAGE paquete2</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ALOMORPHIC SET Equipo</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REGISTERED AS (object-identifier 432)</a:t>
            </a:r>
          </a:p>
        </p:txBody>
      </p:sp>
      <p:sp>
        <p:nvSpPr>
          <p:cNvPr id="107523" name="Text Box 3"/>
          <p:cNvSpPr txBox="1">
            <a:spLocks noChangeArrowheads="1"/>
          </p:cNvSpPr>
          <p:nvPr/>
        </p:nvSpPr>
        <p:spPr bwMode="auto">
          <a:xfrm>
            <a:off x="6934200" y="5470525"/>
            <a:ext cx="1600200" cy="1312863"/>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Registro de la clase en el arbol de OID</a:t>
            </a:r>
          </a:p>
        </p:txBody>
      </p:sp>
      <p:sp>
        <p:nvSpPr>
          <p:cNvPr id="107524" name="Line 4"/>
          <p:cNvSpPr>
            <a:spLocks noChangeShapeType="1"/>
          </p:cNvSpPr>
          <p:nvPr/>
        </p:nvSpPr>
        <p:spPr bwMode="auto">
          <a:xfrm flipH="1">
            <a:off x="3579813" y="5867400"/>
            <a:ext cx="3279775" cy="762000"/>
          </a:xfrm>
          <a:prstGeom prst="line">
            <a:avLst/>
          </a:prstGeom>
          <a:noFill/>
          <a:ln w="9360">
            <a:solidFill>
              <a:srgbClr val="40458C"/>
            </a:solidFill>
            <a:miter lim="800000"/>
            <a:headEn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idx="1"/>
          </p:nvPr>
        </p:nvSpPr>
        <p:spPr>
          <a:xfrm>
            <a:off x="838200" y="1905000"/>
            <a:ext cx="7772400" cy="3716338"/>
          </a:xfrm>
          <a:ln/>
        </p:spPr>
        <p:txBody>
          <a:bodyPr/>
          <a:lstStyle/>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Se requiere una forma de especificar nombres (de objetos) de forma universal</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¿Valdría un árbol de clases único y estándar?</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No, porque no es un árbol </a:t>
            </a:r>
          </a:p>
          <a:p>
            <a:pPr marL="341313" indent="-341313">
              <a:lnSpc>
                <a:spcPct val="90000"/>
              </a:lnSpc>
              <a:buClr>
                <a:srgbClr val="6F89F7"/>
              </a:buClr>
              <a:buSzPct val="110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ISO define un árbol de nombrado de objetos</a:t>
            </a:r>
          </a:p>
        </p:txBody>
      </p:sp>
      <p:sp>
        <p:nvSpPr>
          <p:cNvPr id="10854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Árbol de Registro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idx="1"/>
          </p:nvPr>
        </p:nvSpPr>
        <p:spPr>
          <a:xfrm>
            <a:off x="838200" y="1905000"/>
            <a:ext cx="7772400" cy="411480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Posición en la jerarquía de herencia</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Paquetes y paquetes condicionales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Atributos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Atributos de grupo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Comportamiento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Acciones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Notificaciones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Clases Alomórficas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Registro en el árbol de OID</a:t>
            </a:r>
          </a:p>
        </p:txBody>
      </p:sp>
      <p:sp>
        <p:nvSpPr>
          <p:cNvPr id="109569"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Resumen: Definición de Clases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idx="1"/>
          </p:nvPr>
        </p:nvSpPr>
        <p:spPr>
          <a:xfrm>
            <a:off x="685800" y="1600200"/>
            <a:ext cx="7772400" cy="612140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Refleja la relación de contención entre instancias de objetos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Se establece una jerarquía de agregación</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Una instancia subordinada está contenida en una única instancia superior</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Uso: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Estructuración de instancias de objetos en los agentes</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Usado por los parámetros de filtrado y ámbito de CMIP</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Permite realizar operaciones con una gran potencia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Nombrado de los ejemplares desde el gestor</a:t>
            </a:r>
          </a:p>
        </p:txBody>
      </p:sp>
      <p:sp>
        <p:nvSpPr>
          <p:cNvPr id="11059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Jerarquía de Agregación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a:spLocks noGrp="1" noChangeArrowheads="1"/>
          </p:cNvSpPr>
          <p:nvPr>
            <p:ph type="title"/>
          </p:nvPr>
        </p:nvSpPr>
        <p:spPr>
          <a:xfrm>
            <a:off x="609600" y="134938"/>
            <a:ext cx="7772400" cy="13128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Ejemplo de árbol de agregación</a:t>
            </a:r>
          </a:p>
        </p:txBody>
      </p:sp>
      <p:grpSp>
        <p:nvGrpSpPr>
          <p:cNvPr id="111618" name="Group 2"/>
          <p:cNvGrpSpPr>
            <a:grpSpLocks/>
          </p:cNvGrpSpPr>
          <p:nvPr/>
        </p:nvGrpSpPr>
        <p:grpSpPr bwMode="auto">
          <a:xfrm>
            <a:off x="4038600" y="1905000"/>
            <a:ext cx="1446213" cy="838200"/>
            <a:chOff x="2544" y="1200"/>
            <a:chExt cx="911" cy="528"/>
          </a:xfrm>
        </p:grpSpPr>
        <p:sp>
          <p:nvSpPr>
            <p:cNvPr id="111619" name="Oval 3"/>
            <p:cNvSpPr>
              <a:spLocks noChangeArrowheads="1"/>
            </p:cNvSpPr>
            <p:nvPr/>
          </p:nvSpPr>
          <p:spPr bwMode="auto">
            <a:xfrm>
              <a:off x="2544" y="1200"/>
              <a:ext cx="911" cy="431"/>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1620" name="Text Box 4"/>
            <p:cNvSpPr txBox="1">
              <a:spLocks noChangeArrowheads="1"/>
            </p:cNvSpPr>
            <p:nvPr/>
          </p:nvSpPr>
          <p:spPr bwMode="auto">
            <a:xfrm>
              <a:off x="2784" y="1286"/>
              <a:ext cx="431" cy="442"/>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root</a:t>
              </a:r>
            </a:p>
          </p:txBody>
        </p:sp>
      </p:grpSp>
      <p:grpSp>
        <p:nvGrpSpPr>
          <p:cNvPr id="111621" name="Group 5"/>
          <p:cNvGrpSpPr>
            <a:grpSpLocks/>
          </p:cNvGrpSpPr>
          <p:nvPr/>
        </p:nvGrpSpPr>
        <p:grpSpPr bwMode="auto">
          <a:xfrm>
            <a:off x="2133600" y="2667000"/>
            <a:ext cx="2055813" cy="774700"/>
            <a:chOff x="1344" y="1680"/>
            <a:chExt cx="1295" cy="488"/>
          </a:xfrm>
        </p:grpSpPr>
        <p:sp>
          <p:nvSpPr>
            <p:cNvPr id="111622" name="Oval 6"/>
            <p:cNvSpPr>
              <a:spLocks noChangeArrowheads="1"/>
            </p:cNvSpPr>
            <p:nvPr/>
          </p:nvSpPr>
          <p:spPr bwMode="auto">
            <a:xfrm>
              <a:off x="1344" y="1680"/>
              <a:ext cx="1295" cy="422"/>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1623" name="Text Box 7"/>
            <p:cNvSpPr txBox="1">
              <a:spLocks noChangeArrowheads="1"/>
            </p:cNvSpPr>
            <p:nvPr/>
          </p:nvSpPr>
          <p:spPr bwMode="auto">
            <a:xfrm>
              <a:off x="1685" y="1764"/>
              <a:ext cx="613" cy="404"/>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Sistema</a:t>
              </a:r>
            </a:p>
          </p:txBody>
        </p:sp>
      </p:grpSp>
      <p:grpSp>
        <p:nvGrpSpPr>
          <p:cNvPr id="111624" name="Group 8"/>
          <p:cNvGrpSpPr>
            <a:grpSpLocks/>
          </p:cNvGrpSpPr>
          <p:nvPr/>
        </p:nvGrpSpPr>
        <p:grpSpPr bwMode="auto">
          <a:xfrm>
            <a:off x="5257800" y="2667000"/>
            <a:ext cx="2055813" cy="774700"/>
            <a:chOff x="3312" y="1680"/>
            <a:chExt cx="1295" cy="488"/>
          </a:xfrm>
        </p:grpSpPr>
        <p:sp>
          <p:nvSpPr>
            <p:cNvPr id="111625" name="Oval 9"/>
            <p:cNvSpPr>
              <a:spLocks noChangeArrowheads="1"/>
            </p:cNvSpPr>
            <p:nvPr/>
          </p:nvSpPr>
          <p:spPr bwMode="auto">
            <a:xfrm>
              <a:off x="3312" y="1680"/>
              <a:ext cx="1295" cy="422"/>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1626" name="Text Box 10"/>
            <p:cNvSpPr txBox="1">
              <a:spLocks noChangeArrowheads="1"/>
            </p:cNvSpPr>
            <p:nvPr/>
          </p:nvSpPr>
          <p:spPr bwMode="auto">
            <a:xfrm>
              <a:off x="3653" y="1764"/>
              <a:ext cx="613" cy="404"/>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Sistema</a:t>
              </a:r>
            </a:p>
          </p:txBody>
        </p:sp>
      </p:grpSp>
      <p:grpSp>
        <p:nvGrpSpPr>
          <p:cNvPr id="111627" name="Group 11"/>
          <p:cNvGrpSpPr>
            <a:grpSpLocks/>
          </p:cNvGrpSpPr>
          <p:nvPr/>
        </p:nvGrpSpPr>
        <p:grpSpPr bwMode="auto">
          <a:xfrm>
            <a:off x="1066800" y="3505200"/>
            <a:ext cx="1446213" cy="684213"/>
            <a:chOff x="672" y="2208"/>
            <a:chExt cx="911" cy="431"/>
          </a:xfrm>
        </p:grpSpPr>
        <p:sp>
          <p:nvSpPr>
            <p:cNvPr id="111628" name="Oval 12"/>
            <p:cNvSpPr>
              <a:spLocks noChangeArrowheads="1"/>
            </p:cNvSpPr>
            <p:nvPr/>
          </p:nvSpPr>
          <p:spPr bwMode="auto">
            <a:xfrm>
              <a:off x="672" y="2208"/>
              <a:ext cx="911" cy="431"/>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1629" name="Text Box 13"/>
            <p:cNvSpPr txBox="1">
              <a:spLocks noChangeArrowheads="1"/>
            </p:cNvSpPr>
            <p:nvPr/>
          </p:nvSpPr>
          <p:spPr bwMode="auto">
            <a:xfrm>
              <a:off x="912" y="2294"/>
              <a:ext cx="431" cy="250"/>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PC</a:t>
              </a:r>
            </a:p>
          </p:txBody>
        </p:sp>
      </p:grpSp>
      <p:grpSp>
        <p:nvGrpSpPr>
          <p:cNvPr id="111630" name="Group 14"/>
          <p:cNvGrpSpPr>
            <a:grpSpLocks/>
          </p:cNvGrpSpPr>
          <p:nvPr/>
        </p:nvGrpSpPr>
        <p:grpSpPr bwMode="auto">
          <a:xfrm>
            <a:off x="3048000" y="3519488"/>
            <a:ext cx="2055813" cy="712787"/>
            <a:chOff x="1920" y="2217"/>
            <a:chExt cx="1295" cy="449"/>
          </a:xfrm>
        </p:grpSpPr>
        <p:sp>
          <p:nvSpPr>
            <p:cNvPr id="111631" name="Oval 15"/>
            <p:cNvSpPr>
              <a:spLocks noChangeArrowheads="1"/>
            </p:cNvSpPr>
            <p:nvPr/>
          </p:nvSpPr>
          <p:spPr bwMode="auto">
            <a:xfrm>
              <a:off x="1920" y="2217"/>
              <a:ext cx="1295" cy="423"/>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1632" name="Text Box 16"/>
            <p:cNvSpPr txBox="1">
              <a:spLocks noChangeArrowheads="1"/>
            </p:cNvSpPr>
            <p:nvPr/>
          </p:nvSpPr>
          <p:spPr bwMode="auto">
            <a:xfrm>
              <a:off x="2160" y="2301"/>
              <a:ext cx="863" cy="365"/>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Workstation</a:t>
              </a:r>
            </a:p>
          </p:txBody>
        </p:sp>
      </p:grpSp>
      <p:grpSp>
        <p:nvGrpSpPr>
          <p:cNvPr id="111633" name="Group 17"/>
          <p:cNvGrpSpPr>
            <a:grpSpLocks/>
          </p:cNvGrpSpPr>
          <p:nvPr/>
        </p:nvGrpSpPr>
        <p:grpSpPr bwMode="auto">
          <a:xfrm>
            <a:off x="6019800" y="3505200"/>
            <a:ext cx="1446213" cy="684213"/>
            <a:chOff x="3792" y="2208"/>
            <a:chExt cx="911" cy="431"/>
          </a:xfrm>
        </p:grpSpPr>
        <p:sp>
          <p:nvSpPr>
            <p:cNvPr id="111634" name="Oval 18"/>
            <p:cNvSpPr>
              <a:spLocks noChangeArrowheads="1"/>
            </p:cNvSpPr>
            <p:nvPr/>
          </p:nvSpPr>
          <p:spPr bwMode="auto">
            <a:xfrm>
              <a:off x="3792" y="2208"/>
              <a:ext cx="911" cy="431"/>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1635" name="Text Box 19"/>
            <p:cNvSpPr txBox="1">
              <a:spLocks noChangeArrowheads="1"/>
            </p:cNvSpPr>
            <p:nvPr/>
          </p:nvSpPr>
          <p:spPr bwMode="auto">
            <a:xfrm>
              <a:off x="4032" y="2294"/>
              <a:ext cx="431" cy="250"/>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PC</a:t>
              </a:r>
            </a:p>
          </p:txBody>
        </p:sp>
      </p:grpSp>
      <p:grpSp>
        <p:nvGrpSpPr>
          <p:cNvPr id="111636" name="Group 20"/>
          <p:cNvGrpSpPr>
            <a:grpSpLocks/>
          </p:cNvGrpSpPr>
          <p:nvPr/>
        </p:nvGrpSpPr>
        <p:grpSpPr bwMode="auto">
          <a:xfrm>
            <a:off x="4191000" y="4660900"/>
            <a:ext cx="2055813" cy="671513"/>
            <a:chOff x="2640" y="2936"/>
            <a:chExt cx="1295" cy="423"/>
          </a:xfrm>
        </p:grpSpPr>
        <p:sp>
          <p:nvSpPr>
            <p:cNvPr id="111637" name="Oval 21"/>
            <p:cNvSpPr>
              <a:spLocks noChangeArrowheads="1"/>
            </p:cNvSpPr>
            <p:nvPr/>
          </p:nvSpPr>
          <p:spPr bwMode="auto">
            <a:xfrm>
              <a:off x="2640" y="2936"/>
              <a:ext cx="1295" cy="423"/>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1638" name="Text Box 22"/>
            <p:cNvSpPr txBox="1">
              <a:spLocks noChangeArrowheads="1"/>
            </p:cNvSpPr>
            <p:nvPr/>
          </p:nvSpPr>
          <p:spPr bwMode="auto">
            <a:xfrm>
              <a:off x="2880" y="3020"/>
              <a:ext cx="863" cy="211"/>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Placa Red</a:t>
              </a:r>
            </a:p>
          </p:txBody>
        </p:sp>
      </p:grpSp>
      <p:grpSp>
        <p:nvGrpSpPr>
          <p:cNvPr id="111639" name="Group 23"/>
          <p:cNvGrpSpPr>
            <a:grpSpLocks/>
          </p:cNvGrpSpPr>
          <p:nvPr/>
        </p:nvGrpSpPr>
        <p:grpSpPr bwMode="auto">
          <a:xfrm>
            <a:off x="6629400" y="4660900"/>
            <a:ext cx="2055813" cy="712788"/>
            <a:chOff x="4176" y="2936"/>
            <a:chExt cx="1295" cy="449"/>
          </a:xfrm>
        </p:grpSpPr>
        <p:sp>
          <p:nvSpPr>
            <p:cNvPr id="111640" name="Oval 24"/>
            <p:cNvSpPr>
              <a:spLocks noChangeArrowheads="1"/>
            </p:cNvSpPr>
            <p:nvPr/>
          </p:nvSpPr>
          <p:spPr bwMode="auto">
            <a:xfrm>
              <a:off x="4176" y="2936"/>
              <a:ext cx="1295" cy="423"/>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1641" name="Text Box 25"/>
            <p:cNvSpPr txBox="1">
              <a:spLocks noChangeArrowheads="1"/>
            </p:cNvSpPr>
            <p:nvPr/>
          </p:nvSpPr>
          <p:spPr bwMode="auto">
            <a:xfrm>
              <a:off x="4416" y="3020"/>
              <a:ext cx="863" cy="365"/>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Unidad Disco</a:t>
              </a:r>
            </a:p>
          </p:txBody>
        </p:sp>
      </p:grpSp>
      <p:sp>
        <p:nvSpPr>
          <p:cNvPr id="111642" name="Line 26"/>
          <p:cNvSpPr>
            <a:spLocks noChangeShapeType="1"/>
          </p:cNvSpPr>
          <p:nvPr/>
        </p:nvSpPr>
        <p:spPr bwMode="auto">
          <a:xfrm flipH="1">
            <a:off x="3884613" y="2514600"/>
            <a:ext cx="384175" cy="228600"/>
          </a:xfrm>
          <a:prstGeom prst="line">
            <a:avLst/>
          </a:prstGeom>
          <a:noFill/>
          <a:ln w="9360">
            <a:solidFill>
              <a:srgbClr val="40458C"/>
            </a:solidFill>
            <a:miter lim="800000"/>
            <a:headEnd/>
            <a:tailEnd/>
          </a:ln>
          <a:effectLst/>
        </p:spPr>
        <p:txBody>
          <a:bodyPr/>
          <a:lstStyle/>
          <a:p>
            <a:endParaRPr lang="es-MX"/>
          </a:p>
        </p:txBody>
      </p:sp>
      <p:sp>
        <p:nvSpPr>
          <p:cNvPr id="111643" name="Line 27"/>
          <p:cNvSpPr>
            <a:spLocks noChangeShapeType="1"/>
          </p:cNvSpPr>
          <p:nvPr/>
        </p:nvSpPr>
        <p:spPr bwMode="auto">
          <a:xfrm>
            <a:off x="5410200" y="2362200"/>
            <a:ext cx="685800" cy="304800"/>
          </a:xfrm>
          <a:prstGeom prst="line">
            <a:avLst/>
          </a:prstGeom>
          <a:noFill/>
          <a:ln w="9360">
            <a:solidFill>
              <a:srgbClr val="40458C"/>
            </a:solidFill>
            <a:miter lim="800000"/>
            <a:headEnd/>
            <a:tailEnd/>
          </a:ln>
          <a:effectLst/>
        </p:spPr>
        <p:txBody>
          <a:bodyPr/>
          <a:lstStyle/>
          <a:p>
            <a:endParaRPr lang="es-MX"/>
          </a:p>
        </p:txBody>
      </p:sp>
      <p:sp>
        <p:nvSpPr>
          <p:cNvPr id="111644" name="Line 28"/>
          <p:cNvSpPr>
            <a:spLocks noChangeShapeType="1"/>
          </p:cNvSpPr>
          <p:nvPr/>
        </p:nvSpPr>
        <p:spPr bwMode="auto">
          <a:xfrm flipH="1">
            <a:off x="2284413" y="3276600"/>
            <a:ext cx="307975" cy="304800"/>
          </a:xfrm>
          <a:prstGeom prst="line">
            <a:avLst/>
          </a:prstGeom>
          <a:noFill/>
          <a:ln w="9360">
            <a:solidFill>
              <a:srgbClr val="40458C"/>
            </a:solidFill>
            <a:miter lim="800000"/>
            <a:headEnd/>
            <a:tailEnd/>
          </a:ln>
          <a:effectLst/>
        </p:spPr>
        <p:txBody>
          <a:bodyPr/>
          <a:lstStyle/>
          <a:p>
            <a:endParaRPr lang="es-MX"/>
          </a:p>
        </p:txBody>
      </p:sp>
      <p:sp>
        <p:nvSpPr>
          <p:cNvPr id="111645" name="Line 29"/>
          <p:cNvSpPr>
            <a:spLocks noChangeShapeType="1"/>
          </p:cNvSpPr>
          <p:nvPr/>
        </p:nvSpPr>
        <p:spPr bwMode="auto">
          <a:xfrm>
            <a:off x="3657600" y="3276600"/>
            <a:ext cx="304800" cy="228600"/>
          </a:xfrm>
          <a:prstGeom prst="line">
            <a:avLst/>
          </a:prstGeom>
          <a:noFill/>
          <a:ln w="9360">
            <a:solidFill>
              <a:srgbClr val="40458C"/>
            </a:solidFill>
            <a:miter lim="800000"/>
            <a:headEnd/>
            <a:tailEnd/>
          </a:ln>
          <a:effectLst/>
        </p:spPr>
        <p:txBody>
          <a:bodyPr/>
          <a:lstStyle/>
          <a:p>
            <a:endParaRPr lang="es-MX"/>
          </a:p>
        </p:txBody>
      </p:sp>
      <p:sp>
        <p:nvSpPr>
          <p:cNvPr id="111646" name="Line 30"/>
          <p:cNvSpPr>
            <a:spLocks noChangeShapeType="1"/>
          </p:cNvSpPr>
          <p:nvPr/>
        </p:nvSpPr>
        <p:spPr bwMode="auto">
          <a:xfrm>
            <a:off x="4191000" y="3048000"/>
            <a:ext cx="1981200" cy="609600"/>
          </a:xfrm>
          <a:prstGeom prst="line">
            <a:avLst/>
          </a:prstGeom>
          <a:noFill/>
          <a:ln w="9360">
            <a:solidFill>
              <a:srgbClr val="40458C"/>
            </a:solidFill>
            <a:miter lim="800000"/>
            <a:headEnd/>
            <a:tailEnd/>
          </a:ln>
          <a:effectLst/>
        </p:spPr>
        <p:txBody>
          <a:bodyPr/>
          <a:lstStyle/>
          <a:p>
            <a:endParaRPr lang="es-MX"/>
          </a:p>
        </p:txBody>
      </p:sp>
      <p:sp>
        <p:nvSpPr>
          <p:cNvPr id="111647" name="Line 31"/>
          <p:cNvSpPr>
            <a:spLocks noChangeShapeType="1"/>
          </p:cNvSpPr>
          <p:nvPr/>
        </p:nvSpPr>
        <p:spPr bwMode="auto">
          <a:xfrm flipH="1">
            <a:off x="5180013" y="4191000"/>
            <a:ext cx="1450975" cy="457200"/>
          </a:xfrm>
          <a:prstGeom prst="line">
            <a:avLst/>
          </a:prstGeom>
          <a:noFill/>
          <a:ln w="9360">
            <a:solidFill>
              <a:srgbClr val="40458C"/>
            </a:solidFill>
            <a:miter lim="800000"/>
            <a:headEnd/>
            <a:tailEnd/>
          </a:ln>
          <a:effectLst/>
        </p:spPr>
        <p:txBody>
          <a:bodyPr/>
          <a:lstStyle/>
          <a:p>
            <a:endParaRPr lang="es-MX"/>
          </a:p>
        </p:txBody>
      </p:sp>
      <p:sp>
        <p:nvSpPr>
          <p:cNvPr id="111648" name="Line 32"/>
          <p:cNvSpPr>
            <a:spLocks noChangeShapeType="1"/>
          </p:cNvSpPr>
          <p:nvPr/>
        </p:nvSpPr>
        <p:spPr bwMode="auto">
          <a:xfrm>
            <a:off x="6781800" y="4191000"/>
            <a:ext cx="914400" cy="457200"/>
          </a:xfrm>
          <a:prstGeom prst="line">
            <a:avLst/>
          </a:prstGeom>
          <a:noFill/>
          <a:ln w="9360">
            <a:solidFill>
              <a:srgbClr val="40458C"/>
            </a:solidFill>
            <a:miter lim="800000"/>
            <a:headEnd/>
            <a:tailEnd/>
          </a:ln>
          <a:effectLst/>
        </p:spPr>
        <p:txBody>
          <a:bodyPr/>
          <a:lstStyle/>
          <a:p>
            <a:endParaRPr lang="es-MX"/>
          </a:p>
        </p:txBody>
      </p:sp>
      <p:sp>
        <p:nvSpPr>
          <p:cNvPr id="111649" name="Line 33"/>
          <p:cNvSpPr>
            <a:spLocks noChangeShapeType="1"/>
          </p:cNvSpPr>
          <p:nvPr/>
        </p:nvSpPr>
        <p:spPr bwMode="auto">
          <a:xfrm>
            <a:off x="1752600" y="4191000"/>
            <a:ext cx="1588" cy="457200"/>
          </a:xfrm>
          <a:prstGeom prst="line">
            <a:avLst/>
          </a:prstGeom>
          <a:noFill/>
          <a:ln w="9360">
            <a:solidFill>
              <a:srgbClr val="40458C"/>
            </a:solidFill>
            <a:miter lim="800000"/>
            <a:headEnd/>
            <a:tailEnd/>
          </a:ln>
          <a:effectLst/>
        </p:spPr>
        <p:txBody>
          <a:bodyPr/>
          <a:lstStyle/>
          <a:p>
            <a:endParaRPr lang="es-MX"/>
          </a:p>
        </p:txBody>
      </p:sp>
      <p:grpSp>
        <p:nvGrpSpPr>
          <p:cNvPr id="111650" name="Group 34"/>
          <p:cNvGrpSpPr>
            <a:grpSpLocks/>
          </p:cNvGrpSpPr>
          <p:nvPr/>
        </p:nvGrpSpPr>
        <p:grpSpPr bwMode="auto">
          <a:xfrm>
            <a:off x="762000" y="4648200"/>
            <a:ext cx="2055813" cy="712788"/>
            <a:chOff x="480" y="2928"/>
            <a:chExt cx="1295" cy="449"/>
          </a:xfrm>
        </p:grpSpPr>
        <p:sp>
          <p:nvSpPr>
            <p:cNvPr id="111651" name="Oval 35"/>
            <p:cNvSpPr>
              <a:spLocks noChangeArrowheads="1"/>
            </p:cNvSpPr>
            <p:nvPr/>
          </p:nvSpPr>
          <p:spPr bwMode="auto">
            <a:xfrm>
              <a:off x="480" y="2928"/>
              <a:ext cx="1295" cy="423"/>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1652" name="Text Box 36"/>
            <p:cNvSpPr txBox="1">
              <a:spLocks noChangeArrowheads="1"/>
            </p:cNvSpPr>
            <p:nvPr/>
          </p:nvSpPr>
          <p:spPr bwMode="auto">
            <a:xfrm>
              <a:off x="720" y="3012"/>
              <a:ext cx="863" cy="365"/>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Unidad Disco</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idx="1"/>
          </p:nvPr>
        </p:nvSpPr>
        <p:spPr>
          <a:xfrm>
            <a:off x="685800" y="1447800"/>
            <a:ext cx="8305800" cy="4197350"/>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Cada clase de objetos gestionados debe tener al menos un atributo que proporcione un nombre distintivo a los ejemplares de esa clase</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Este atributo es el Relative Distinguished Name (RDN)</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El nombre de una instancia es la concatenación de RDN de sus antecesores en la jerarquía de agregación</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Ejemplo de nombre completo de instancia:</a:t>
            </a:r>
          </a:p>
        </p:txBody>
      </p:sp>
      <p:sp>
        <p:nvSpPr>
          <p:cNvPr id="11264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Nombrado de instancias</a:t>
            </a:r>
          </a:p>
        </p:txBody>
      </p:sp>
      <p:sp>
        <p:nvSpPr>
          <p:cNvPr id="112643" name="Text Box 3"/>
          <p:cNvSpPr txBox="1">
            <a:spLocks noChangeArrowheads="1"/>
          </p:cNvSpPr>
          <p:nvPr/>
        </p:nvSpPr>
        <p:spPr bwMode="auto">
          <a:xfrm>
            <a:off x="838200" y="5730875"/>
            <a:ext cx="7620000" cy="70326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SistemaId=DEPART3@PCId=PCMarketing@UnidadID=DiscoA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Nombrado de instancias</a:t>
            </a:r>
          </a:p>
        </p:txBody>
      </p:sp>
      <p:grpSp>
        <p:nvGrpSpPr>
          <p:cNvPr id="113666" name="Group 2"/>
          <p:cNvGrpSpPr>
            <a:grpSpLocks/>
          </p:cNvGrpSpPr>
          <p:nvPr/>
        </p:nvGrpSpPr>
        <p:grpSpPr bwMode="auto">
          <a:xfrm>
            <a:off x="4038600" y="1905000"/>
            <a:ext cx="1446213" cy="838200"/>
            <a:chOff x="2544" y="1200"/>
            <a:chExt cx="911" cy="528"/>
          </a:xfrm>
        </p:grpSpPr>
        <p:sp>
          <p:nvSpPr>
            <p:cNvPr id="113667" name="Oval 3"/>
            <p:cNvSpPr>
              <a:spLocks noChangeArrowheads="1"/>
            </p:cNvSpPr>
            <p:nvPr/>
          </p:nvSpPr>
          <p:spPr bwMode="auto">
            <a:xfrm>
              <a:off x="2544" y="1200"/>
              <a:ext cx="911" cy="431"/>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3668" name="Text Box 4"/>
            <p:cNvSpPr txBox="1">
              <a:spLocks noChangeArrowheads="1"/>
            </p:cNvSpPr>
            <p:nvPr/>
          </p:nvSpPr>
          <p:spPr bwMode="auto">
            <a:xfrm>
              <a:off x="2784" y="1286"/>
              <a:ext cx="431" cy="442"/>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root</a:t>
              </a:r>
            </a:p>
          </p:txBody>
        </p:sp>
      </p:grpSp>
      <p:sp>
        <p:nvSpPr>
          <p:cNvPr id="113669" name="Oval 5"/>
          <p:cNvSpPr>
            <a:spLocks noChangeArrowheads="1"/>
          </p:cNvSpPr>
          <p:nvPr/>
        </p:nvSpPr>
        <p:spPr bwMode="auto">
          <a:xfrm>
            <a:off x="2133600" y="2667000"/>
            <a:ext cx="2057400" cy="669925"/>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3670" name="Text Box 6"/>
          <p:cNvSpPr txBox="1">
            <a:spLocks noChangeArrowheads="1"/>
          </p:cNvSpPr>
          <p:nvPr/>
        </p:nvSpPr>
        <p:spPr bwMode="auto">
          <a:xfrm>
            <a:off x="2743200" y="2667000"/>
            <a:ext cx="974725" cy="1103313"/>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Sistema</a:t>
            </a:r>
          </a:p>
          <a:p>
            <a:pP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200">
                <a:solidFill>
                  <a:srgbClr val="40458C"/>
                </a:solidFill>
                <a:latin typeface="Tahoma" pitchFamily="32" charset="0"/>
                <a:ea typeface="WenQuanYi Micro Hei" charset="0"/>
                <a:cs typeface="WenQuanYi Micro Hei" charset="0"/>
              </a:rPr>
              <a:t>SisID=ST5</a:t>
            </a:r>
          </a:p>
        </p:txBody>
      </p:sp>
      <p:sp>
        <p:nvSpPr>
          <p:cNvPr id="113671" name="Oval 7"/>
          <p:cNvSpPr>
            <a:spLocks noChangeArrowheads="1"/>
          </p:cNvSpPr>
          <p:nvPr/>
        </p:nvSpPr>
        <p:spPr bwMode="auto">
          <a:xfrm>
            <a:off x="5257800" y="2667000"/>
            <a:ext cx="2057400" cy="671513"/>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3672" name="Oval 8"/>
          <p:cNvSpPr>
            <a:spLocks noChangeArrowheads="1"/>
          </p:cNvSpPr>
          <p:nvPr/>
        </p:nvSpPr>
        <p:spPr bwMode="auto">
          <a:xfrm>
            <a:off x="1066800" y="3505200"/>
            <a:ext cx="1447800" cy="6858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3673" name="Oval 9"/>
          <p:cNvSpPr>
            <a:spLocks noChangeArrowheads="1"/>
          </p:cNvSpPr>
          <p:nvPr/>
        </p:nvSpPr>
        <p:spPr bwMode="auto">
          <a:xfrm>
            <a:off x="3048000" y="3519488"/>
            <a:ext cx="2057400" cy="6731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3674" name="Text Box 10"/>
          <p:cNvSpPr txBox="1">
            <a:spLocks noChangeArrowheads="1"/>
          </p:cNvSpPr>
          <p:nvPr/>
        </p:nvSpPr>
        <p:spPr bwMode="auto">
          <a:xfrm>
            <a:off x="3429000" y="3581400"/>
            <a:ext cx="1371600" cy="106680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Workstation WSId=Sun5</a:t>
            </a:r>
          </a:p>
        </p:txBody>
      </p:sp>
      <p:sp>
        <p:nvSpPr>
          <p:cNvPr id="113675" name="Oval 11"/>
          <p:cNvSpPr>
            <a:spLocks noChangeArrowheads="1"/>
          </p:cNvSpPr>
          <p:nvPr/>
        </p:nvSpPr>
        <p:spPr bwMode="auto">
          <a:xfrm>
            <a:off x="6019800" y="3505200"/>
            <a:ext cx="1447800" cy="6858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3676" name="Text Box 12"/>
          <p:cNvSpPr txBox="1">
            <a:spLocks noChangeArrowheads="1"/>
          </p:cNvSpPr>
          <p:nvPr/>
        </p:nvSpPr>
        <p:spPr bwMode="auto">
          <a:xfrm>
            <a:off x="6248400" y="3505200"/>
            <a:ext cx="990600" cy="581025"/>
          </a:xfrm>
          <a:prstGeom prst="rect">
            <a:avLst/>
          </a:prstGeom>
          <a:noFill/>
          <a:ln w="9525">
            <a:noFill/>
            <a:round/>
            <a:headEnd/>
            <a:tailEnd/>
          </a:ln>
          <a:effectLst/>
        </p:spPr>
        <p:txBody>
          <a:bodyPr lIns="90000" tIns="46800" rIns="90000" bIns="46800">
            <a:spAutoFit/>
          </a:bodyPr>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PC </a:t>
            </a:r>
            <a:r>
              <a:rPr lang="es-ES" sz="1200">
                <a:solidFill>
                  <a:srgbClr val="40458C"/>
                </a:solidFill>
                <a:latin typeface="Tahoma" pitchFamily="32" charset="0"/>
                <a:ea typeface="WenQuanYi Micro Hei" charset="0"/>
                <a:cs typeface="WenQuanYi Micro Hei" charset="0"/>
              </a:rPr>
              <a:t>PCId=PC2</a:t>
            </a:r>
          </a:p>
        </p:txBody>
      </p:sp>
      <p:sp>
        <p:nvSpPr>
          <p:cNvPr id="113677" name="Oval 13"/>
          <p:cNvSpPr>
            <a:spLocks noChangeArrowheads="1"/>
          </p:cNvSpPr>
          <p:nvPr/>
        </p:nvSpPr>
        <p:spPr bwMode="auto">
          <a:xfrm>
            <a:off x="4191000" y="4660900"/>
            <a:ext cx="2057400" cy="6731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3678" name="Text Box 14"/>
          <p:cNvSpPr txBox="1">
            <a:spLocks noChangeArrowheads="1"/>
          </p:cNvSpPr>
          <p:nvPr/>
        </p:nvSpPr>
        <p:spPr bwMode="auto">
          <a:xfrm>
            <a:off x="4572000" y="4676775"/>
            <a:ext cx="1447800" cy="823913"/>
          </a:xfrm>
          <a:prstGeom prst="rect">
            <a:avLst/>
          </a:prstGeom>
          <a:no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Placa Red PlacaId=Eth1</a:t>
            </a:r>
          </a:p>
        </p:txBody>
      </p:sp>
      <p:sp>
        <p:nvSpPr>
          <p:cNvPr id="113679" name="Oval 15"/>
          <p:cNvSpPr>
            <a:spLocks noChangeArrowheads="1"/>
          </p:cNvSpPr>
          <p:nvPr/>
        </p:nvSpPr>
        <p:spPr bwMode="auto">
          <a:xfrm>
            <a:off x="6629400" y="4660900"/>
            <a:ext cx="2057400" cy="6731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3680" name="Line 16"/>
          <p:cNvSpPr>
            <a:spLocks noChangeShapeType="1"/>
          </p:cNvSpPr>
          <p:nvPr/>
        </p:nvSpPr>
        <p:spPr bwMode="auto">
          <a:xfrm flipH="1">
            <a:off x="3884613" y="2514600"/>
            <a:ext cx="384175" cy="228600"/>
          </a:xfrm>
          <a:prstGeom prst="line">
            <a:avLst/>
          </a:prstGeom>
          <a:noFill/>
          <a:ln w="9360">
            <a:solidFill>
              <a:srgbClr val="40458C"/>
            </a:solidFill>
            <a:miter lim="800000"/>
            <a:headEnd/>
            <a:tailEnd/>
          </a:ln>
          <a:effectLst/>
        </p:spPr>
        <p:txBody>
          <a:bodyPr/>
          <a:lstStyle/>
          <a:p>
            <a:endParaRPr lang="es-MX"/>
          </a:p>
        </p:txBody>
      </p:sp>
      <p:sp>
        <p:nvSpPr>
          <p:cNvPr id="113681" name="Line 17"/>
          <p:cNvSpPr>
            <a:spLocks noChangeShapeType="1"/>
          </p:cNvSpPr>
          <p:nvPr/>
        </p:nvSpPr>
        <p:spPr bwMode="auto">
          <a:xfrm>
            <a:off x="5410200" y="2362200"/>
            <a:ext cx="685800" cy="304800"/>
          </a:xfrm>
          <a:prstGeom prst="line">
            <a:avLst/>
          </a:prstGeom>
          <a:noFill/>
          <a:ln w="9360">
            <a:solidFill>
              <a:srgbClr val="40458C"/>
            </a:solidFill>
            <a:miter lim="800000"/>
            <a:headEnd/>
            <a:tailEnd/>
          </a:ln>
          <a:effectLst/>
        </p:spPr>
        <p:txBody>
          <a:bodyPr/>
          <a:lstStyle/>
          <a:p>
            <a:endParaRPr lang="es-MX"/>
          </a:p>
        </p:txBody>
      </p:sp>
      <p:sp>
        <p:nvSpPr>
          <p:cNvPr id="113682" name="Line 18"/>
          <p:cNvSpPr>
            <a:spLocks noChangeShapeType="1"/>
          </p:cNvSpPr>
          <p:nvPr/>
        </p:nvSpPr>
        <p:spPr bwMode="auto">
          <a:xfrm flipH="1">
            <a:off x="2284413" y="3276600"/>
            <a:ext cx="307975" cy="304800"/>
          </a:xfrm>
          <a:prstGeom prst="line">
            <a:avLst/>
          </a:prstGeom>
          <a:noFill/>
          <a:ln w="9360">
            <a:solidFill>
              <a:srgbClr val="40458C"/>
            </a:solidFill>
            <a:miter lim="800000"/>
            <a:headEnd/>
            <a:tailEnd/>
          </a:ln>
          <a:effectLst/>
        </p:spPr>
        <p:txBody>
          <a:bodyPr/>
          <a:lstStyle/>
          <a:p>
            <a:endParaRPr lang="es-MX"/>
          </a:p>
        </p:txBody>
      </p:sp>
      <p:sp>
        <p:nvSpPr>
          <p:cNvPr id="113683" name="Line 19"/>
          <p:cNvSpPr>
            <a:spLocks noChangeShapeType="1"/>
          </p:cNvSpPr>
          <p:nvPr/>
        </p:nvSpPr>
        <p:spPr bwMode="auto">
          <a:xfrm>
            <a:off x="3657600" y="3276600"/>
            <a:ext cx="304800" cy="228600"/>
          </a:xfrm>
          <a:prstGeom prst="line">
            <a:avLst/>
          </a:prstGeom>
          <a:noFill/>
          <a:ln w="9360">
            <a:solidFill>
              <a:srgbClr val="40458C"/>
            </a:solidFill>
            <a:miter lim="800000"/>
            <a:headEnd/>
            <a:tailEnd/>
          </a:ln>
          <a:effectLst/>
        </p:spPr>
        <p:txBody>
          <a:bodyPr/>
          <a:lstStyle/>
          <a:p>
            <a:endParaRPr lang="es-MX"/>
          </a:p>
        </p:txBody>
      </p:sp>
      <p:sp>
        <p:nvSpPr>
          <p:cNvPr id="113684" name="Line 20"/>
          <p:cNvSpPr>
            <a:spLocks noChangeShapeType="1"/>
          </p:cNvSpPr>
          <p:nvPr/>
        </p:nvSpPr>
        <p:spPr bwMode="auto">
          <a:xfrm>
            <a:off x="4191000" y="3048000"/>
            <a:ext cx="1981200" cy="609600"/>
          </a:xfrm>
          <a:prstGeom prst="line">
            <a:avLst/>
          </a:prstGeom>
          <a:noFill/>
          <a:ln w="9360">
            <a:solidFill>
              <a:srgbClr val="40458C"/>
            </a:solidFill>
            <a:miter lim="800000"/>
            <a:headEnd/>
            <a:tailEnd/>
          </a:ln>
          <a:effectLst/>
        </p:spPr>
        <p:txBody>
          <a:bodyPr/>
          <a:lstStyle/>
          <a:p>
            <a:endParaRPr lang="es-MX"/>
          </a:p>
        </p:txBody>
      </p:sp>
      <p:sp>
        <p:nvSpPr>
          <p:cNvPr id="113685" name="Line 21"/>
          <p:cNvSpPr>
            <a:spLocks noChangeShapeType="1"/>
          </p:cNvSpPr>
          <p:nvPr/>
        </p:nvSpPr>
        <p:spPr bwMode="auto">
          <a:xfrm flipH="1">
            <a:off x="5180013" y="4191000"/>
            <a:ext cx="1450975" cy="457200"/>
          </a:xfrm>
          <a:prstGeom prst="line">
            <a:avLst/>
          </a:prstGeom>
          <a:noFill/>
          <a:ln w="9360">
            <a:solidFill>
              <a:srgbClr val="40458C"/>
            </a:solidFill>
            <a:miter lim="800000"/>
            <a:headEnd/>
            <a:tailEnd/>
          </a:ln>
          <a:effectLst/>
        </p:spPr>
        <p:txBody>
          <a:bodyPr/>
          <a:lstStyle/>
          <a:p>
            <a:endParaRPr lang="es-MX"/>
          </a:p>
        </p:txBody>
      </p:sp>
      <p:sp>
        <p:nvSpPr>
          <p:cNvPr id="113686" name="Line 22"/>
          <p:cNvSpPr>
            <a:spLocks noChangeShapeType="1"/>
          </p:cNvSpPr>
          <p:nvPr/>
        </p:nvSpPr>
        <p:spPr bwMode="auto">
          <a:xfrm>
            <a:off x="6781800" y="4191000"/>
            <a:ext cx="914400" cy="457200"/>
          </a:xfrm>
          <a:prstGeom prst="line">
            <a:avLst/>
          </a:prstGeom>
          <a:noFill/>
          <a:ln w="9360">
            <a:solidFill>
              <a:srgbClr val="40458C"/>
            </a:solidFill>
            <a:miter lim="800000"/>
            <a:headEnd/>
            <a:tailEnd/>
          </a:ln>
          <a:effectLst/>
        </p:spPr>
        <p:txBody>
          <a:bodyPr/>
          <a:lstStyle/>
          <a:p>
            <a:endParaRPr lang="es-MX"/>
          </a:p>
        </p:txBody>
      </p:sp>
      <p:sp>
        <p:nvSpPr>
          <p:cNvPr id="113687" name="Line 23"/>
          <p:cNvSpPr>
            <a:spLocks noChangeShapeType="1"/>
          </p:cNvSpPr>
          <p:nvPr/>
        </p:nvSpPr>
        <p:spPr bwMode="auto">
          <a:xfrm>
            <a:off x="1752600" y="4191000"/>
            <a:ext cx="1588" cy="457200"/>
          </a:xfrm>
          <a:prstGeom prst="line">
            <a:avLst/>
          </a:prstGeom>
          <a:noFill/>
          <a:ln w="9360">
            <a:solidFill>
              <a:srgbClr val="40458C"/>
            </a:solidFill>
            <a:miter lim="800000"/>
            <a:headEnd/>
            <a:tailEnd/>
          </a:ln>
          <a:effectLst/>
        </p:spPr>
        <p:txBody>
          <a:bodyPr/>
          <a:lstStyle/>
          <a:p>
            <a:endParaRPr lang="es-MX"/>
          </a:p>
        </p:txBody>
      </p:sp>
      <p:sp>
        <p:nvSpPr>
          <p:cNvPr id="113688" name="Oval 24"/>
          <p:cNvSpPr>
            <a:spLocks noChangeArrowheads="1"/>
          </p:cNvSpPr>
          <p:nvPr/>
        </p:nvSpPr>
        <p:spPr bwMode="auto">
          <a:xfrm>
            <a:off x="762000" y="4648200"/>
            <a:ext cx="2057400" cy="6731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13689" name="Text Box 25"/>
          <p:cNvSpPr txBox="1">
            <a:spLocks noChangeArrowheads="1"/>
          </p:cNvSpPr>
          <p:nvPr/>
        </p:nvSpPr>
        <p:spPr bwMode="auto">
          <a:xfrm>
            <a:off x="1143000" y="4676775"/>
            <a:ext cx="1371600" cy="823913"/>
          </a:xfrm>
          <a:prstGeom prst="rect">
            <a:avLst/>
          </a:prstGeom>
          <a:no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Unidad Disco UnId=B</a:t>
            </a:r>
          </a:p>
        </p:txBody>
      </p:sp>
      <p:sp>
        <p:nvSpPr>
          <p:cNvPr id="113690" name="Text Box 26"/>
          <p:cNvSpPr txBox="1">
            <a:spLocks noChangeArrowheads="1"/>
          </p:cNvSpPr>
          <p:nvPr/>
        </p:nvSpPr>
        <p:spPr bwMode="auto">
          <a:xfrm>
            <a:off x="5883275" y="2667000"/>
            <a:ext cx="974725" cy="1103313"/>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Sistema</a:t>
            </a:r>
          </a:p>
          <a:p>
            <a:pP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200">
                <a:solidFill>
                  <a:srgbClr val="40458C"/>
                </a:solidFill>
                <a:latin typeface="Tahoma" pitchFamily="32" charset="0"/>
                <a:ea typeface="WenQuanYi Micro Hei" charset="0"/>
                <a:cs typeface="WenQuanYi Micro Hei" charset="0"/>
              </a:rPr>
              <a:t>SisID=ST8</a:t>
            </a:r>
          </a:p>
        </p:txBody>
      </p:sp>
      <p:sp>
        <p:nvSpPr>
          <p:cNvPr id="113691" name="Text Box 27"/>
          <p:cNvSpPr txBox="1">
            <a:spLocks noChangeArrowheads="1"/>
          </p:cNvSpPr>
          <p:nvPr/>
        </p:nvSpPr>
        <p:spPr bwMode="auto">
          <a:xfrm>
            <a:off x="1295400" y="3505200"/>
            <a:ext cx="990600" cy="581025"/>
          </a:xfrm>
          <a:prstGeom prst="rect">
            <a:avLst/>
          </a:prstGeom>
          <a:noFill/>
          <a:ln w="9525">
            <a:noFill/>
            <a:round/>
            <a:headEnd/>
            <a:tailEnd/>
          </a:ln>
          <a:effectLst/>
        </p:spPr>
        <p:txBody>
          <a:bodyPr lIns="90000" tIns="46800" rIns="90000" bIns="46800">
            <a:spAutoFit/>
          </a:bodyPr>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PC </a:t>
            </a:r>
            <a:r>
              <a:rPr lang="es-ES" sz="1200">
                <a:solidFill>
                  <a:srgbClr val="40458C"/>
                </a:solidFill>
                <a:latin typeface="Tahoma" pitchFamily="32" charset="0"/>
                <a:ea typeface="WenQuanYi Micro Hei" charset="0"/>
                <a:cs typeface="WenQuanYi Micro Hei" charset="0"/>
              </a:rPr>
              <a:t>PCId=PC7</a:t>
            </a:r>
          </a:p>
        </p:txBody>
      </p:sp>
      <p:sp>
        <p:nvSpPr>
          <p:cNvPr id="113692" name="Text Box 28"/>
          <p:cNvSpPr txBox="1">
            <a:spLocks noChangeArrowheads="1"/>
          </p:cNvSpPr>
          <p:nvPr/>
        </p:nvSpPr>
        <p:spPr bwMode="auto">
          <a:xfrm>
            <a:off x="7010400" y="4676775"/>
            <a:ext cx="1371600" cy="823913"/>
          </a:xfrm>
          <a:prstGeom prst="rect">
            <a:avLst/>
          </a:prstGeom>
          <a:no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Unidad Disco UnId=C</a:t>
            </a:r>
          </a:p>
        </p:txBody>
      </p:sp>
      <p:sp>
        <p:nvSpPr>
          <p:cNvPr id="113693" name="Text Box 29"/>
          <p:cNvSpPr txBox="1">
            <a:spLocks noChangeArrowheads="1"/>
          </p:cNvSpPr>
          <p:nvPr/>
        </p:nvSpPr>
        <p:spPr bwMode="auto">
          <a:xfrm>
            <a:off x="5715000" y="5715000"/>
            <a:ext cx="3352800" cy="581025"/>
          </a:xfrm>
          <a:prstGeom prst="rect">
            <a:avLst/>
          </a:prstGeom>
          <a:noFill/>
          <a:ln w="9360">
            <a:solidFill>
              <a:srgbClr val="40458C"/>
            </a:solidFill>
            <a:miter lim="800000"/>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SistId=ST5@PCId=PC2@UnID=C</a:t>
            </a:r>
          </a:p>
        </p:txBody>
      </p:sp>
      <p:sp>
        <p:nvSpPr>
          <p:cNvPr id="113694" name="Line 30"/>
          <p:cNvSpPr>
            <a:spLocks noChangeShapeType="1"/>
          </p:cNvSpPr>
          <p:nvPr/>
        </p:nvSpPr>
        <p:spPr bwMode="auto">
          <a:xfrm>
            <a:off x="8686800" y="5105400"/>
            <a:ext cx="1588" cy="533400"/>
          </a:xfrm>
          <a:prstGeom prst="line">
            <a:avLst/>
          </a:prstGeom>
          <a:noFill/>
          <a:ln w="9360">
            <a:solidFill>
              <a:srgbClr val="40458C"/>
            </a:solidFill>
            <a:prstDash val="dash"/>
            <a:miter lim="800000"/>
            <a:headEn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idx="1"/>
          </p:nvPr>
        </p:nvSpPr>
        <p:spPr>
          <a:xfrm>
            <a:off x="838200" y="1905000"/>
            <a:ext cx="7772400" cy="4184650"/>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Conjunto de definiciones de uno o varios recursos: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Clases de objetos gestionados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Acciones, notificaciones, atributos, sintaxis, etc.</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No tiene que ser autocontenida, permite referencias a otras MIBs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Sintaxis de MIB: GDMO</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Gran variedad de MIBs definidas y normalizadas actualmente</a:t>
            </a:r>
          </a:p>
        </p:txBody>
      </p:sp>
      <p:sp>
        <p:nvSpPr>
          <p:cNvPr id="11468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MIB</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idx="1"/>
          </p:nvPr>
        </p:nvSpPr>
        <p:spPr>
          <a:xfrm>
            <a:off x="609600" y="1752600"/>
            <a:ext cx="7620000" cy="494030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Hemos visto que en gestión OSI se utilizan tres árboles: resuelven problemas distintos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Árbol de registro ISO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Nombrar objetos de forma única</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Árbol de herencia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Definir y derivar clases de forma conveniente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 es estrictamente un árbol (herencia múltiple)</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Árbol de agregación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Organizar instancias en una MIB concreta</a:t>
            </a:r>
          </a:p>
        </p:txBody>
      </p:sp>
      <p:sp>
        <p:nvSpPr>
          <p:cNvPr id="115713"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Recapitulación: 3 árboles en Gestión OSI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idx="1"/>
          </p:nvPr>
        </p:nvSpPr>
        <p:spPr>
          <a:xfrm>
            <a:off x="838200" y="1676400"/>
            <a:ext cx="7772400" cy="4665663"/>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Guidelines for the Definition of Managed Objects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Proporciona las pautas para la definición de MIBs.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Se definen mediante macros ASN.1</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La norma proporciona además normas útiles para diseñar MIBS: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Agrupamientos de datos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Uso de herencia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Definición de relaciones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t>
            </a:r>
          </a:p>
        </p:txBody>
      </p:sp>
      <p:sp>
        <p:nvSpPr>
          <p:cNvPr id="116737"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GDMO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609600" y="1357298"/>
            <a:ext cx="8229600" cy="5407025"/>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Soporte a usuarios (</a:t>
            </a:r>
            <a:r>
              <a:rPr lang="es-ES" sz="2800" dirty="0" err="1"/>
              <a:t>help</a:t>
            </a:r>
            <a:r>
              <a:rPr lang="es-ES" sz="2800" dirty="0"/>
              <a:t> </a:t>
            </a:r>
            <a:r>
              <a:rPr lang="es-ES" sz="2800" dirty="0" err="1"/>
              <a:t>desk</a:t>
            </a:r>
            <a:r>
              <a:rPr lang="es-ES" sz="2800" dirty="0"/>
              <a:t>)</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Soporte técnico</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Recogida y evaluación de alarmas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Recogida de datos sobre prestaciones y utilización</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smtClean="0"/>
              <a:t>Arranque </a:t>
            </a:r>
            <a:r>
              <a:rPr lang="es-ES" sz="2800" dirty="0"/>
              <a:t>y parada de los componentes de red</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Ejecución programada de pruebas preventivas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Modificación de configuraciones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Carga de nuevas versiones de software</a:t>
            </a:r>
          </a:p>
        </p:txBody>
      </p:sp>
      <p:sp>
        <p:nvSpPr>
          <p:cNvPr id="1638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Operadores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idx="1"/>
          </p:nvPr>
        </p:nvSpPr>
        <p:spPr>
          <a:xfrm>
            <a:off x="838200" y="1676400"/>
            <a:ext cx="7772400" cy="4997450"/>
          </a:xfrm>
          <a:ln/>
        </p:spPr>
        <p:txBody>
          <a:bodyPr/>
          <a:lstStyle/>
          <a:p>
            <a:pPr indent="-341313">
              <a:lnSpc>
                <a:spcPct val="90000"/>
              </a:lnSpc>
              <a:spcBef>
                <a:spcPts val="700"/>
              </a:spcBef>
              <a:buClrTx/>
              <a:buSzPct val="11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800"/>
              <a:t>Macros para la definición de:</a:t>
            </a:r>
          </a:p>
          <a:p>
            <a:pPr indent="-341313">
              <a:lnSpc>
                <a:spcPct val="90000"/>
              </a:lnSpc>
              <a:spcBef>
                <a:spcPts val="400"/>
              </a:spcBef>
              <a:buClrTx/>
              <a:buSzPct val="11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s-ES" sz="1600"/>
          </a:p>
          <a:p>
            <a:pPr indent="-341313">
              <a:lnSpc>
                <a:spcPct val="90000"/>
              </a:lnSpc>
              <a:spcBef>
                <a:spcPts val="700"/>
              </a:spcBef>
              <a:buClr>
                <a:srgbClr val="6F89F7"/>
              </a:buClr>
              <a:buSzPct val="126000"/>
              <a:buFont typeface="Times New Roman" pitchFamily="16" charset="0"/>
              <a:buBlip>
                <a:blip r:embed="rId3"/>
              </a:buBlip>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800"/>
              <a:t>MANAGED OBJECT</a:t>
            </a:r>
          </a:p>
          <a:p>
            <a:pPr indent="-341313">
              <a:lnSpc>
                <a:spcPct val="90000"/>
              </a:lnSpc>
              <a:spcBef>
                <a:spcPts val="700"/>
              </a:spcBef>
              <a:buClr>
                <a:srgbClr val="6F89F7"/>
              </a:buClr>
              <a:buSzPct val="126000"/>
              <a:buFont typeface="Times New Roman" pitchFamily="16" charset="0"/>
              <a:buBlip>
                <a:blip r:embed="rId3"/>
              </a:buBlip>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800"/>
              <a:t>PACKAGES</a:t>
            </a:r>
          </a:p>
          <a:p>
            <a:pPr indent="-341313">
              <a:lnSpc>
                <a:spcPct val="90000"/>
              </a:lnSpc>
              <a:spcBef>
                <a:spcPts val="700"/>
              </a:spcBef>
              <a:buClr>
                <a:srgbClr val="6F89F7"/>
              </a:buClr>
              <a:buSzPct val="126000"/>
              <a:buFont typeface="Times New Roman" pitchFamily="16" charset="0"/>
              <a:buBlip>
                <a:blip r:embed="rId3"/>
              </a:buBlip>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800"/>
              <a:t>PARAMETER</a:t>
            </a:r>
          </a:p>
          <a:p>
            <a:pPr indent="-341313">
              <a:lnSpc>
                <a:spcPct val="90000"/>
              </a:lnSpc>
              <a:spcBef>
                <a:spcPts val="700"/>
              </a:spcBef>
              <a:buClr>
                <a:srgbClr val="6F89F7"/>
              </a:buClr>
              <a:buSzPct val="126000"/>
              <a:buFont typeface="Times New Roman" pitchFamily="16" charset="0"/>
              <a:buBlip>
                <a:blip r:embed="rId3"/>
              </a:buBlip>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800"/>
              <a:t>ATTRIBUTE</a:t>
            </a:r>
          </a:p>
          <a:p>
            <a:pPr indent="-341313">
              <a:lnSpc>
                <a:spcPct val="90000"/>
              </a:lnSpc>
              <a:spcBef>
                <a:spcPts val="700"/>
              </a:spcBef>
              <a:buClr>
                <a:srgbClr val="6F89F7"/>
              </a:buClr>
              <a:buSzPct val="126000"/>
              <a:buFont typeface="Times New Roman" pitchFamily="16" charset="0"/>
              <a:buBlip>
                <a:blip r:embed="rId3"/>
              </a:buBlip>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800"/>
              <a:t>ATTRIBUTE GROUP</a:t>
            </a:r>
          </a:p>
          <a:p>
            <a:pPr indent="-341313">
              <a:lnSpc>
                <a:spcPct val="90000"/>
              </a:lnSpc>
              <a:spcBef>
                <a:spcPts val="700"/>
              </a:spcBef>
              <a:buClr>
                <a:srgbClr val="6F89F7"/>
              </a:buClr>
              <a:buSzPct val="126000"/>
              <a:buFont typeface="Times New Roman" pitchFamily="16" charset="0"/>
              <a:buBlip>
                <a:blip r:embed="rId3"/>
              </a:buBlip>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800"/>
              <a:t>BEHAVIOR</a:t>
            </a:r>
          </a:p>
          <a:p>
            <a:pPr indent="-341313">
              <a:lnSpc>
                <a:spcPct val="90000"/>
              </a:lnSpc>
              <a:spcBef>
                <a:spcPts val="700"/>
              </a:spcBef>
              <a:buClr>
                <a:srgbClr val="6F89F7"/>
              </a:buClr>
              <a:buSzPct val="126000"/>
              <a:buFont typeface="Times New Roman" pitchFamily="16" charset="0"/>
              <a:buBlip>
                <a:blip r:embed="rId3"/>
              </a:buBlip>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800"/>
              <a:t>ACTION</a:t>
            </a:r>
          </a:p>
          <a:p>
            <a:pPr indent="-341313">
              <a:lnSpc>
                <a:spcPct val="90000"/>
              </a:lnSpc>
              <a:spcBef>
                <a:spcPts val="700"/>
              </a:spcBef>
              <a:buClr>
                <a:srgbClr val="6F89F7"/>
              </a:buClr>
              <a:buSzPct val="126000"/>
              <a:buFont typeface="Times New Roman" pitchFamily="16" charset="0"/>
              <a:buBlip>
                <a:blip r:embed="rId3"/>
              </a:buBlip>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800"/>
              <a:t>NOTIFICATION</a:t>
            </a:r>
          </a:p>
          <a:p>
            <a:pPr indent="-341313">
              <a:lnSpc>
                <a:spcPct val="90000"/>
              </a:lnSpc>
              <a:spcBef>
                <a:spcPts val="700"/>
              </a:spcBef>
              <a:buClrTx/>
              <a:buSzPct val="11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s-ES" sz="2800"/>
          </a:p>
        </p:txBody>
      </p:sp>
      <p:sp>
        <p:nvSpPr>
          <p:cNvPr id="117761" name="Rectangle 1"/>
          <p:cNvSpPr>
            <a:spLocks noGrp="1" noChangeArrowheads="1"/>
          </p:cNvSpPr>
          <p:nvPr>
            <p:ph type="title"/>
          </p:nvPr>
        </p:nvSpPr>
        <p:spPr>
          <a:xfrm>
            <a:off x="609600" y="-657225"/>
            <a:ext cx="7772400" cy="2105025"/>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Guidelines for the Definition of Managed Objects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idx="1"/>
          </p:nvPr>
        </p:nvSpPr>
        <p:spPr>
          <a:xfrm>
            <a:off x="838200" y="1676400"/>
            <a:ext cx="7772400" cy="4125913"/>
          </a:xfrm>
          <a:ln/>
        </p:spPr>
        <p:txBody>
          <a:bodyPr>
            <a:normAutofit lnSpcReduction="10000"/>
          </a:bodyPr>
          <a:lstStyle/>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Introducción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Planificación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Funcionalidad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Arquitectura TMN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OSI</a:t>
            </a:r>
          </a:p>
          <a:p>
            <a:pPr marL="341313" indent="-341313">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Modelo de Gestión de Red de Internet</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Sistemas de Gestión Integrada</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Plataformas de Gestión</a:t>
            </a:r>
          </a:p>
        </p:txBody>
      </p:sp>
      <p:sp>
        <p:nvSpPr>
          <p:cNvPr id="11878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Indice del Curso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idx="1"/>
          </p:nvPr>
        </p:nvSpPr>
        <p:spPr>
          <a:xfrm>
            <a:off x="838200" y="1676400"/>
            <a:ext cx="7772400" cy="4164013"/>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Axioma fundamental</a:t>
            </a:r>
          </a:p>
          <a:p>
            <a:pPr marL="341313" indent="-341313">
              <a:lnSpc>
                <a:spcPct val="90000"/>
              </a:lnSpc>
              <a:spcBef>
                <a:spcPts val="700"/>
              </a:spcBef>
              <a:buClr>
                <a:srgbClr val="6F89F7"/>
              </a:buClr>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800"/>
          </a:p>
          <a:p>
            <a:pPr marL="341313" indent="-341313">
              <a:lnSpc>
                <a:spcPct val="90000"/>
              </a:lnSpc>
              <a:spcBef>
                <a:spcPts val="700"/>
              </a:spcBef>
              <a:buClr>
                <a:srgbClr val="6F89F7"/>
              </a:buClr>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800"/>
          </a:p>
          <a:p>
            <a:pPr marL="341313" indent="-341313">
              <a:lnSpc>
                <a:spcPct val="90000"/>
              </a:lnSpc>
              <a:spcBef>
                <a:spcPts val="700"/>
              </a:spcBef>
              <a:buClr>
                <a:srgbClr val="6F89F7"/>
              </a:buClr>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800"/>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Consecuencias: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El impacto de añadir gestión de red en los nodos debe ser el mínimo posible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La complejidad algorítmica y de comunicaciones debe recaer en los procesos gestores</a:t>
            </a:r>
          </a:p>
        </p:txBody>
      </p:sp>
      <p:sp>
        <p:nvSpPr>
          <p:cNvPr id="119809" name="Rectangle 1"/>
          <p:cNvSpPr>
            <a:spLocks noGrp="1" noChangeArrowheads="1"/>
          </p:cNvSpPr>
          <p:nvPr>
            <p:ph type="title"/>
          </p:nvPr>
        </p:nvSpPr>
        <p:spPr>
          <a:xfrm>
            <a:off x="609600" y="134938"/>
            <a:ext cx="7772400" cy="13128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Modelo de Gestión Internet – Premisas de diseño</a:t>
            </a:r>
          </a:p>
        </p:txBody>
      </p:sp>
      <p:sp>
        <p:nvSpPr>
          <p:cNvPr id="119811" name="Text Box 3"/>
          <p:cNvSpPr txBox="1">
            <a:spLocks noChangeArrowheads="1"/>
          </p:cNvSpPr>
          <p:nvPr/>
        </p:nvSpPr>
        <p:spPr bwMode="auto">
          <a:xfrm>
            <a:off x="838200" y="2368550"/>
            <a:ext cx="7848600" cy="825500"/>
          </a:xfrm>
          <a:prstGeom prst="rect">
            <a:avLst/>
          </a:prstGeom>
          <a:noFill/>
          <a:ln w="9360">
            <a:solidFill>
              <a:srgbClr val="40458C"/>
            </a:solidFill>
            <a:miter lim="800000"/>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Si la gestión de red es esencial, entonces debe ser implantada en todos los recursos de una red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idx="1"/>
          </p:nvPr>
        </p:nvSpPr>
        <p:spPr>
          <a:xfrm>
            <a:off x="685800" y="1524000"/>
            <a:ext cx="8153400" cy="5535613"/>
          </a:xfrm>
          <a:ln/>
        </p:spPr>
        <p:txBody>
          <a:bodyPr>
            <a:normAutofit lnSpcReduction="10000"/>
          </a:bodyPr>
          <a:lstStyle/>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Primera aproximación (Marzo 1987):</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SGMP: Simple Gateway Monitoring Protocol </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HEMS: High-level Entity Management System</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CMOT: CMIP over TCP</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Revisión (Febrero 1988)</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Corto plazo: SGMP actualizado (SNMP)</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Largo Plazo: CMOT</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Primeras recomendaciones: SNMP, SMI, MIB (Agosto 1988)</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Nuevas revisiones: SNMP, MIB-II (Marzo 1991)</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Desarrollo de MIBs particulares (1991-....)</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SNMPv2 (Mayo 1993): rechazo sin consenso posterior</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SNMPv3 : Noviembre 1997.</a:t>
            </a:r>
          </a:p>
        </p:txBody>
      </p:sp>
      <p:sp>
        <p:nvSpPr>
          <p:cNvPr id="12083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Evolución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idx="1"/>
          </p:nvPr>
        </p:nvSpPr>
        <p:spPr>
          <a:xfrm>
            <a:off x="838200" y="1905000"/>
            <a:ext cx="7772400" cy="411480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El marco de trabajo está basado en tres documentos: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Structure of Management Information (SMI) rfc 1155</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Management Information Base (MIB) rfc 1156, rfc 1213</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Simple Network Management Protocol (SNMP) rfc 1157</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Documentos adicionales: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Concise MIB definitions rfc 1212</a:t>
            </a:r>
          </a:p>
        </p:txBody>
      </p:sp>
      <p:sp>
        <p:nvSpPr>
          <p:cNvPr id="121857"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Marco de la Gestión Internet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idx="1"/>
          </p:nvPr>
        </p:nvSpPr>
        <p:spPr>
          <a:xfrm>
            <a:off x="838200" y="1905000"/>
            <a:ext cx="8077200" cy="5229225"/>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Objetivo: referenciar un recurso en un sistema remoto</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Protocolo IP: permite llegar al sistema remoto</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Protocolo SNMP: permite llegar al proceso de gestión de red del sistema remoto.</a:t>
            </a:r>
          </a:p>
          <a:p>
            <a:pPr marL="341313" indent="-341313">
              <a:spcBef>
                <a:spcPts val="700"/>
              </a:spcBef>
              <a:buClrTx/>
              <a:buSzPct val="11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¿Cómo llegar a los recursos del sistema remoto?</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Método común para nombrar a los objetos.</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Se usan los Object Identifiers (OID)</a:t>
            </a:r>
          </a:p>
        </p:txBody>
      </p:sp>
      <p:sp>
        <p:nvSpPr>
          <p:cNvPr id="122881"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Estructura de Inf. de Gestión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idx="1"/>
          </p:nvPr>
        </p:nvSpPr>
        <p:spPr>
          <a:xfrm>
            <a:off x="838200" y="1676400"/>
            <a:ext cx="7772400" cy="411480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OIDs: Nos permiten alcanzar (nombrar) objetos mediante SNMP</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¿Cómo devolvemos los valores de los objetos (respuesta a un get)?</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Es necesario: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Conocer la estructura de los valores que nos pueden llegar desde los objetos (Macro OBJECT-TYPE)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Usar una codificación por línea conocida de estos valores (Sintaxis de transferencia)</a:t>
            </a:r>
          </a:p>
        </p:txBody>
      </p:sp>
      <p:sp>
        <p:nvSpPr>
          <p:cNvPr id="123905" name="Rectangle 1"/>
          <p:cNvSpPr>
            <a:spLocks noGrp="1" noChangeArrowheads="1"/>
          </p:cNvSpPr>
          <p:nvPr>
            <p:ph type="title"/>
          </p:nvPr>
        </p:nvSpPr>
        <p:spPr>
          <a:xfrm>
            <a:off x="609600" y="134938"/>
            <a:ext cx="7772400" cy="13128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Estructura de Información de Gestión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idx="1"/>
          </p:nvPr>
        </p:nvSpPr>
        <p:spPr>
          <a:xfrm>
            <a:off x="5486400" y="2133600"/>
            <a:ext cx="3733800" cy="2176463"/>
          </a:xfrm>
          <a:ln/>
        </p:spPr>
        <p:txBody>
          <a:bodyPr/>
          <a:lstStyle/>
          <a:p>
            <a:pPr indent="-341313">
              <a:spcBef>
                <a:spcPts val="500"/>
              </a:spcBef>
              <a:buClrTx/>
              <a:buSzPct val="11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000"/>
              <a:t>sysDescr OBJECT-TYPE</a:t>
            </a:r>
          </a:p>
          <a:p>
            <a:pPr indent="-341313">
              <a:spcBef>
                <a:spcPts val="500"/>
              </a:spcBef>
              <a:buClrTx/>
              <a:buSzPct val="11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000"/>
              <a:t>          SYNTAX OCTET-STRING</a:t>
            </a:r>
          </a:p>
          <a:p>
            <a:pPr indent="-341313">
              <a:spcBef>
                <a:spcPts val="500"/>
              </a:spcBef>
              <a:buClrTx/>
              <a:buSzPct val="11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000"/>
              <a:t>          ACCESS read-only</a:t>
            </a:r>
          </a:p>
          <a:p>
            <a:pPr indent="-341313">
              <a:spcBef>
                <a:spcPts val="500"/>
              </a:spcBef>
              <a:buClrTx/>
              <a:buSzPct val="11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000"/>
              <a:t>          STATUS mandatory</a:t>
            </a:r>
          </a:p>
          <a:p>
            <a:pPr indent="-341313">
              <a:spcBef>
                <a:spcPts val="500"/>
              </a:spcBef>
              <a:buClrTx/>
              <a:buSzPct val="11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2000"/>
              <a:t>          ::= {system 1}</a:t>
            </a:r>
          </a:p>
        </p:txBody>
      </p:sp>
      <p:sp>
        <p:nvSpPr>
          <p:cNvPr id="12492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Macro OBJECT – TYPE</a:t>
            </a:r>
          </a:p>
        </p:txBody>
      </p:sp>
      <p:sp>
        <p:nvSpPr>
          <p:cNvPr id="124931" name="Rectangle 3"/>
          <p:cNvSpPr>
            <a:spLocks noChangeArrowheads="1"/>
          </p:cNvSpPr>
          <p:nvPr/>
        </p:nvSpPr>
        <p:spPr bwMode="auto">
          <a:xfrm>
            <a:off x="609600" y="1828800"/>
            <a:ext cx="6019800" cy="3657600"/>
          </a:xfrm>
          <a:prstGeom prst="rect">
            <a:avLst/>
          </a:prstGeom>
          <a:noFill/>
          <a:ln w="9525">
            <a:noFill/>
            <a:round/>
            <a:headEnd/>
            <a:tailEnd/>
          </a:ln>
          <a:effectLst/>
        </p:spPr>
        <p:txBody>
          <a:bodyPr lIns="90000" tIns="46800" rIns="90000" bIns="46800"/>
          <a:lstStyle/>
          <a:p>
            <a:pPr marL="342900" indent="-341313">
              <a:spcBef>
                <a:spcPts val="50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2000">
                <a:solidFill>
                  <a:srgbClr val="40458C"/>
                </a:solidFill>
                <a:latin typeface="Tahoma" pitchFamily="32" charset="0"/>
                <a:ea typeface="WenQuanYi Micro Hei" charset="0"/>
                <a:cs typeface="WenQuanYi Micro Hei" charset="0"/>
              </a:rPr>
              <a:t>OBJECT-TYPE MACRO::=</a:t>
            </a:r>
          </a:p>
          <a:p>
            <a:pPr marL="342900" indent="-341313">
              <a:spcBef>
                <a:spcPts val="50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2000">
                <a:solidFill>
                  <a:srgbClr val="40458C"/>
                </a:solidFill>
                <a:latin typeface="Tahoma" pitchFamily="32" charset="0"/>
                <a:ea typeface="WenQuanYi Micro Hei" charset="0"/>
                <a:cs typeface="WenQuanYi Micro Hei" charset="0"/>
              </a:rPr>
              <a:t>BEGIN</a:t>
            </a:r>
          </a:p>
          <a:p>
            <a:pPr marL="342900" indent="-341313">
              <a:spcBef>
                <a:spcPts val="50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2000">
                <a:solidFill>
                  <a:srgbClr val="40458C"/>
                </a:solidFill>
                <a:latin typeface="Tahoma" pitchFamily="32" charset="0"/>
                <a:ea typeface="WenQuanYi Micro Hei" charset="0"/>
                <a:cs typeface="WenQuanYi Micro Hei" charset="0"/>
              </a:rPr>
              <a:t>TYPE NOTATION::= ‘SYNTAX’ type</a:t>
            </a:r>
          </a:p>
          <a:p>
            <a:pPr marL="342900" indent="-341313">
              <a:spcBef>
                <a:spcPts val="50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2000">
                <a:solidFill>
                  <a:srgbClr val="40458C"/>
                </a:solidFill>
                <a:latin typeface="Tahoma" pitchFamily="32" charset="0"/>
                <a:ea typeface="WenQuanYi Micro Hei" charset="0"/>
                <a:cs typeface="WenQuanYi Micro Hei" charset="0"/>
              </a:rPr>
              <a:t>                               ‘ACCESS’ Access</a:t>
            </a:r>
          </a:p>
          <a:p>
            <a:pPr marL="342900" indent="-341313">
              <a:spcBef>
                <a:spcPts val="50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2000">
                <a:solidFill>
                  <a:srgbClr val="40458C"/>
                </a:solidFill>
                <a:latin typeface="Tahoma" pitchFamily="32" charset="0"/>
                <a:ea typeface="WenQuanYi Micro Hei" charset="0"/>
                <a:cs typeface="WenQuanYi Micro Hei" charset="0"/>
              </a:rPr>
              <a:t>                             ‘STATUS’ Status</a:t>
            </a:r>
          </a:p>
          <a:p>
            <a:pPr marL="342900" indent="-341313">
              <a:spcBef>
                <a:spcPts val="50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2000">
                <a:solidFill>
                  <a:srgbClr val="40458C"/>
                </a:solidFill>
                <a:latin typeface="Tahoma" pitchFamily="32" charset="0"/>
                <a:ea typeface="WenQuanYi Micro Hei" charset="0"/>
                <a:cs typeface="WenQuanYi Micro Hei" charset="0"/>
              </a:rPr>
              <a:t>VALUE NOTATION::= value</a:t>
            </a:r>
          </a:p>
          <a:p>
            <a:pPr marL="342900" indent="-341313">
              <a:spcBef>
                <a:spcPts val="50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2000">
                <a:solidFill>
                  <a:srgbClr val="40458C"/>
                </a:solidFill>
                <a:latin typeface="Tahoma" pitchFamily="32" charset="0"/>
                <a:ea typeface="WenQuanYi Micro Hei" charset="0"/>
                <a:cs typeface="WenQuanYi Micro Hei" charset="0"/>
              </a:rPr>
              <a:t>Access::=          ‘read only’ | ‘read write’</a:t>
            </a:r>
          </a:p>
          <a:p>
            <a:pPr marL="342900" indent="-341313">
              <a:spcBef>
                <a:spcPts val="50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2000">
                <a:solidFill>
                  <a:srgbClr val="40458C"/>
                </a:solidFill>
                <a:latin typeface="Tahoma" pitchFamily="32" charset="0"/>
                <a:ea typeface="WenQuanYi Micro Hei" charset="0"/>
                <a:cs typeface="WenQuanYi Micro Hei" charset="0"/>
              </a:rPr>
              <a:t>			        | ‘write only’ | ‘not-accessible’</a:t>
            </a:r>
          </a:p>
          <a:p>
            <a:pPr marL="342900" indent="-341313">
              <a:spcBef>
                <a:spcPts val="50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2000">
                <a:solidFill>
                  <a:srgbClr val="40458C"/>
                </a:solidFill>
                <a:latin typeface="Tahoma" pitchFamily="32" charset="0"/>
                <a:ea typeface="WenQuanYi Micro Hei" charset="0"/>
                <a:cs typeface="WenQuanYi Micro Hei" charset="0"/>
              </a:rPr>
              <a:t>Status::=           mandatory’|’optional’|’obsolete’</a:t>
            </a:r>
          </a:p>
          <a:p>
            <a:pPr marL="342900" indent="-341313">
              <a:spcBef>
                <a:spcPts val="50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2000">
                <a:solidFill>
                  <a:srgbClr val="40458C"/>
                </a:solidFill>
                <a:latin typeface="Tahoma" pitchFamily="32" charset="0"/>
                <a:ea typeface="WenQuanYi Micro Hei" charset="0"/>
                <a:cs typeface="WenQuanYi Micro Hei" charset="0"/>
              </a:rPr>
              <a:t>END</a:t>
            </a:r>
          </a:p>
        </p:txBody>
      </p:sp>
      <p:sp>
        <p:nvSpPr>
          <p:cNvPr id="124932" name="Text Box 4"/>
          <p:cNvSpPr txBox="1">
            <a:spLocks noChangeArrowheads="1"/>
          </p:cNvSpPr>
          <p:nvPr/>
        </p:nvSpPr>
        <p:spPr bwMode="auto">
          <a:xfrm>
            <a:off x="6705600" y="1371600"/>
            <a:ext cx="1676400" cy="460375"/>
          </a:xfrm>
          <a:prstGeom prst="rect">
            <a:avLst/>
          </a:prstGeom>
          <a:noFill/>
          <a:ln w="9360">
            <a:solidFill>
              <a:srgbClr val="40458C"/>
            </a:solidFill>
            <a:miter lim="800000"/>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Ejemplo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idx="1"/>
          </p:nvPr>
        </p:nvSpPr>
        <p:spPr>
          <a:xfrm>
            <a:off x="838200" y="1600200"/>
            <a:ext cx="7772400" cy="4552950"/>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Access: Define el nivel de acceso al objeto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Read-only</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Read-write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Write-only</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Not-accessible</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Status: Define los requisitos de implementación del objeto: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Mandatory</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Optional</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Obsolete</a:t>
            </a:r>
          </a:p>
        </p:txBody>
      </p:sp>
      <p:sp>
        <p:nvSpPr>
          <p:cNvPr id="125953" name="Rectangle 1"/>
          <p:cNvSpPr>
            <a:spLocks noGrp="1" noChangeArrowheads="1"/>
          </p:cNvSpPr>
          <p:nvPr>
            <p:ph type="title"/>
          </p:nvPr>
        </p:nvSpPr>
        <p:spPr>
          <a:xfrm>
            <a:off x="609600" y="379413"/>
            <a:ext cx="7772400" cy="8382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Acceso y status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idx="1"/>
          </p:nvPr>
        </p:nvSpPr>
        <p:spPr>
          <a:xfrm>
            <a:off x="838200" y="1524000"/>
            <a:ext cx="7772400" cy="5430838"/>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Está definido como un OBJECT IDENTIFIER</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Es usado para nombrar a los objetos gestionados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Pueden estar 3 tipos de MIBs: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MIB Standard de Internet</a:t>
            </a:r>
          </a:p>
          <a:p>
            <a:pPr lvl="2" indent="-227013">
              <a:lnSpc>
                <a:spcPct val="90000"/>
              </a:lnSpc>
              <a:spcBef>
                <a:spcPts val="500"/>
              </a:spcBef>
              <a:buClrTx/>
              <a:buSzPct val="9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Mib OBJECT IDENTIFIER</a:t>
            </a:r>
          </a:p>
          <a:p>
            <a:pPr lvl="2" indent="-227013">
              <a:lnSpc>
                <a:spcPct val="90000"/>
              </a:lnSpc>
              <a:spcBef>
                <a:spcPts val="500"/>
              </a:spcBef>
              <a:buClrTx/>
              <a:buSzPct val="9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::={internet mgmt(2) 1}</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MIBs experimentales</a:t>
            </a:r>
          </a:p>
          <a:p>
            <a:pPr lvl="2" indent="-227013">
              <a:lnSpc>
                <a:spcPct val="90000"/>
              </a:lnSpc>
              <a:spcBef>
                <a:spcPts val="500"/>
              </a:spcBef>
              <a:buClrTx/>
              <a:buSzPct val="9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Experimental OBJECT IDENTIFIER</a:t>
            </a:r>
          </a:p>
          <a:p>
            <a:pPr lvl="2" indent="-227013">
              <a:lnSpc>
                <a:spcPct val="90000"/>
              </a:lnSpc>
              <a:spcBef>
                <a:spcPts val="500"/>
              </a:spcBef>
              <a:buClrTx/>
              <a:buSzPct val="9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::={internet 3}</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MIBs privadas</a:t>
            </a:r>
          </a:p>
          <a:p>
            <a:pPr lvl="2" indent="-227013">
              <a:lnSpc>
                <a:spcPct val="90000"/>
              </a:lnSpc>
              <a:spcBef>
                <a:spcPts val="500"/>
              </a:spcBef>
              <a:buClrTx/>
              <a:buSzPct val="9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Enterprises OBJECT IDENTIFIER</a:t>
            </a:r>
          </a:p>
          <a:p>
            <a:pPr lvl="2" indent="-227013">
              <a:lnSpc>
                <a:spcPct val="90000"/>
              </a:lnSpc>
              <a:spcBef>
                <a:spcPts val="500"/>
              </a:spcBef>
              <a:buClrTx/>
              <a:buSzPct val="9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::={internet private (4) 1}</a:t>
            </a:r>
          </a:p>
        </p:txBody>
      </p:sp>
      <p:sp>
        <p:nvSpPr>
          <p:cNvPr id="126977" name="Rectangle 1"/>
          <p:cNvSpPr>
            <a:spLocks noGrp="1" noChangeArrowheads="1"/>
          </p:cNvSpPr>
          <p:nvPr>
            <p:ph type="title"/>
          </p:nvPr>
        </p:nvSpPr>
        <p:spPr>
          <a:xfrm>
            <a:off x="609600" y="377825"/>
            <a:ext cx="7772400" cy="763588"/>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Nombre de los objetos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609600" y="1524000"/>
            <a:ext cx="7620000" cy="3400425"/>
          </a:xfrm>
          <a:ln/>
        </p:spPr>
        <p:txBody>
          <a:bodyPr>
            <a:normAutofit/>
          </a:bodyPr>
          <a:lstStyle/>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Gestión de inventario</a:t>
            </a:r>
          </a:p>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Gestión de configuraciones</a:t>
            </a:r>
          </a:p>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Gestión de contabilidad</a:t>
            </a:r>
          </a:p>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Gestión de seguridad: control de acceso, etc.</a:t>
            </a:r>
          </a:p>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Mantenimiento de registro histórico de problemas</a:t>
            </a:r>
          </a:p>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Evaluación de tráfico y calidad de servicio actuales</a:t>
            </a:r>
          </a:p>
        </p:txBody>
      </p:sp>
      <p:sp>
        <p:nvSpPr>
          <p:cNvPr id="1740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Administradores</a:t>
            </a:r>
          </a:p>
        </p:txBody>
      </p:sp>
      <p:sp>
        <p:nvSpPr>
          <p:cNvPr id="17411" name="Text Box 3"/>
          <p:cNvSpPr txBox="1">
            <a:spLocks noChangeArrowheads="1"/>
          </p:cNvSpPr>
          <p:nvPr/>
        </p:nvSpPr>
        <p:spPr bwMode="auto">
          <a:xfrm>
            <a:off x="381000" y="4286256"/>
            <a:ext cx="8382000" cy="1557338"/>
          </a:xfrm>
          <a:prstGeom prst="rect">
            <a:avLst/>
          </a:prstGeom>
          <a:noFill/>
          <a:ln w="9360">
            <a:solidFill>
              <a:srgbClr val="40458C"/>
            </a:solidFill>
            <a:miter lim="800000"/>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Control de operadores: Herramientas de seguimiento de incidencias que permitan conocer el estado actual de incidencias y elaborar informes de actividad operacional para su posterior análisis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idx="1"/>
          </p:nvPr>
        </p:nvSpPr>
        <p:spPr>
          <a:xfrm>
            <a:off x="838200" y="1905000"/>
            <a:ext cx="7162800" cy="4114800"/>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Syntax: define el tipo de datos que modela el objeto</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Tipos permitidos para los objetos: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Tipos simples (Integer, Octet String, Object Identifier)</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Tipos etiquetados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Tipos estructurados (Sequence, Sequence of)</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Subtipos (IP Address, counter, gauge,...)</a:t>
            </a:r>
          </a:p>
        </p:txBody>
      </p:sp>
      <p:sp>
        <p:nvSpPr>
          <p:cNvPr id="12800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Sintaxis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idx="1"/>
          </p:nvPr>
        </p:nvSpPr>
        <p:spPr>
          <a:xfrm>
            <a:off x="838200" y="1905000"/>
            <a:ext cx="7772400" cy="411480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INTEGER: números cardinales.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Status::= INTEGER {up(1), down(2), testing(3)}</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OCTET STRING: 0 o más octetos. Cada byte puede tomar valores entre 0 y 255.</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OCTET IDENTIFIER: Identificación de objetos.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NULL: Tipo nulo. No se usa en el marco de gestión</a:t>
            </a:r>
          </a:p>
        </p:txBody>
      </p:sp>
      <p:sp>
        <p:nvSpPr>
          <p:cNvPr id="12902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Sintaxis: Tipos simples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idx="1"/>
          </p:nvPr>
        </p:nvSpPr>
        <p:spPr>
          <a:xfrm>
            <a:off x="838200" y="1905000"/>
            <a:ext cx="7772400" cy="4665663"/>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MIB: Conjunto de objetos gestionados de un recurso que se publican para ofrecer interoperabilidad de gestión.</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Los objetos se organizan en grupos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Los nodos deben soportar grupos enteros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Tipos de MIBs: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Estándares: MIB-I y MIB-II</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Experimentales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Privadas</a:t>
            </a:r>
          </a:p>
          <a:p>
            <a:pPr marL="341313" indent="-341313">
              <a:lnSpc>
                <a:spcPct val="90000"/>
              </a:lnSpc>
              <a:spcBef>
                <a:spcPts val="600"/>
              </a:spcBef>
              <a:buClr>
                <a:srgbClr val="6F89F7"/>
              </a:buClr>
              <a:buSzPct val="147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400"/>
          </a:p>
        </p:txBody>
      </p:sp>
      <p:sp>
        <p:nvSpPr>
          <p:cNvPr id="130049"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Bases de información de gestión (MIB)</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idx="1"/>
          </p:nvPr>
        </p:nvSpPr>
        <p:spPr>
          <a:xfrm>
            <a:off x="685800" y="1447800"/>
            <a:ext cx="7772400" cy="1068388"/>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Primera MIB normalizada: Objetos de los protocolos de TCP/IP:</a:t>
            </a:r>
          </a:p>
        </p:txBody>
      </p:sp>
      <p:sp>
        <p:nvSpPr>
          <p:cNvPr id="13107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MIB-I</a:t>
            </a:r>
          </a:p>
        </p:txBody>
      </p:sp>
      <p:grpSp>
        <p:nvGrpSpPr>
          <p:cNvPr id="131075" name="Group 3"/>
          <p:cNvGrpSpPr>
            <a:grpSpLocks/>
          </p:cNvGrpSpPr>
          <p:nvPr/>
        </p:nvGrpSpPr>
        <p:grpSpPr bwMode="auto">
          <a:xfrm>
            <a:off x="1676400" y="2928938"/>
            <a:ext cx="5865813" cy="3089275"/>
            <a:chOff x="1056" y="1845"/>
            <a:chExt cx="3695" cy="1946"/>
          </a:xfrm>
        </p:grpSpPr>
        <p:grpSp>
          <p:nvGrpSpPr>
            <p:cNvPr id="131076" name="Group 4"/>
            <p:cNvGrpSpPr>
              <a:grpSpLocks/>
            </p:cNvGrpSpPr>
            <p:nvPr/>
          </p:nvGrpSpPr>
          <p:grpSpPr bwMode="auto">
            <a:xfrm>
              <a:off x="1059" y="1846"/>
              <a:ext cx="3688" cy="1943"/>
              <a:chOff x="1059" y="1846"/>
              <a:chExt cx="3688" cy="1943"/>
            </a:xfrm>
          </p:grpSpPr>
          <p:grpSp>
            <p:nvGrpSpPr>
              <p:cNvPr id="131077" name="Group 5"/>
              <p:cNvGrpSpPr>
                <a:grpSpLocks/>
              </p:cNvGrpSpPr>
              <p:nvPr/>
            </p:nvGrpSpPr>
            <p:grpSpPr bwMode="auto">
              <a:xfrm>
                <a:off x="1059" y="1846"/>
                <a:ext cx="743" cy="187"/>
                <a:chOff x="1059" y="1846"/>
                <a:chExt cx="743" cy="187"/>
              </a:xfrm>
            </p:grpSpPr>
            <p:sp>
              <p:nvSpPr>
                <p:cNvPr id="131078" name="Rectangle 6"/>
                <p:cNvSpPr>
                  <a:spLocks noChangeArrowheads="1"/>
                </p:cNvSpPr>
                <p:nvPr/>
              </p:nvSpPr>
              <p:spPr bwMode="auto">
                <a:xfrm>
                  <a:off x="1059" y="1846"/>
                  <a:ext cx="743" cy="187"/>
                </a:xfrm>
                <a:prstGeom prst="rect">
                  <a:avLst/>
                </a:prstGeom>
                <a:solidFill>
                  <a:srgbClr val="C0C0C0"/>
                </a:solidFill>
                <a:ln w="9525">
                  <a:noFill/>
                  <a:round/>
                  <a:headEnd/>
                  <a:tailEnd/>
                </a:ln>
                <a:effectLst/>
              </p:spPr>
              <p:txBody>
                <a:bodyPr wrap="none" anchor="ctr"/>
                <a:lstStyle/>
                <a:p>
                  <a:endParaRPr lang="es-MX"/>
                </a:p>
              </p:txBody>
            </p:sp>
            <p:grpSp>
              <p:nvGrpSpPr>
                <p:cNvPr id="131079" name="Group 7"/>
                <p:cNvGrpSpPr>
                  <a:grpSpLocks/>
                </p:cNvGrpSpPr>
                <p:nvPr/>
              </p:nvGrpSpPr>
              <p:grpSpPr bwMode="auto">
                <a:xfrm>
                  <a:off x="1059" y="1846"/>
                  <a:ext cx="743" cy="187"/>
                  <a:chOff x="1059" y="1846"/>
                  <a:chExt cx="743" cy="187"/>
                </a:xfrm>
              </p:grpSpPr>
              <p:sp>
                <p:nvSpPr>
                  <p:cNvPr id="131080" name="Rectangle 8"/>
                  <p:cNvSpPr>
                    <a:spLocks noChangeArrowheads="1"/>
                  </p:cNvSpPr>
                  <p:nvPr/>
                </p:nvSpPr>
                <p:spPr bwMode="auto">
                  <a:xfrm>
                    <a:off x="1106" y="1846"/>
                    <a:ext cx="650" cy="187"/>
                  </a:xfrm>
                  <a:prstGeom prst="rect">
                    <a:avLst/>
                  </a:prstGeom>
                  <a:solidFill>
                    <a:srgbClr val="C0C0C0"/>
                  </a:solid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i="1">
                        <a:solidFill>
                          <a:srgbClr val="000080"/>
                        </a:solidFill>
                        <a:cs typeface="Times New Roman" pitchFamily="16" charset="0"/>
                      </a:rPr>
                      <a:t>Grupo</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i="1">
                      <a:solidFill>
                        <a:srgbClr val="000080"/>
                      </a:solidFill>
                      <a:cs typeface="Times New Roman" pitchFamily="16" charset="0"/>
                    </a:endParaRPr>
                  </a:p>
                </p:txBody>
              </p:sp>
              <p:sp>
                <p:nvSpPr>
                  <p:cNvPr id="131081" name="Rectangle 9"/>
                  <p:cNvSpPr>
                    <a:spLocks noChangeArrowheads="1"/>
                  </p:cNvSpPr>
                  <p:nvPr/>
                </p:nvSpPr>
                <p:spPr bwMode="auto">
                  <a:xfrm>
                    <a:off x="1059" y="1846"/>
                    <a:ext cx="743" cy="187"/>
                  </a:xfrm>
                  <a:prstGeom prst="rect">
                    <a:avLst/>
                  </a:prstGeom>
                  <a:noFill/>
                  <a:ln w="9525">
                    <a:solidFill>
                      <a:srgbClr val="A0A0A0"/>
                    </a:solidFill>
                    <a:miter lim="800000"/>
                    <a:headEnd/>
                    <a:tailEnd/>
                  </a:ln>
                  <a:effectLst/>
                </p:spPr>
                <p:txBody>
                  <a:bodyPr wrap="none" anchor="ctr"/>
                  <a:lstStyle/>
                  <a:p>
                    <a:endParaRPr lang="es-MX"/>
                  </a:p>
                </p:txBody>
              </p:sp>
            </p:grpSp>
          </p:grpSp>
          <p:grpSp>
            <p:nvGrpSpPr>
              <p:cNvPr id="131082" name="Group 10"/>
              <p:cNvGrpSpPr>
                <a:grpSpLocks/>
              </p:cNvGrpSpPr>
              <p:nvPr/>
            </p:nvGrpSpPr>
            <p:grpSpPr bwMode="auto">
              <a:xfrm>
                <a:off x="1804" y="1846"/>
                <a:ext cx="500" cy="187"/>
                <a:chOff x="1804" y="1846"/>
                <a:chExt cx="500" cy="187"/>
              </a:xfrm>
            </p:grpSpPr>
            <p:sp>
              <p:nvSpPr>
                <p:cNvPr id="131083" name="Rectangle 11"/>
                <p:cNvSpPr>
                  <a:spLocks noChangeArrowheads="1"/>
                </p:cNvSpPr>
                <p:nvPr/>
              </p:nvSpPr>
              <p:spPr bwMode="auto">
                <a:xfrm>
                  <a:off x="1804" y="1846"/>
                  <a:ext cx="500" cy="187"/>
                </a:xfrm>
                <a:prstGeom prst="rect">
                  <a:avLst/>
                </a:prstGeom>
                <a:solidFill>
                  <a:srgbClr val="C0C0C0"/>
                </a:solidFill>
                <a:ln w="9525">
                  <a:noFill/>
                  <a:round/>
                  <a:headEnd/>
                  <a:tailEnd/>
                </a:ln>
                <a:effectLst/>
              </p:spPr>
              <p:txBody>
                <a:bodyPr wrap="none" anchor="ctr"/>
                <a:lstStyle/>
                <a:p>
                  <a:endParaRPr lang="es-MX"/>
                </a:p>
              </p:txBody>
            </p:sp>
            <p:grpSp>
              <p:nvGrpSpPr>
                <p:cNvPr id="131084" name="Group 12"/>
                <p:cNvGrpSpPr>
                  <a:grpSpLocks/>
                </p:cNvGrpSpPr>
                <p:nvPr/>
              </p:nvGrpSpPr>
              <p:grpSpPr bwMode="auto">
                <a:xfrm>
                  <a:off x="1804" y="1846"/>
                  <a:ext cx="500" cy="187"/>
                  <a:chOff x="1804" y="1846"/>
                  <a:chExt cx="500" cy="187"/>
                </a:xfrm>
              </p:grpSpPr>
              <p:sp>
                <p:nvSpPr>
                  <p:cNvPr id="131085" name="Rectangle 13"/>
                  <p:cNvSpPr>
                    <a:spLocks noChangeArrowheads="1"/>
                  </p:cNvSpPr>
                  <p:nvPr/>
                </p:nvSpPr>
                <p:spPr bwMode="auto">
                  <a:xfrm>
                    <a:off x="1851" y="1846"/>
                    <a:ext cx="407" cy="187"/>
                  </a:xfrm>
                  <a:prstGeom prst="rect">
                    <a:avLst/>
                  </a:prstGeom>
                  <a:solidFill>
                    <a:srgbClr val="C0C0C0"/>
                  </a:solid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i="1">
                        <a:solidFill>
                          <a:srgbClr val="000080"/>
                        </a:solidFill>
                        <a:cs typeface="Times New Roman" pitchFamily="16" charset="0"/>
                      </a:rPr>
                      <a:t>No.</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i="1">
                      <a:solidFill>
                        <a:srgbClr val="000080"/>
                      </a:solidFill>
                      <a:cs typeface="Times New Roman" pitchFamily="16" charset="0"/>
                    </a:endParaRPr>
                  </a:p>
                </p:txBody>
              </p:sp>
              <p:sp>
                <p:nvSpPr>
                  <p:cNvPr id="131086" name="Rectangle 14"/>
                  <p:cNvSpPr>
                    <a:spLocks noChangeArrowheads="1"/>
                  </p:cNvSpPr>
                  <p:nvPr/>
                </p:nvSpPr>
                <p:spPr bwMode="auto">
                  <a:xfrm>
                    <a:off x="1804" y="1846"/>
                    <a:ext cx="500" cy="187"/>
                  </a:xfrm>
                  <a:prstGeom prst="rect">
                    <a:avLst/>
                  </a:prstGeom>
                  <a:noFill/>
                  <a:ln w="9525">
                    <a:solidFill>
                      <a:srgbClr val="A0A0A0"/>
                    </a:solidFill>
                    <a:miter lim="800000"/>
                    <a:headEnd/>
                    <a:tailEnd/>
                  </a:ln>
                  <a:effectLst/>
                </p:spPr>
                <p:txBody>
                  <a:bodyPr wrap="none" anchor="ctr"/>
                  <a:lstStyle/>
                  <a:p>
                    <a:endParaRPr lang="es-MX"/>
                  </a:p>
                </p:txBody>
              </p:sp>
            </p:grpSp>
          </p:grpSp>
          <p:grpSp>
            <p:nvGrpSpPr>
              <p:cNvPr id="131087" name="Group 15"/>
              <p:cNvGrpSpPr>
                <a:grpSpLocks/>
              </p:cNvGrpSpPr>
              <p:nvPr/>
            </p:nvGrpSpPr>
            <p:grpSpPr bwMode="auto">
              <a:xfrm>
                <a:off x="2306" y="1846"/>
                <a:ext cx="2442" cy="187"/>
                <a:chOff x="2306" y="1846"/>
                <a:chExt cx="2442" cy="187"/>
              </a:xfrm>
            </p:grpSpPr>
            <p:sp>
              <p:nvSpPr>
                <p:cNvPr id="131088" name="Rectangle 16"/>
                <p:cNvSpPr>
                  <a:spLocks noChangeArrowheads="1"/>
                </p:cNvSpPr>
                <p:nvPr/>
              </p:nvSpPr>
              <p:spPr bwMode="auto">
                <a:xfrm>
                  <a:off x="2306" y="1846"/>
                  <a:ext cx="2442" cy="187"/>
                </a:xfrm>
                <a:prstGeom prst="rect">
                  <a:avLst/>
                </a:prstGeom>
                <a:solidFill>
                  <a:srgbClr val="C0C0C0"/>
                </a:solidFill>
                <a:ln w="9525">
                  <a:noFill/>
                  <a:round/>
                  <a:headEnd/>
                  <a:tailEnd/>
                </a:ln>
                <a:effectLst/>
              </p:spPr>
              <p:txBody>
                <a:bodyPr wrap="none" anchor="ctr"/>
                <a:lstStyle/>
                <a:p>
                  <a:endParaRPr lang="es-MX"/>
                </a:p>
              </p:txBody>
            </p:sp>
            <p:grpSp>
              <p:nvGrpSpPr>
                <p:cNvPr id="131089" name="Group 17"/>
                <p:cNvGrpSpPr>
                  <a:grpSpLocks/>
                </p:cNvGrpSpPr>
                <p:nvPr/>
              </p:nvGrpSpPr>
              <p:grpSpPr bwMode="auto">
                <a:xfrm>
                  <a:off x="2306" y="1846"/>
                  <a:ext cx="2441" cy="187"/>
                  <a:chOff x="2306" y="1846"/>
                  <a:chExt cx="2441" cy="187"/>
                </a:xfrm>
              </p:grpSpPr>
              <p:sp>
                <p:nvSpPr>
                  <p:cNvPr id="131090" name="Rectangle 18"/>
                  <p:cNvSpPr>
                    <a:spLocks noChangeArrowheads="1"/>
                  </p:cNvSpPr>
                  <p:nvPr/>
                </p:nvSpPr>
                <p:spPr bwMode="auto">
                  <a:xfrm>
                    <a:off x="2352" y="1846"/>
                    <a:ext cx="2348" cy="187"/>
                  </a:xfrm>
                  <a:prstGeom prst="rect">
                    <a:avLst/>
                  </a:prstGeom>
                  <a:solidFill>
                    <a:srgbClr val="C0C0C0"/>
                  </a:solid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i="1">
                        <a:solidFill>
                          <a:srgbClr val="000080"/>
                        </a:solidFill>
                        <a:cs typeface="Times New Roman" pitchFamily="16" charset="0"/>
                      </a:rPr>
                      <a:t>Propósito</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i="1">
                      <a:solidFill>
                        <a:srgbClr val="000080"/>
                      </a:solidFill>
                      <a:cs typeface="Times New Roman" pitchFamily="16" charset="0"/>
                    </a:endParaRPr>
                  </a:p>
                </p:txBody>
              </p:sp>
              <p:sp>
                <p:nvSpPr>
                  <p:cNvPr id="131091" name="Rectangle 19"/>
                  <p:cNvSpPr>
                    <a:spLocks noChangeArrowheads="1"/>
                  </p:cNvSpPr>
                  <p:nvPr/>
                </p:nvSpPr>
                <p:spPr bwMode="auto">
                  <a:xfrm>
                    <a:off x="2306" y="1846"/>
                    <a:ext cx="2441" cy="187"/>
                  </a:xfrm>
                  <a:prstGeom prst="rect">
                    <a:avLst/>
                  </a:prstGeom>
                  <a:noFill/>
                  <a:ln w="9525">
                    <a:solidFill>
                      <a:srgbClr val="A0A0A0"/>
                    </a:solidFill>
                    <a:miter lim="800000"/>
                    <a:headEnd/>
                    <a:tailEnd/>
                  </a:ln>
                  <a:effectLst/>
                </p:spPr>
                <p:txBody>
                  <a:bodyPr wrap="none" anchor="ctr"/>
                  <a:lstStyle/>
                  <a:p>
                    <a:endParaRPr lang="es-MX"/>
                  </a:p>
                </p:txBody>
              </p:sp>
            </p:grpSp>
          </p:grpSp>
          <p:grpSp>
            <p:nvGrpSpPr>
              <p:cNvPr id="131092" name="Group 20"/>
              <p:cNvGrpSpPr>
                <a:grpSpLocks/>
              </p:cNvGrpSpPr>
              <p:nvPr/>
            </p:nvGrpSpPr>
            <p:grpSpPr bwMode="auto">
              <a:xfrm>
                <a:off x="1059" y="2034"/>
                <a:ext cx="743" cy="187"/>
                <a:chOff x="1059" y="2034"/>
                <a:chExt cx="743" cy="187"/>
              </a:xfrm>
            </p:grpSpPr>
            <p:sp>
              <p:nvSpPr>
                <p:cNvPr id="131093" name="Rectangle 21"/>
                <p:cNvSpPr>
                  <a:spLocks noChangeArrowheads="1"/>
                </p:cNvSpPr>
                <p:nvPr/>
              </p:nvSpPr>
              <p:spPr bwMode="auto">
                <a:xfrm>
                  <a:off x="1106" y="2034"/>
                  <a:ext cx="650"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System</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094" name="Rectangle 22"/>
                <p:cNvSpPr>
                  <a:spLocks noChangeArrowheads="1"/>
                </p:cNvSpPr>
                <p:nvPr/>
              </p:nvSpPr>
              <p:spPr bwMode="auto">
                <a:xfrm>
                  <a:off x="1059" y="2034"/>
                  <a:ext cx="743"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095" name="Group 23"/>
              <p:cNvGrpSpPr>
                <a:grpSpLocks/>
              </p:cNvGrpSpPr>
              <p:nvPr/>
            </p:nvGrpSpPr>
            <p:grpSpPr bwMode="auto">
              <a:xfrm>
                <a:off x="1804" y="2034"/>
                <a:ext cx="500" cy="187"/>
                <a:chOff x="1804" y="2034"/>
                <a:chExt cx="500" cy="187"/>
              </a:xfrm>
            </p:grpSpPr>
            <p:sp>
              <p:nvSpPr>
                <p:cNvPr id="131096" name="Rectangle 24"/>
                <p:cNvSpPr>
                  <a:spLocks noChangeArrowheads="1"/>
                </p:cNvSpPr>
                <p:nvPr/>
              </p:nvSpPr>
              <p:spPr bwMode="auto">
                <a:xfrm>
                  <a:off x="1851" y="2034"/>
                  <a:ext cx="407" cy="187"/>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3</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097" name="Rectangle 25"/>
                <p:cNvSpPr>
                  <a:spLocks noChangeArrowheads="1"/>
                </p:cNvSpPr>
                <p:nvPr/>
              </p:nvSpPr>
              <p:spPr bwMode="auto">
                <a:xfrm>
                  <a:off x="1804" y="2034"/>
                  <a:ext cx="500"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098" name="Group 26"/>
              <p:cNvGrpSpPr>
                <a:grpSpLocks/>
              </p:cNvGrpSpPr>
              <p:nvPr/>
            </p:nvGrpSpPr>
            <p:grpSpPr bwMode="auto">
              <a:xfrm>
                <a:off x="2306" y="2034"/>
                <a:ext cx="2442" cy="187"/>
                <a:chOff x="2306" y="2034"/>
                <a:chExt cx="2442" cy="187"/>
              </a:xfrm>
            </p:grpSpPr>
            <p:sp>
              <p:nvSpPr>
                <p:cNvPr id="131099" name="Rectangle 27"/>
                <p:cNvSpPr>
                  <a:spLocks noChangeArrowheads="1"/>
                </p:cNvSpPr>
                <p:nvPr/>
              </p:nvSpPr>
              <p:spPr bwMode="auto">
                <a:xfrm>
                  <a:off x="2352" y="2034"/>
                  <a:ext cx="2348"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El propio sistema</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100" name="Rectangle 28"/>
                <p:cNvSpPr>
                  <a:spLocks noChangeArrowheads="1"/>
                </p:cNvSpPr>
                <p:nvPr/>
              </p:nvSpPr>
              <p:spPr bwMode="auto">
                <a:xfrm>
                  <a:off x="2306" y="2034"/>
                  <a:ext cx="2442"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01" name="Group 29"/>
              <p:cNvGrpSpPr>
                <a:grpSpLocks/>
              </p:cNvGrpSpPr>
              <p:nvPr/>
            </p:nvGrpSpPr>
            <p:grpSpPr bwMode="auto">
              <a:xfrm>
                <a:off x="1059" y="2222"/>
                <a:ext cx="743" cy="250"/>
                <a:chOff x="1059" y="2222"/>
                <a:chExt cx="743" cy="250"/>
              </a:xfrm>
            </p:grpSpPr>
            <p:sp>
              <p:nvSpPr>
                <p:cNvPr id="131102" name="Rectangle 30"/>
                <p:cNvSpPr>
                  <a:spLocks noChangeArrowheads="1"/>
                </p:cNvSpPr>
                <p:nvPr/>
              </p:nvSpPr>
              <p:spPr bwMode="auto">
                <a:xfrm>
                  <a:off x="1106" y="2222"/>
                  <a:ext cx="650" cy="250"/>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Interfaces</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103" name="Rectangle 31"/>
                <p:cNvSpPr>
                  <a:spLocks noChangeArrowheads="1"/>
                </p:cNvSpPr>
                <p:nvPr/>
              </p:nvSpPr>
              <p:spPr bwMode="auto">
                <a:xfrm>
                  <a:off x="1059" y="2222"/>
                  <a:ext cx="743" cy="250"/>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04" name="Group 32"/>
              <p:cNvGrpSpPr>
                <a:grpSpLocks/>
              </p:cNvGrpSpPr>
              <p:nvPr/>
            </p:nvGrpSpPr>
            <p:grpSpPr bwMode="auto">
              <a:xfrm>
                <a:off x="1804" y="2222"/>
                <a:ext cx="500" cy="250"/>
                <a:chOff x="1804" y="2222"/>
                <a:chExt cx="500" cy="250"/>
              </a:xfrm>
            </p:grpSpPr>
            <p:sp>
              <p:nvSpPr>
                <p:cNvPr id="131105" name="Rectangle 33"/>
                <p:cNvSpPr>
                  <a:spLocks noChangeArrowheads="1"/>
                </p:cNvSpPr>
                <p:nvPr/>
              </p:nvSpPr>
              <p:spPr bwMode="auto">
                <a:xfrm>
                  <a:off x="1851" y="2222"/>
                  <a:ext cx="407" cy="250"/>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22</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106" name="Rectangle 34"/>
                <p:cNvSpPr>
                  <a:spLocks noChangeArrowheads="1"/>
                </p:cNvSpPr>
                <p:nvPr/>
              </p:nvSpPr>
              <p:spPr bwMode="auto">
                <a:xfrm>
                  <a:off x="1804" y="2222"/>
                  <a:ext cx="500" cy="250"/>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07" name="Group 35"/>
              <p:cNvGrpSpPr>
                <a:grpSpLocks/>
              </p:cNvGrpSpPr>
              <p:nvPr/>
            </p:nvGrpSpPr>
            <p:grpSpPr bwMode="auto">
              <a:xfrm>
                <a:off x="2306" y="2222"/>
                <a:ext cx="2442" cy="250"/>
                <a:chOff x="2306" y="2222"/>
                <a:chExt cx="2442" cy="250"/>
              </a:xfrm>
            </p:grpSpPr>
            <p:sp>
              <p:nvSpPr>
                <p:cNvPr id="131108" name="Rectangle 36"/>
                <p:cNvSpPr>
                  <a:spLocks noChangeArrowheads="1"/>
                </p:cNvSpPr>
                <p:nvPr/>
              </p:nvSpPr>
              <p:spPr bwMode="auto">
                <a:xfrm>
                  <a:off x="2352" y="2222"/>
                  <a:ext cx="2348" cy="250"/>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Interfaces de red</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109" name="Rectangle 37"/>
                <p:cNvSpPr>
                  <a:spLocks noChangeArrowheads="1"/>
                </p:cNvSpPr>
                <p:nvPr/>
              </p:nvSpPr>
              <p:spPr bwMode="auto">
                <a:xfrm>
                  <a:off x="2306" y="2222"/>
                  <a:ext cx="2442" cy="250"/>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10" name="Group 38"/>
              <p:cNvGrpSpPr>
                <a:grpSpLocks/>
              </p:cNvGrpSpPr>
              <p:nvPr/>
            </p:nvGrpSpPr>
            <p:grpSpPr bwMode="auto">
              <a:xfrm>
                <a:off x="1059" y="2473"/>
                <a:ext cx="743" cy="187"/>
                <a:chOff x="1059" y="2473"/>
                <a:chExt cx="743" cy="187"/>
              </a:xfrm>
            </p:grpSpPr>
            <p:sp>
              <p:nvSpPr>
                <p:cNvPr id="131111" name="Rectangle 39"/>
                <p:cNvSpPr>
                  <a:spLocks noChangeArrowheads="1"/>
                </p:cNvSpPr>
                <p:nvPr/>
              </p:nvSpPr>
              <p:spPr bwMode="auto">
                <a:xfrm>
                  <a:off x="1106" y="2473"/>
                  <a:ext cx="650"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At</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112" name="Rectangle 40"/>
                <p:cNvSpPr>
                  <a:spLocks noChangeArrowheads="1"/>
                </p:cNvSpPr>
                <p:nvPr/>
              </p:nvSpPr>
              <p:spPr bwMode="auto">
                <a:xfrm>
                  <a:off x="1059" y="2473"/>
                  <a:ext cx="743"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13" name="Group 41"/>
              <p:cNvGrpSpPr>
                <a:grpSpLocks/>
              </p:cNvGrpSpPr>
              <p:nvPr/>
            </p:nvGrpSpPr>
            <p:grpSpPr bwMode="auto">
              <a:xfrm>
                <a:off x="1804" y="2473"/>
                <a:ext cx="500" cy="187"/>
                <a:chOff x="1804" y="2473"/>
                <a:chExt cx="500" cy="187"/>
              </a:xfrm>
            </p:grpSpPr>
            <p:sp>
              <p:nvSpPr>
                <p:cNvPr id="131114" name="Rectangle 42"/>
                <p:cNvSpPr>
                  <a:spLocks noChangeArrowheads="1"/>
                </p:cNvSpPr>
                <p:nvPr/>
              </p:nvSpPr>
              <p:spPr bwMode="auto">
                <a:xfrm>
                  <a:off x="1851" y="2473"/>
                  <a:ext cx="407" cy="187"/>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3</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115" name="Rectangle 43"/>
                <p:cNvSpPr>
                  <a:spLocks noChangeArrowheads="1"/>
                </p:cNvSpPr>
                <p:nvPr/>
              </p:nvSpPr>
              <p:spPr bwMode="auto">
                <a:xfrm>
                  <a:off x="1804" y="2473"/>
                  <a:ext cx="500"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16" name="Group 44"/>
              <p:cNvGrpSpPr>
                <a:grpSpLocks/>
              </p:cNvGrpSpPr>
              <p:nvPr/>
            </p:nvGrpSpPr>
            <p:grpSpPr bwMode="auto">
              <a:xfrm>
                <a:off x="2306" y="2473"/>
                <a:ext cx="2442" cy="187"/>
                <a:chOff x="2306" y="2473"/>
                <a:chExt cx="2442" cy="187"/>
              </a:xfrm>
            </p:grpSpPr>
            <p:sp>
              <p:nvSpPr>
                <p:cNvPr id="131117" name="Rectangle 45"/>
                <p:cNvSpPr>
                  <a:spLocks noChangeArrowheads="1"/>
                </p:cNvSpPr>
                <p:nvPr/>
              </p:nvSpPr>
              <p:spPr bwMode="auto">
                <a:xfrm>
                  <a:off x="2352" y="2473"/>
                  <a:ext cx="2348"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Correspondencia de direcciones IP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118" name="Rectangle 46"/>
                <p:cNvSpPr>
                  <a:spLocks noChangeArrowheads="1"/>
                </p:cNvSpPr>
                <p:nvPr/>
              </p:nvSpPr>
              <p:spPr bwMode="auto">
                <a:xfrm>
                  <a:off x="2306" y="2473"/>
                  <a:ext cx="2442"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19" name="Group 47"/>
              <p:cNvGrpSpPr>
                <a:grpSpLocks/>
              </p:cNvGrpSpPr>
              <p:nvPr/>
            </p:nvGrpSpPr>
            <p:grpSpPr bwMode="auto">
              <a:xfrm>
                <a:off x="1059" y="2662"/>
                <a:ext cx="743" cy="187"/>
                <a:chOff x="1059" y="2662"/>
                <a:chExt cx="743" cy="187"/>
              </a:xfrm>
            </p:grpSpPr>
            <p:sp>
              <p:nvSpPr>
                <p:cNvPr id="131120" name="Rectangle 48"/>
                <p:cNvSpPr>
                  <a:spLocks noChangeArrowheads="1"/>
                </p:cNvSpPr>
                <p:nvPr/>
              </p:nvSpPr>
              <p:spPr bwMode="auto">
                <a:xfrm>
                  <a:off x="1106" y="2662"/>
                  <a:ext cx="650"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Ip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121" name="Rectangle 49"/>
                <p:cNvSpPr>
                  <a:spLocks noChangeArrowheads="1"/>
                </p:cNvSpPr>
                <p:nvPr/>
              </p:nvSpPr>
              <p:spPr bwMode="auto">
                <a:xfrm>
                  <a:off x="1059" y="2662"/>
                  <a:ext cx="743"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22" name="Group 50"/>
              <p:cNvGrpSpPr>
                <a:grpSpLocks/>
              </p:cNvGrpSpPr>
              <p:nvPr/>
            </p:nvGrpSpPr>
            <p:grpSpPr bwMode="auto">
              <a:xfrm>
                <a:off x="1804" y="2662"/>
                <a:ext cx="500" cy="187"/>
                <a:chOff x="1804" y="2662"/>
                <a:chExt cx="500" cy="187"/>
              </a:xfrm>
            </p:grpSpPr>
            <p:sp>
              <p:nvSpPr>
                <p:cNvPr id="131123" name="Rectangle 51"/>
                <p:cNvSpPr>
                  <a:spLocks noChangeArrowheads="1"/>
                </p:cNvSpPr>
                <p:nvPr/>
              </p:nvSpPr>
              <p:spPr bwMode="auto">
                <a:xfrm>
                  <a:off x="1851" y="2662"/>
                  <a:ext cx="407" cy="187"/>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33</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1124" name="Rectangle 52"/>
                <p:cNvSpPr>
                  <a:spLocks noChangeArrowheads="1"/>
                </p:cNvSpPr>
                <p:nvPr/>
              </p:nvSpPr>
              <p:spPr bwMode="auto">
                <a:xfrm>
                  <a:off x="1804" y="2662"/>
                  <a:ext cx="500"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25" name="Group 53"/>
              <p:cNvGrpSpPr>
                <a:grpSpLocks/>
              </p:cNvGrpSpPr>
              <p:nvPr/>
            </p:nvGrpSpPr>
            <p:grpSpPr bwMode="auto">
              <a:xfrm>
                <a:off x="2306" y="2662"/>
                <a:ext cx="2442" cy="187"/>
                <a:chOff x="2306" y="2662"/>
                <a:chExt cx="2442" cy="187"/>
              </a:xfrm>
            </p:grpSpPr>
            <p:sp>
              <p:nvSpPr>
                <p:cNvPr id="131126" name="Rectangle 54"/>
                <p:cNvSpPr>
                  <a:spLocks noChangeArrowheads="1"/>
                </p:cNvSpPr>
                <p:nvPr/>
              </p:nvSpPr>
              <p:spPr bwMode="auto">
                <a:xfrm>
                  <a:off x="2352" y="2662"/>
                  <a:ext cx="2348"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Internet Protocol</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1127" name="Rectangle 55"/>
                <p:cNvSpPr>
                  <a:spLocks noChangeArrowheads="1"/>
                </p:cNvSpPr>
                <p:nvPr/>
              </p:nvSpPr>
              <p:spPr bwMode="auto">
                <a:xfrm>
                  <a:off x="2306" y="2662"/>
                  <a:ext cx="2442"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28" name="Group 56"/>
              <p:cNvGrpSpPr>
                <a:grpSpLocks/>
              </p:cNvGrpSpPr>
              <p:nvPr/>
            </p:nvGrpSpPr>
            <p:grpSpPr bwMode="auto">
              <a:xfrm>
                <a:off x="1059" y="2850"/>
                <a:ext cx="743" cy="187"/>
                <a:chOff x="1059" y="2850"/>
                <a:chExt cx="743" cy="187"/>
              </a:xfrm>
            </p:grpSpPr>
            <p:sp>
              <p:nvSpPr>
                <p:cNvPr id="131129" name="Rectangle 57"/>
                <p:cNvSpPr>
                  <a:spLocks noChangeArrowheads="1"/>
                </p:cNvSpPr>
                <p:nvPr/>
              </p:nvSpPr>
              <p:spPr bwMode="auto">
                <a:xfrm>
                  <a:off x="1106" y="2850"/>
                  <a:ext cx="650"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Icmp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130" name="Rectangle 58"/>
                <p:cNvSpPr>
                  <a:spLocks noChangeArrowheads="1"/>
                </p:cNvSpPr>
                <p:nvPr/>
              </p:nvSpPr>
              <p:spPr bwMode="auto">
                <a:xfrm>
                  <a:off x="1059" y="2850"/>
                  <a:ext cx="743"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31" name="Group 59"/>
              <p:cNvGrpSpPr>
                <a:grpSpLocks/>
              </p:cNvGrpSpPr>
              <p:nvPr/>
            </p:nvGrpSpPr>
            <p:grpSpPr bwMode="auto">
              <a:xfrm>
                <a:off x="1804" y="2850"/>
                <a:ext cx="500" cy="187"/>
                <a:chOff x="1804" y="2850"/>
                <a:chExt cx="500" cy="187"/>
              </a:xfrm>
            </p:grpSpPr>
            <p:sp>
              <p:nvSpPr>
                <p:cNvPr id="131132" name="Rectangle 60"/>
                <p:cNvSpPr>
                  <a:spLocks noChangeArrowheads="1"/>
                </p:cNvSpPr>
                <p:nvPr/>
              </p:nvSpPr>
              <p:spPr bwMode="auto">
                <a:xfrm>
                  <a:off x="1851" y="2850"/>
                  <a:ext cx="407" cy="187"/>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26</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1133" name="Rectangle 61"/>
                <p:cNvSpPr>
                  <a:spLocks noChangeArrowheads="1"/>
                </p:cNvSpPr>
                <p:nvPr/>
              </p:nvSpPr>
              <p:spPr bwMode="auto">
                <a:xfrm>
                  <a:off x="1804" y="2850"/>
                  <a:ext cx="500"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34" name="Group 62"/>
              <p:cNvGrpSpPr>
                <a:grpSpLocks/>
              </p:cNvGrpSpPr>
              <p:nvPr/>
            </p:nvGrpSpPr>
            <p:grpSpPr bwMode="auto">
              <a:xfrm>
                <a:off x="2306" y="2850"/>
                <a:ext cx="2442" cy="187"/>
                <a:chOff x="2306" y="2850"/>
                <a:chExt cx="2442" cy="187"/>
              </a:xfrm>
            </p:grpSpPr>
            <p:sp>
              <p:nvSpPr>
                <p:cNvPr id="131135" name="Rectangle 63"/>
                <p:cNvSpPr>
                  <a:spLocks noChangeArrowheads="1"/>
                </p:cNvSpPr>
                <p:nvPr/>
              </p:nvSpPr>
              <p:spPr bwMode="auto">
                <a:xfrm>
                  <a:off x="2352" y="2850"/>
                  <a:ext cx="2348"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Internet Control Message Protocol</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1136" name="Rectangle 64"/>
                <p:cNvSpPr>
                  <a:spLocks noChangeArrowheads="1"/>
                </p:cNvSpPr>
                <p:nvPr/>
              </p:nvSpPr>
              <p:spPr bwMode="auto">
                <a:xfrm>
                  <a:off x="2306" y="2850"/>
                  <a:ext cx="2442"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37" name="Group 65"/>
              <p:cNvGrpSpPr>
                <a:grpSpLocks/>
              </p:cNvGrpSpPr>
              <p:nvPr/>
            </p:nvGrpSpPr>
            <p:grpSpPr bwMode="auto">
              <a:xfrm>
                <a:off x="1059" y="3038"/>
                <a:ext cx="743" cy="187"/>
                <a:chOff x="1059" y="3038"/>
                <a:chExt cx="743" cy="187"/>
              </a:xfrm>
            </p:grpSpPr>
            <p:sp>
              <p:nvSpPr>
                <p:cNvPr id="131138" name="Rectangle 66"/>
                <p:cNvSpPr>
                  <a:spLocks noChangeArrowheads="1"/>
                </p:cNvSpPr>
                <p:nvPr/>
              </p:nvSpPr>
              <p:spPr bwMode="auto">
                <a:xfrm>
                  <a:off x="1106" y="3038"/>
                  <a:ext cx="650"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Tcp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139" name="Rectangle 67"/>
                <p:cNvSpPr>
                  <a:spLocks noChangeArrowheads="1"/>
                </p:cNvSpPr>
                <p:nvPr/>
              </p:nvSpPr>
              <p:spPr bwMode="auto">
                <a:xfrm>
                  <a:off x="1059" y="3038"/>
                  <a:ext cx="743"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40" name="Group 68"/>
              <p:cNvGrpSpPr>
                <a:grpSpLocks/>
              </p:cNvGrpSpPr>
              <p:nvPr/>
            </p:nvGrpSpPr>
            <p:grpSpPr bwMode="auto">
              <a:xfrm>
                <a:off x="1804" y="3038"/>
                <a:ext cx="500" cy="187"/>
                <a:chOff x="1804" y="3038"/>
                <a:chExt cx="500" cy="187"/>
              </a:xfrm>
            </p:grpSpPr>
            <p:sp>
              <p:nvSpPr>
                <p:cNvPr id="131141" name="Rectangle 69"/>
                <p:cNvSpPr>
                  <a:spLocks noChangeArrowheads="1"/>
                </p:cNvSpPr>
                <p:nvPr/>
              </p:nvSpPr>
              <p:spPr bwMode="auto">
                <a:xfrm>
                  <a:off x="1851" y="3038"/>
                  <a:ext cx="407" cy="187"/>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17</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1142" name="Rectangle 70"/>
                <p:cNvSpPr>
                  <a:spLocks noChangeArrowheads="1"/>
                </p:cNvSpPr>
                <p:nvPr/>
              </p:nvSpPr>
              <p:spPr bwMode="auto">
                <a:xfrm>
                  <a:off x="1804" y="3038"/>
                  <a:ext cx="500"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43" name="Group 71"/>
              <p:cNvGrpSpPr>
                <a:grpSpLocks/>
              </p:cNvGrpSpPr>
              <p:nvPr/>
            </p:nvGrpSpPr>
            <p:grpSpPr bwMode="auto">
              <a:xfrm>
                <a:off x="2306" y="3038"/>
                <a:ext cx="2442" cy="187"/>
                <a:chOff x="2306" y="3038"/>
                <a:chExt cx="2442" cy="187"/>
              </a:xfrm>
            </p:grpSpPr>
            <p:sp>
              <p:nvSpPr>
                <p:cNvPr id="131144" name="Rectangle 72"/>
                <p:cNvSpPr>
                  <a:spLocks noChangeArrowheads="1"/>
                </p:cNvSpPr>
                <p:nvPr/>
              </p:nvSpPr>
              <p:spPr bwMode="auto">
                <a:xfrm>
                  <a:off x="2352" y="3038"/>
                  <a:ext cx="2348"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Transmission Control Protocol</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1145" name="Rectangle 73"/>
                <p:cNvSpPr>
                  <a:spLocks noChangeArrowheads="1"/>
                </p:cNvSpPr>
                <p:nvPr/>
              </p:nvSpPr>
              <p:spPr bwMode="auto">
                <a:xfrm>
                  <a:off x="2306" y="3038"/>
                  <a:ext cx="2442"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46" name="Group 74"/>
              <p:cNvGrpSpPr>
                <a:grpSpLocks/>
              </p:cNvGrpSpPr>
              <p:nvPr/>
            </p:nvGrpSpPr>
            <p:grpSpPr bwMode="auto">
              <a:xfrm>
                <a:off x="1059" y="3226"/>
                <a:ext cx="743" cy="187"/>
                <a:chOff x="1059" y="3226"/>
                <a:chExt cx="743" cy="187"/>
              </a:xfrm>
            </p:grpSpPr>
            <p:sp>
              <p:nvSpPr>
                <p:cNvPr id="131147" name="Rectangle 75"/>
                <p:cNvSpPr>
                  <a:spLocks noChangeArrowheads="1"/>
                </p:cNvSpPr>
                <p:nvPr/>
              </p:nvSpPr>
              <p:spPr bwMode="auto">
                <a:xfrm>
                  <a:off x="1106" y="3226"/>
                  <a:ext cx="650"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Udp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148" name="Rectangle 76"/>
                <p:cNvSpPr>
                  <a:spLocks noChangeArrowheads="1"/>
                </p:cNvSpPr>
                <p:nvPr/>
              </p:nvSpPr>
              <p:spPr bwMode="auto">
                <a:xfrm>
                  <a:off x="1059" y="3226"/>
                  <a:ext cx="743"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49" name="Group 77"/>
              <p:cNvGrpSpPr>
                <a:grpSpLocks/>
              </p:cNvGrpSpPr>
              <p:nvPr/>
            </p:nvGrpSpPr>
            <p:grpSpPr bwMode="auto">
              <a:xfrm>
                <a:off x="1804" y="3226"/>
                <a:ext cx="500" cy="187"/>
                <a:chOff x="1804" y="3226"/>
                <a:chExt cx="500" cy="187"/>
              </a:xfrm>
            </p:grpSpPr>
            <p:sp>
              <p:nvSpPr>
                <p:cNvPr id="131150" name="Rectangle 78"/>
                <p:cNvSpPr>
                  <a:spLocks noChangeArrowheads="1"/>
                </p:cNvSpPr>
                <p:nvPr/>
              </p:nvSpPr>
              <p:spPr bwMode="auto">
                <a:xfrm>
                  <a:off x="1851" y="3226"/>
                  <a:ext cx="407" cy="187"/>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4</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1151" name="Rectangle 79"/>
                <p:cNvSpPr>
                  <a:spLocks noChangeArrowheads="1"/>
                </p:cNvSpPr>
                <p:nvPr/>
              </p:nvSpPr>
              <p:spPr bwMode="auto">
                <a:xfrm>
                  <a:off x="1804" y="3226"/>
                  <a:ext cx="500"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52" name="Group 80"/>
              <p:cNvGrpSpPr>
                <a:grpSpLocks/>
              </p:cNvGrpSpPr>
              <p:nvPr/>
            </p:nvGrpSpPr>
            <p:grpSpPr bwMode="auto">
              <a:xfrm>
                <a:off x="2306" y="3226"/>
                <a:ext cx="2442" cy="187"/>
                <a:chOff x="2306" y="3226"/>
                <a:chExt cx="2442" cy="187"/>
              </a:xfrm>
            </p:grpSpPr>
            <p:sp>
              <p:nvSpPr>
                <p:cNvPr id="131153" name="Rectangle 81"/>
                <p:cNvSpPr>
                  <a:spLocks noChangeArrowheads="1"/>
                </p:cNvSpPr>
                <p:nvPr/>
              </p:nvSpPr>
              <p:spPr bwMode="auto">
                <a:xfrm>
                  <a:off x="2352" y="3226"/>
                  <a:ext cx="2348"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User Datagram Protocol</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154" name="Rectangle 82"/>
                <p:cNvSpPr>
                  <a:spLocks noChangeArrowheads="1"/>
                </p:cNvSpPr>
                <p:nvPr/>
              </p:nvSpPr>
              <p:spPr bwMode="auto">
                <a:xfrm>
                  <a:off x="2306" y="3226"/>
                  <a:ext cx="2442"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55" name="Group 83"/>
              <p:cNvGrpSpPr>
                <a:grpSpLocks/>
              </p:cNvGrpSpPr>
              <p:nvPr/>
            </p:nvGrpSpPr>
            <p:grpSpPr bwMode="auto">
              <a:xfrm>
                <a:off x="1059" y="3414"/>
                <a:ext cx="743" cy="187"/>
                <a:chOff x="1059" y="3414"/>
                <a:chExt cx="743" cy="187"/>
              </a:xfrm>
            </p:grpSpPr>
            <p:sp>
              <p:nvSpPr>
                <p:cNvPr id="131156" name="Rectangle 84"/>
                <p:cNvSpPr>
                  <a:spLocks noChangeArrowheads="1"/>
                </p:cNvSpPr>
                <p:nvPr/>
              </p:nvSpPr>
              <p:spPr bwMode="auto">
                <a:xfrm>
                  <a:off x="1106" y="3414"/>
                  <a:ext cx="650"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Egp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1157" name="Rectangle 85"/>
                <p:cNvSpPr>
                  <a:spLocks noChangeArrowheads="1"/>
                </p:cNvSpPr>
                <p:nvPr/>
              </p:nvSpPr>
              <p:spPr bwMode="auto">
                <a:xfrm>
                  <a:off x="1059" y="3414"/>
                  <a:ext cx="743"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58" name="Group 86"/>
              <p:cNvGrpSpPr>
                <a:grpSpLocks/>
              </p:cNvGrpSpPr>
              <p:nvPr/>
            </p:nvGrpSpPr>
            <p:grpSpPr bwMode="auto">
              <a:xfrm>
                <a:off x="1804" y="3414"/>
                <a:ext cx="500" cy="187"/>
                <a:chOff x="1804" y="3414"/>
                <a:chExt cx="500" cy="187"/>
              </a:xfrm>
            </p:grpSpPr>
            <p:sp>
              <p:nvSpPr>
                <p:cNvPr id="131159" name="Rectangle 87"/>
                <p:cNvSpPr>
                  <a:spLocks noChangeArrowheads="1"/>
                </p:cNvSpPr>
                <p:nvPr/>
              </p:nvSpPr>
              <p:spPr bwMode="auto">
                <a:xfrm>
                  <a:off x="1851" y="3414"/>
                  <a:ext cx="407" cy="187"/>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6</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1160" name="Rectangle 88"/>
                <p:cNvSpPr>
                  <a:spLocks noChangeArrowheads="1"/>
                </p:cNvSpPr>
                <p:nvPr/>
              </p:nvSpPr>
              <p:spPr bwMode="auto">
                <a:xfrm>
                  <a:off x="1804" y="3414"/>
                  <a:ext cx="500"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61" name="Group 89"/>
              <p:cNvGrpSpPr>
                <a:grpSpLocks/>
              </p:cNvGrpSpPr>
              <p:nvPr/>
            </p:nvGrpSpPr>
            <p:grpSpPr bwMode="auto">
              <a:xfrm>
                <a:off x="2306" y="3414"/>
                <a:ext cx="2442" cy="187"/>
                <a:chOff x="2306" y="3414"/>
                <a:chExt cx="2442" cy="187"/>
              </a:xfrm>
            </p:grpSpPr>
            <p:sp>
              <p:nvSpPr>
                <p:cNvPr id="131162" name="Rectangle 90"/>
                <p:cNvSpPr>
                  <a:spLocks noChangeArrowheads="1"/>
                </p:cNvSpPr>
                <p:nvPr/>
              </p:nvSpPr>
              <p:spPr bwMode="auto">
                <a:xfrm>
                  <a:off x="2352" y="3414"/>
                  <a:ext cx="2348"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Exterior Gateway Protocol</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1163" name="Rectangle 91"/>
                <p:cNvSpPr>
                  <a:spLocks noChangeArrowheads="1"/>
                </p:cNvSpPr>
                <p:nvPr/>
              </p:nvSpPr>
              <p:spPr bwMode="auto">
                <a:xfrm>
                  <a:off x="2306" y="3414"/>
                  <a:ext cx="2442"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64" name="Group 92"/>
              <p:cNvGrpSpPr>
                <a:grpSpLocks/>
              </p:cNvGrpSpPr>
              <p:nvPr/>
            </p:nvGrpSpPr>
            <p:grpSpPr bwMode="auto">
              <a:xfrm>
                <a:off x="1059" y="3602"/>
                <a:ext cx="743" cy="187"/>
                <a:chOff x="1059" y="3602"/>
                <a:chExt cx="743" cy="187"/>
              </a:xfrm>
            </p:grpSpPr>
            <p:sp>
              <p:nvSpPr>
                <p:cNvPr id="131165" name="Rectangle 93"/>
                <p:cNvSpPr>
                  <a:spLocks noChangeArrowheads="1"/>
                </p:cNvSpPr>
                <p:nvPr/>
              </p:nvSpPr>
              <p:spPr bwMode="auto">
                <a:xfrm>
                  <a:off x="1106" y="3602"/>
                  <a:ext cx="650"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40458C"/>
                      </a:solidFill>
                      <a:cs typeface="Times New Roman" pitchFamily="16" charset="0"/>
                    </a:rPr>
                    <a:t> </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40458C"/>
                    </a:solidFill>
                    <a:cs typeface="Times New Roman" pitchFamily="16" charset="0"/>
                  </a:endParaRPr>
                </a:p>
              </p:txBody>
            </p:sp>
            <p:sp>
              <p:nvSpPr>
                <p:cNvPr id="131166" name="Rectangle 94"/>
                <p:cNvSpPr>
                  <a:spLocks noChangeArrowheads="1"/>
                </p:cNvSpPr>
                <p:nvPr/>
              </p:nvSpPr>
              <p:spPr bwMode="auto">
                <a:xfrm>
                  <a:off x="1059" y="3602"/>
                  <a:ext cx="743"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67" name="Group 95"/>
              <p:cNvGrpSpPr>
                <a:grpSpLocks/>
              </p:cNvGrpSpPr>
              <p:nvPr/>
            </p:nvGrpSpPr>
            <p:grpSpPr bwMode="auto">
              <a:xfrm>
                <a:off x="1804" y="3602"/>
                <a:ext cx="500" cy="187"/>
                <a:chOff x="1804" y="3602"/>
                <a:chExt cx="500" cy="187"/>
              </a:xfrm>
            </p:grpSpPr>
            <p:sp>
              <p:nvSpPr>
                <p:cNvPr id="131168" name="Rectangle 96"/>
                <p:cNvSpPr>
                  <a:spLocks noChangeArrowheads="1"/>
                </p:cNvSpPr>
                <p:nvPr/>
              </p:nvSpPr>
              <p:spPr bwMode="auto">
                <a:xfrm>
                  <a:off x="1851" y="3602"/>
                  <a:ext cx="407" cy="187"/>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114</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1169" name="Rectangle 97"/>
                <p:cNvSpPr>
                  <a:spLocks noChangeArrowheads="1"/>
                </p:cNvSpPr>
                <p:nvPr/>
              </p:nvSpPr>
              <p:spPr bwMode="auto">
                <a:xfrm>
                  <a:off x="1804" y="3602"/>
                  <a:ext cx="500" cy="187"/>
                </a:xfrm>
                <a:prstGeom prst="rect">
                  <a:avLst/>
                </a:prstGeom>
                <a:noFill/>
                <a:ln w="9525">
                  <a:solidFill>
                    <a:srgbClr val="A0A0A0"/>
                  </a:solidFill>
                  <a:miter lim="800000"/>
                  <a:headEnd/>
                  <a:tailEnd/>
                </a:ln>
                <a:effectLst/>
              </p:spPr>
              <p:txBody>
                <a:bodyPr wrap="none" anchor="ctr"/>
                <a:lstStyle/>
                <a:p>
                  <a:endParaRPr lang="es-MX"/>
                </a:p>
              </p:txBody>
            </p:sp>
          </p:grpSp>
          <p:grpSp>
            <p:nvGrpSpPr>
              <p:cNvPr id="131170" name="Group 98"/>
              <p:cNvGrpSpPr>
                <a:grpSpLocks/>
              </p:cNvGrpSpPr>
              <p:nvPr/>
            </p:nvGrpSpPr>
            <p:grpSpPr bwMode="auto">
              <a:xfrm>
                <a:off x="2306" y="3602"/>
                <a:ext cx="2442" cy="187"/>
                <a:chOff x="2306" y="3602"/>
                <a:chExt cx="2442" cy="187"/>
              </a:xfrm>
            </p:grpSpPr>
            <p:sp>
              <p:nvSpPr>
                <p:cNvPr id="131171" name="Rectangle 99"/>
                <p:cNvSpPr>
                  <a:spLocks noChangeArrowheads="1"/>
                </p:cNvSpPr>
                <p:nvPr/>
              </p:nvSpPr>
              <p:spPr bwMode="auto">
                <a:xfrm>
                  <a:off x="2352" y="3602"/>
                  <a:ext cx="2348" cy="187"/>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40458C"/>
                      </a:solidFill>
                      <a:cs typeface="Times New Roman" pitchFamily="16" charset="0"/>
                    </a:rPr>
                    <a:t> </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40458C"/>
                    </a:solidFill>
                    <a:cs typeface="Times New Roman" pitchFamily="16" charset="0"/>
                  </a:endParaRPr>
                </a:p>
              </p:txBody>
            </p:sp>
            <p:sp>
              <p:nvSpPr>
                <p:cNvPr id="131172" name="Rectangle 100"/>
                <p:cNvSpPr>
                  <a:spLocks noChangeArrowheads="1"/>
                </p:cNvSpPr>
                <p:nvPr/>
              </p:nvSpPr>
              <p:spPr bwMode="auto">
                <a:xfrm>
                  <a:off x="2306" y="3602"/>
                  <a:ext cx="2442" cy="187"/>
                </a:xfrm>
                <a:prstGeom prst="rect">
                  <a:avLst/>
                </a:prstGeom>
                <a:noFill/>
                <a:ln w="9525">
                  <a:solidFill>
                    <a:srgbClr val="A0A0A0"/>
                  </a:solidFill>
                  <a:miter lim="800000"/>
                  <a:headEnd/>
                  <a:tailEnd/>
                </a:ln>
                <a:effectLst/>
              </p:spPr>
              <p:txBody>
                <a:bodyPr wrap="none" anchor="ctr"/>
                <a:lstStyle/>
                <a:p>
                  <a:endParaRPr lang="es-MX"/>
                </a:p>
              </p:txBody>
            </p:sp>
          </p:grpSp>
        </p:grpSp>
        <p:sp>
          <p:nvSpPr>
            <p:cNvPr id="131173" name="Rectangle 101"/>
            <p:cNvSpPr>
              <a:spLocks noChangeArrowheads="1"/>
            </p:cNvSpPr>
            <p:nvPr/>
          </p:nvSpPr>
          <p:spPr bwMode="auto">
            <a:xfrm>
              <a:off x="1056" y="1845"/>
              <a:ext cx="3695" cy="1946"/>
            </a:xfrm>
            <a:prstGeom prst="rect">
              <a:avLst/>
            </a:prstGeom>
            <a:noFill/>
            <a:ln w="9360">
              <a:solidFill>
                <a:srgbClr val="A0A0A0"/>
              </a:solidFill>
              <a:miter lim="800000"/>
              <a:headEnd/>
              <a:tailEnd/>
            </a:ln>
            <a:effectLst/>
          </p:spPr>
          <p:txBody>
            <a:bodyPr wrap="none" anchor="ctr"/>
            <a:lstStyle/>
            <a:p>
              <a:endParaRPr lang="es-MX"/>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MIB-II</a:t>
            </a:r>
          </a:p>
        </p:txBody>
      </p:sp>
      <p:grpSp>
        <p:nvGrpSpPr>
          <p:cNvPr id="132098" name="Group 2"/>
          <p:cNvGrpSpPr>
            <a:grpSpLocks/>
          </p:cNvGrpSpPr>
          <p:nvPr/>
        </p:nvGrpSpPr>
        <p:grpSpPr bwMode="auto">
          <a:xfrm>
            <a:off x="1752600" y="1600200"/>
            <a:ext cx="6094413" cy="4727575"/>
            <a:chOff x="1104" y="1008"/>
            <a:chExt cx="3839" cy="2978"/>
          </a:xfrm>
        </p:grpSpPr>
        <p:grpSp>
          <p:nvGrpSpPr>
            <p:cNvPr id="132099" name="Group 3"/>
            <p:cNvGrpSpPr>
              <a:grpSpLocks/>
            </p:cNvGrpSpPr>
            <p:nvPr/>
          </p:nvGrpSpPr>
          <p:grpSpPr bwMode="auto">
            <a:xfrm>
              <a:off x="1107" y="1010"/>
              <a:ext cx="3832" cy="2975"/>
              <a:chOff x="1107" y="1010"/>
              <a:chExt cx="3832" cy="2975"/>
            </a:xfrm>
          </p:grpSpPr>
          <p:grpSp>
            <p:nvGrpSpPr>
              <p:cNvPr id="132100" name="Group 4"/>
              <p:cNvGrpSpPr>
                <a:grpSpLocks/>
              </p:cNvGrpSpPr>
              <p:nvPr/>
            </p:nvGrpSpPr>
            <p:grpSpPr bwMode="auto">
              <a:xfrm>
                <a:off x="1107" y="1010"/>
                <a:ext cx="773" cy="234"/>
                <a:chOff x="1107" y="1010"/>
                <a:chExt cx="773" cy="234"/>
              </a:xfrm>
            </p:grpSpPr>
            <p:sp>
              <p:nvSpPr>
                <p:cNvPr id="132101" name="Rectangle 5"/>
                <p:cNvSpPr>
                  <a:spLocks noChangeArrowheads="1"/>
                </p:cNvSpPr>
                <p:nvPr/>
              </p:nvSpPr>
              <p:spPr bwMode="auto">
                <a:xfrm>
                  <a:off x="1107" y="1010"/>
                  <a:ext cx="773" cy="234"/>
                </a:xfrm>
                <a:prstGeom prst="rect">
                  <a:avLst/>
                </a:prstGeom>
                <a:solidFill>
                  <a:srgbClr val="C0C0C0"/>
                </a:solidFill>
                <a:ln w="9525">
                  <a:noFill/>
                  <a:round/>
                  <a:headEnd/>
                  <a:tailEnd/>
                </a:ln>
                <a:effectLst/>
              </p:spPr>
              <p:txBody>
                <a:bodyPr wrap="none" anchor="ctr"/>
                <a:lstStyle/>
                <a:p>
                  <a:endParaRPr lang="es-MX"/>
                </a:p>
              </p:txBody>
            </p:sp>
            <p:grpSp>
              <p:nvGrpSpPr>
                <p:cNvPr id="132102" name="Group 6"/>
                <p:cNvGrpSpPr>
                  <a:grpSpLocks/>
                </p:cNvGrpSpPr>
                <p:nvPr/>
              </p:nvGrpSpPr>
              <p:grpSpPr bwMode="auto">
                <a:xfrm>
                  <a:off x="1107" y="1010"/>
                  <a:ext cx="772" cy="234"/>
                  <a:chOff x="1107" y="1010"/>
                  <a:chExt cx="772" cy="234"/>
                </a:xfrm>
              </p:grpSpPr>
              <p:sp>
                <p:nvSpPr>
                  <p:cNvPr id="132103" name="Rectangle 7"/>
                  <p:cNvSpPr>
                    <a:spLocks noChangeArrowheads="1"/>
                  </p:cNvSpPr>
                  <p:nvPr/>
                </p:nvSpPr>
                <p:spPr bwMode="auto">
                  <a:xfrm>
                    <a:off x="1156" y="1010"/>
                    <a:ext cx="675" cy="234"/>
                  </a:xfrm>
                  <a:prstGeom prst="rect">
                    <a:avLst/>
                  </a:prstGeom>
                  <a:solidFill>
                    <a:srgbClr val="C0C0C0"/>
                  </a:solid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i="1">
                        <a:solidFill>
                          <a:srgbClr val="000080"/>
                        </a:solidFill>
                        <a:cs typeface="Times New Roman" pitchFamily="16" charset="0"/>
                      </a:rPr>
                      <a:t>Grupo</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i="1">
                      <a:solidFill>
                        <a:srgbClr val="000080"/>
                      </a:solidFill>
                      <a:cs typeface="Times New Roman" pitchFamily="16" charset="0"/>
                    </a:endParaRPr>
                  </a:p>
                </p:txBody>
              </p:sp>
              <p:sp>
                <p:nvSpPr>
                  <p:cNvPr id="132104" name="Rectangle 8"/>
                  <p:cNvSpPr>
                    <a:spLocks noChangeArrowheads="1"/>
                  </p:cNvSpPr>
                  <p:nvPr/>
                </p:nvSpPr>
                <p:spPr bwMode="auto">
                  <a:xfrm>
                    <a:off x="1107" y="1010"/>
                    <a:ext cx="772" cy="234"/>
                  </a:xfrm>
                  <a:prstGeom prst="rect">
                    <a:avLst/>
                  </a:prstGeom>
                  <a:noFill/>
                  <a:ln w="9525">
                    <a:solidFill>
                      <a:srgbClr val="A0A0A0"/>
                    </a:solidFill>
                    <a:miter lim="800000"/>
                    <a:headEnd/>
                    <a:tailEnd/>
                  </a:ln>
                  <a:effectLst/>
                </p:spPr>
                <p:txBody>
                  <a:bodyPr wrap="none" anchor="ctr"/>
                  <a:lstStyle/>
                  <a:p>
                    <a:endParaRPr lang="es-MX"/>
                  </a:p>
                </p:txBody>
              </p:sp>
            </p:grpSp>
          </p:grpSp>
          <p:grpSp>
            <p:nvGrpSpPr>
              <p:cNvPr id="132105" name="Group 9"/>
              <p:cNvGrpSpPr>
                <a:grpSpLocks/>
              </p:cNvGrpSpPr>
              <p:nvPr/>
            </p:nvGrpSpPr>
            <p:grpSpPr bwMode="auto">
              <a:xfrm>
                <a:off x="1881" y="1010"/>
                <a:ext cx="520" cy="234"/>
                <a:chOff x="1881" y="1010"/>
                <a:chExt cx="520" cy="234"/>
              </a:xfrm>
            </p:grpSpPr>
            <p:sp>
              <p:nvSpPr>
                <p:cNvPr id="132106" name="Rectangle 10"/>
                <p:cNvSpPr>
                  <a:spLocks noChangeArrowheads="1"/>
                </p:cNvSpPr>
                <p:nvPr/>
              </p:nvSpPr>
              <p:spPr bwMode="auto">
                <a:xfrm>
                  <a:off x="1881" y="1010"/>
                  <a:ext cx="520" cy="234"/>
                </a:xfrm>
                <a:prstGeom prst="rect">
                  <a:avLst/>
                </a:prstGeom>
                <a:solidFill>
                  <a:srgbClr val="C0C0C0"/>
                </a:solidFill>
                <a:ln w="9525">
                  <a:noFill/>
                  <a:round/>
                  <a:headEnd/>
                  <a:tailEnd/>
                </a:ln>
                <a:effectLst/>
              </p:spPr>
              <p:txBody>
                <a:bodyPr wrap="none" anchor="ctr"/>
                <a:lstStyle/>
                <a:p>
                  <a:endParaRPr lang="es-MX"/>
                </a:p>
              </p:txBody>
            </p:sp>
            <p:grpSp>
              <p:nvGrpSpPr>
                <p:cNvPr id="132107" name="Group 11"/>
                <p:cNvGrpSpPr>
                  <a:grpSpLocks/>
                </p:cNvGrpSpPr>
                <p:nvPr/>
              </p:nvGrpSpPr>
              <p:grpSpPr bwMode="auto">
                <a:xfrm>
                  <a:off x="1881" y="1010"/>
                  <a:ext cx="519" cy="234"/>
                  <a:chOff x="1881" y="1010"/>
                  <a:chExt cx="519" cy="234"/>
                </a:xfrm>
              </p:grpSpPr>
              <p:sp>
                <p:nvSpPr>
                  <p:cNvPr id="132108" name="Rectangle 12"/>
                  <p:cNvSpPr>
                    <a:spLocks noChangeArrowheads="1"/>
                  </p:cNvSpPr>
                  <p:nvPr/>
                </p:nvSpPr>
                <p:spPr bwMode="auto">
                  <a:xfrm>
                    <a:off x="1929" y="1010"/>
                    <a:ext cx="423" cy="234"/>
                  </a:xfrm>
                  <a:prstGeom prst="rect">
                    <a:avLst/>
                  </a:prstGeom>
                  <a:solidFill>
                    <a:srgbClr val="C0C0C0"/>
                  </a:solid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i="1">
                        <a:solidFill>
                          <a:srgbClr val="000080"/>
                        </a:solidFill>
                        <a:cs typeface="Times New Roman" pitchFamily="16" charset="0"/>
                      </a:rPr>
                      <a:t>No.</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i="1">
                      <a:solidFill>
                        <a:srgbClr val="000080"/>
                      </a:solidFill>
                      <a:cs typeface="Times New Roman" pitchFamily="16" charset="0"/>
                    </a:endParaRPr>
                  </a:p>
                </p:txBody>
              </p:sp>
              <p:sp>
                <p:nvSpPr>
                  <p:cNvPr id="132109" name="Rectangle 13"/>
                  <p:cNvSpPr>
                    <a:spLocks noChangeArrowheads="1"/>
                  </p:cNvSpPr>
                  <p:nvPr/>
                </p:nvSpPr>
                <p:spPr bwMode="auto">
                  <a:xfrm>
                    <a:off x="1881" y="1010"/>
                    <a:ext cx="519" cy="234"/>
                  </a:xfrm>
                  <a:prstGeom prst="rect">
                    <a:avLst/>
                  </a:prstGeom>
                  <a:noFill/>
                  <a:ln w="9525">
                    <a:solidFill>
                      <a:srgbClr val="A0A0A0"/>
                    </a:solidFill>
                    <a:miter lim="800000"/>
                    <a:headEnd/>
                    <a:tailEnd/>
                  </a:ln>
                  <a:effectLst/>
                </p:spPr>
                <p:txBody>
                  <a:bodyPr wrap="none" anchor="ctr"/>
                  <a:lstStyle/>
                  <a:p>
                    <a:endParaRPr lang="es-MX"/>
                  </a:p>
                </p:txBody>
              </p:sp>
            </p:grpSp>
          </p:grpSp>
          <p:grpSp>
            <p:nvGrpSpPr>
              <p:cNvPr id="132110" name="Group 14"/>
              <p:cNvGrpSpPr>
                <a:grpSpLocks/>
              </p:cNvGrpSpPr>
              <p:nvPr/>
            </p:nvGrpSpPr>
            <p:grpSpPr bwMode="auto">
              <a:xfrm>
                <a:off x="2402" y="1010"/>
                <a:ext cx="2537" cy="234"/>
                <a:chOff x="2402" y="1010"/>
                <a:chExt cx="2537" cy="234"/>
              </a:xfrm>
            </p:grpSpPr>
            <p:sp>
              <p:nvSpPr>
                <p:cNvPr id="132111" name="Rectangle 15"/>
                <p:cNvSpPr>
                  <a:spLocks noChangeArrowheads="1"/>
                </p:cNvSpPr>
                <p:nvPr/>
              </p:nvSpPr>
              <p:spPr bwMode="auto">
                <a:xfrm>
                  <a:off x="2402" y="1010"/>
                  <a:ext cx="2537" cy="234"/>
                </a:xfrm>
                <a:prstGeom prst="rect">
                  <a:avLst/>
                </a:prstGeom>
                <a:solidFill>
                  <a:srgbClr val="C0C0C0"/>
                </a:solidFill>
                <a:ln w="9525">
                  <a:noFill/>
                  <a:round/>
                  <a:headEnd/>
                  <a:tailEnd/>
                </a:ln>
                <a:effectLst/>
              </p:spPr>
              <p:txBody>
                <a:bodyPr wrap="none" anchor="ctr"/>
                <a:lstStyle/>
                <a:p>
                  <a:endParaRPr lang="es-MX"/>
                </a:p>
              </p:txBody>
            </p:sp>
            <p:grpSp>
              <p:nvGrpSpPr>
                <p:cNvPr id="132112" name="Group 16"/>
                <p:cNvGrpSpPr>
                  <a:grpSpLocks/>
                </p:cNvGrpSpPr>
                <p:nvPr/>
              </p:nvGrpSpPr>
              <p:grpSpPr bwMode="auto">
                <a:xfrm>
                  <a:off x="2402" y="1010"/>
                  <a:ext cx="2537" cy="234"/>
                  <a:chOff x="2402" y="1010"/>
                  <a:chExt cx="2537" cy="234"/>
                </a:xfrm>
              </p:grpSpPr>
              <p:sp>
                <p:nvSpPr>
                  <p:cNvPr id="132113" name="Rectangle 17"/>
                  <p:cNvSpPr>
                    <a:spLocks noChangeArrowheads="1"/>
                  </p:cNvSpPr>
                  <p:nvPr/>
                </p:nvSpPr>
                <p:spPr bwMode="auto">
                  <a:xfrm>
                    <a:off x="2450" y="1010"/>
                    <a:ext cx="2440" cy="234"/>
                  </a:xfrm>
                  <a:prstGeom prst="rect">
                    <a:avLst/>
                  </a:prstGeom>
                  <a:solidFill>
                    <a:srgbClr val="C0C0C0"/>
                  </a:solid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i="1">
                        <a:solidFill>
                          <a:srgbClr val="000080"/>
                        </a:solidFill>
                        <a:cs typeface="Times New Roman" pitchFamily="16" charset="0"/>
                      </a:rPr>
                      <a:t>Comentarios</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i="1">
                      <a:solidFill>
                        <a:srgbClr val="000080"/>
                      </a:solidFill>
                      <a:cs typeface="Times New Roman" pitchFamily="16" charset="0"/>
                    </a:endParaRPr>
                  </a:p>
                </p:txBody>
              </p:sp>
              <p:sp>
                <p:nvSpPr>
                  <p:cNvPr id="132114" name="Rectangle 18"/>
                  <p:cNvSpPr>
                    <a:spLocks noChangeArrowheads="1"/>
                  </p:cNvSpPr>
                  <p:nvPr/>
                </p:nvSpPr>
                <p:spPr bwMode="auto">
                  <a:xfrm>
                    <a:off x="2402" y="1010"/>
                    <a:ext cx="2537" cy="234"/>
                  </a:xfrm>
                  <a:prstGeom prst="rect">
                    <a:avLst/>
                  </a:prstGeom>
                  <a:noFill/>
                  <a:ln w="9525">
                    <a:solidFill>
                      <a:srgbClr val="A0A0A0"/>
                    </a:solidFill>
                    <a:miter lim="800000"/>
                    <a:headEnd/>
                    <a:tailEnd/>
                  </a:ln>
                  <a:effectLst/>
                </p:spPr>
                <p:txBody>
                  <a:bodyPr wrap="none" anchor="ctr"/>
                  <a:lstStyle/>
                  <a:p>
                    <a:endParaRPr lang="es-MX"/>
                  </a:p>
                </p:txBody>
              </p:sp>
            </p:grpSp>
          </p:grpSp>
          <p:grpSp>
            <p:nvGrpSpPr>
              <p:cNvPr id="132115" name="Group 19"/>
              <p:cNvGrpSpPr>
                <a:grpSpLocks/>
              </p:cNvGrpSpPr>
              <p:nvPr/>
            </p:nvGrpSpPr>
            <p:grpSpPr bwMode="auto">
              <a:xfrm>
                <a:off x="1107" y="1245"/>
                <a:ext cx="773" cy="234"/>
                <a:chOff x="1107" y="1245"/>
                <a:chExt cx="773" cy="234"/>
              </a:xfrm>
            </p:grpSpPr>
            <p:sp>
              <p:nvSpPr>
                <p:cNvPr id="132116" name="Rectangle 20"/>
                <p:cNvSpPr>
                  <a:spLocks noChangeArrowheads="1"/>
                </p:cNvSpPr>
                <p:nvPr/>
              </p:nvSpPr>
              <p:spPr bwMode="auto">
                <a:xfrm>
                  <a:off x="1156" y="1245"/>
                  <a:ext cx="675"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System</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17" name="Rectangle 21"/>
                <p:cNvSpPr>
                  <a:spLocks noChangeArrowheads="1"/>
                </p:cNvSpPr>
                <p:nvPr/>
              </p:nvSpPr>
              <p:spPr bwMode="auto">
                <a:xfrm>
                  <a:off x="1107" y="1245"/>
                  <a:ext cx="773"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18" name="Group 22"/>
              <p:cNvGrpSpPr>
                <a:grpSpLocks/>
              </p:cNvGrpSpPr>
              <p:nvPr/>
            </p:nvGrpSpPr>
            <p:grpSpPr bwMode="auto">
              <a:xfrm>
                <a:off x="1881" y="1245"/>
                <a:ext cx="520" cy="234"/>
                <a:chOff x="1881" y="1245"/>
                <a:chExt cx="520" cy="234"/>
              </a:xfrm>
            </p:grpSpPr>
            <p:sp>
              <p:nvSpPr>
                <p:cNvPr id="132119" name="Rectangle 23"/>
                <p:cNvSpPr>
                  <a:spLocks noChangeArrowheads="1"/>
                </p:cNvSpPr>
                <p:nvPr/>
              </p:nvSpPr>
              <p:spPr bwMode="auto">
                <a:xfrm>
                  <a:off x="1929" y="1245"/>
                  <a:ext cx="423" cy="234"/>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7</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20" name="Rectangle 24"/>
                <p:cNvSpPr>
                  <a:spLocks noChangeArrowheads="1"/>
                </p:cNvSpPr>
                <p:nvPr/>
              </p:nvSpPr>
              <p:spPr bwMode="auto">
                <a:xfrm>
                  <a:off x="1881" y="1245"/>
                  <a:ext cx="520"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21" name="Group 25"/>
              <p:cNvGrpSpPr>
                <a:grpSpLocks/>
              </p:cNvGrpSpPr>
              <p:nvPr/>
            </p:nvGrpSpPr>
            <p:grpSpPr bwMode="auto">
              <a:xfrm>
                <a:off x="2402" y="1245"/>
                <a:ext cx="2537" cy="234"/>
                <a:chOff x="2402" y="1245"/>
                <a:chExt cx="2537" cy="234"/>
              </a:xfrm>
            </p:grpSpPr>
            <p:sp>
              <p:nvSpPr>
                <p:cNvPr id="132122" name="Rectangle 26"/>
                <p:cNvSpPr>
                  <a:spLocks noChangeArrowheads="1"/>
                </p:cNvSpPr>
                <p:nvPr/>
              </p:nvSpPr>
              <p:spPr bwMode="auto">
                <a:xfrm>
                  <a:off x="2450" y="1245"/>
                  <a:ext cx="2440"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Nuevos parámetros</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23" name="Rectangle 27"/>
                <p:cNvSpPr>
                  <a:spLocks noChangeArrowheads="1"/>
                </p:cNvSpPr>
                <p:nvPr/>
              </p:nvSpPr>
              <p:spPr bwMode="auto">
                <a:xfrm>
                  <a:off x="2402" y="1245"/>
                  <a:ext cx="2537"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24" name="Group 28"/>
              <p:cNvGrpSpPr>
                <a:grpSpLocks/>
              </p:cNvGrpSpPr>
              <p:nvPr/>
            </p:nvGrpSpPr>
            <p:grpSpPr bwMode="auto">
              <a:xfrm>
                <a:off x="1107" y="1479"/>
                <a:ext cx="773" cy="312"/>
                <a:chOff x="1107" y="1479"/>
                <a:chExt cx="773" cy="312"/>
              </a:xfrm>
            </p:grpSpPr>
            <p:sp>
              <p:nvSpPr>
                <p:cNvPr id="132125" name="Rectangle 29"/>
                <p:cNvSpPr>
                  <a:spLocks noChangeArrowheads="1"/>
                </p:cNvSpPr>
                <p:nvPr/>
              </p:nvSpPr>
              <p:spPr bwMode="auto">
                <a:xfrm>
                  <a:off x="1156" y="1479"/>
                  <a:ext cx="675" cy="312"/>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Interfaces</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26" name="Rectangle 30"/>
                <p:cNvSpPr>
                  <a:spLocks noChangeArrowheads="1"/>
                </p:cNvSpPr>
                <p:nvPr/>
              </p:nvSpPr>
              <p:spPr bwMode="auto">
                <a:xfrm>
                  <a:off x="1107" y="1479"/>
                  <a:ext cx="773" cy="312"/>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27" name="Group 31"/>
              <p:cNvGrpSpPr>
                <a:grpSpLocks/>
              </p:cNvGrpSpPr>
              <p:nvPr/>
            </p:nvGrpSpPr>
            <p:grpSpPr bwMode="auto">
              <a:xfrm>
                <a:off x="1881" y="1479"/>
                <a:ext cx="520" cy="312"/>
                <a:chOff x="1881" y="1479"/>
                <a:chExt cx="520" cy="312"/>
              </a:xfrm>
            </p:grpSpPr>
            <p:sp>
              <p:nvSpPr>
                <p:cNvPr id="132128" name="Rectangle 32"/>
                <p:cNvSpPr>
                  <a:spLocks noChangeArrowheads="1"/>
                </p:cNvSpPr>
                <p:nvPr/>
              </p:nvSpPr>
              <p:spPr bwMode="auto">
                <a:xfrm>
                  <a:off x="1929" y="1479"/>
                  <a:ext cx="423" cy="312"/>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23</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29" name="Rectangle 33"/>
                <p:cNvSpPr>
                  <a:spLocks noChangeArrowheads="1"/>
                </p:cNvSpPr>
                <p:nvPr/>
              </p:nvSpPr>
              <p:spPr bwMode="auto">
                <a:xfrm>
                  <a:off x="1881" y="1479"/>
                  <a:ext cx="520" cy="312"/>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30" name="Group 34"/>
              <p:cNvGrpSpPr>
                <a:grpSpLocks/>
              </p:cNvGrpSpPr>
              <p:nvPr/>
            </p:nvGrpSpPr>
            <p:grpSpPr bwMode="auto">
              <a:xfrm>
                <a:off x="2402" y="1479"/>
                <a:ext cx="2537" cy="312"/>
                <a:chOff x="2402" y="1479"/>
                <a:chExt cx="2537" cy="312"/>
              </a:xfrm>
            </p:grpSpPr>
            <p:sp>
              <p:nvSpPr>
                <p:cNvPr id="132131" name="Rectangle 35"/>
                <p:cNvSpPr>
                  <a:spLocks noChangeArrowheads="1"/>
                </p:cNvSpPr>
                <p:nvPr/>
              </p:nvSpPr>
              <p:spPr bwMode="auto">
                <a:xfrm>
                  <a:off x="2450" y="1479"/>
                  <a:ext cx="2440" cy="312"/>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1 objeto nuevo</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32" name="Rectangle 36"/>
                <p:cNvSpPr>
                  <a:spLocks noChangeArrowheads="1"/>
                </p:cNvSpPr>
                <p:nvPr/>
              </p:nvSpPr>
              <p:spPr bwMode="auto">
                <a:xfrm>
                  <a:off x="2402" y="1479"/>
                  <a:ext cx="2537" cy="312"/>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33" name="Group 37"/>
              <p:cNvGrpSpPr>
                <a:grpSpLocks/>
              </p:cNvGrpSpPr>
              <p:nvPr/>
            </p:nvGrpSpPr>
            <p:grpSpPr bwMode="auto">
              <a:xfrm>
                <a:off x="1107" y="1793"/>
                <a:ext cx="773" cy="234"/>
                <a:chOff x="1107" y="1793"/>
                <a:chExt cx="773" cy="234"/>
              </a:xfrm>
            </p:grpSpPr>
            <p:sp>
              <p:nvSpPr>
                <p:cNvPr id="132134" name="Rectangle 38"/>
                <p:cNvSpPr>
                  <a:spLocks noChangeArrowheads="1"/>
                </p:cNvSpPr>
                <p:nvPr/>
              </p:nvSpPr>
              <p:spPr bwMode="auto">
                <a:xfrm>
                  <a:off x="1156" y="1793"/>
                  <a:ext cx="675"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At</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35" name="Rectangle 39"/>
                <p:cNvSpPr>
                  <a:spLocks noChangeArrowheads="1"/>
                </p:cNvSpPr>
                <p:nvPr/>
              </p:nvSpPr>
              <p:spPr bwMode="auto">
                <a:xfrm>
                  <a:off x="1107" y="1793"/>
                  <a:ext cx="773"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36" name="Group 40"/>
              <p:cNvGrpSpPr>
                <a:grpSpLocks/>
              </p:cNvGrpSpPr>
              <p:nvPr/>
            </p:nvGrpSpPr>
            <p:grpSpPr bwMode="auto">
              <a:xfrm>
                <a:off x="1881" y="1793"/>
                <a:ext cx="520" cy="234"/>
                <a:chOff x="1881" y="1793"/>
                <a:chExt cx="520" cy="234"/>
              </a:xfrm>
            </p:grpSpPr>
            <p:sp>
              <p:nvSpPr>
                <p:cNvPr id="132137" name="Rectangle 41"/>
                <p:cNvSpPr>
                  <a:spLocks noChangeArrowheads="1"/>
                </p:cNvSpPr>
                <p:nvPr/>
              </p:nvSpPr>
              <p:spPr bwMode="auto">
                <a:xfrm>
                  <a:off x="1929" y="1793"/>
                  <a:ext cx="423" cy="234"/>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3</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38" name="Rectangle 42"/>
                <p:cNvSpPr>
                  <a:spLocks noChangeArrowheads="1"/>
                </p:cNvSpPr>
                <p:nvPr/>
              </p:nvSpPr>
              <p:spPr bwMode="auto">
                <a:xfrm>
                  <a:off x="1881" y="1793"/>
                  <a:ext cx="520"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39" name="Group 43"/>
              <p:cNvGrpSpPr>
                <a:grpSpLocks/>
              </p:cNvGrpSpPr>
              <p:nvPr/>
            </p:nvGrpSpPr>
            <p:grpSpPr bwMode="auto">
              <a:xfrm>
                <a:off x="2402" y="1793"/>
                <a:ext cx="2537" cy="234"/>
                <a:chOff x="2402" y="1793"/>
                <a:chExt cx="2537" cy="234"/>
              </a:xfrm>
            </p:grpSpPr>
            <p:sp>
              <p:nvSpPr>
                <p:cNvPr id="132140" name="Rectangle 44"/>
                <p:cNvSpPr>
                  <a:spLocks noChangeArrowheads="1"/>
                </p:cNvSpPr>
                <p:nvPr/>
              </p:nvSpPr>
              <p:spPr bwMode="auto">
                <a:xfrm>
                  <a:off x="2450" y="1793"/>
                  <a:ext cx="2440"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Se desestima su uso</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41" name="Rectangle 45"/>
                <p:cNvSpPr>
                  <a:spLocks noChangeArrowheads="1"/>
                </p:cNvSpPr>
                <p:nvPr/>
              </p:nvSpPr>
              <p:spPr bwMode="auto">
                <a:xfrm>
                  <a:off x="2402" y="1793"/>
                  <a:ext cx="2537"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42" name="Group 46"/>
              <p:cNvGrpSpPr>
                <a:grpSpLocks/>
              </p:cNvGrpSpPr>
              <p:nvPr/>
            </p:nvGrpSpPr>
            <p:grpSpPr bwMode="auto">
              <a:xfrm>
                <a:off x="1107" y="2028"/>
                <a:ext cx="773" cy="234"/>
                <a:chOff x="1107" y="2028"/>
                <a:chExt cx="773" cy="234"/>
              </a:xfrm>
            </p:grpSpPr>
            <p:sp>
              <p:nvSpPr>
                <p:cNvPr id="132143" name="Rectangle 47"/>
                <p:cNvSpPr>
                  <a:spLocks noChangeArrowheads="1"/>
                </p:cNvSpPr>
                <p:nvPr/>
              </p:nvSpPr>
              <p:spPr bwMode="auto">
                <a:xfrm>
                  <a:off x="1156" y="2028"/>
                  <a:ext cx="675"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Ip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44" name="Rectangle 48"/>
                <p:cNvSpPr>
                  <a:spLocks noChangeArrowheads="1"/>
                </p:cNvSpPr>
                <p:nvPr/>
              </p:nvSpPr>
              <p:spPr bwMode="auto">
                <a:xfrm>
                  <a:off x="1107" y="2028"/>
                  <a:ext cx="773"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45" name="Group 49"/>
              <p:cNvGrpSpPr>
                <a:grpSpLocks/>
              </p:cNvGrpSpPr>
              <p:nvPr/>
            </p:nvGrpSpPr>
            <p:grpSpPr bwMode="auto">
              <a:xfrm>
                <a:off x="1881" y="2028"/>
                <a:ext cx="520" cy="234"/>
                <a:chOff x="1881" y="2028"/>
                <a:chExt cx="520" cy="234"/>
              </a:xfrm>
            </p:grpSpPr>
            <p:sp>
              <p:nvSpPr>
                <p:cNvPr id="132146" name="Rectangle 50"/>
                <p:cNvSpPr>
                  <a:spLocks noChangeArrowheads="1"/>
                </p:cNvSpPr>
                <p:nvPr/>
              </p:nvSpPr>
              <p:spPr bwMode="auto">
                <a:xfrm>
                  <a:off x="1929" y="2028"/>
                  <a:ext cx="423" cy="234"/>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38</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2147" name="Rectangle 51"/>
                <p:cNvSpPr>
                  <a:spLocks noChangeArrowheads="1"/>
                </p:cNvSpPr>
                <p:nvPr/>
              </p:nvSpPr>
              <p:spPr bwMode="auto">
                <a:xfrm>
                  <a:off x="1881" y="2028"/>
                  <a:ext cx="520"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48" name="Group 52"/>
              <p:cNvGrpSpPr>
                <a:grpSpLocks/>
              </p:cNvGrpSpPr>
              <p:nvPr/>
            </p:nvGrpSpPr>
            <p:grpSpPr bwMode="auto">
              <a:xfrm>
                <a:off x="2402" y="2028"/>
                <a:ext cx="2537" cy="234"/>
                <a:chOff x="2402" y="2028"/>
                <a:chExt cx="2537" cy="234"/>
              </a:xfrm>
            </p:grpSpPr>
            <p:sp>
              <p:nvSpPr>
                <p:cNvPr id="132149" name="Rectangle 53"/>
                <p:cNvSpPr>
                  <a:spLocks noChangeArrowheads="1"/>
                </p:cNvSpPr>
                <p:nvPr/>
              </p:nvSpPr>
              <p:spPr bwMode="auto">
                <a:xfrm>
                  <a:off x="2450" y="2028"/>
                  <a:ext cx="2440"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5 objetos nuevos</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50" name="Rectangle 54"/>
                <p:cNvSpPr>
                  <a:spLocks noChangeArrowheads="1"/>
                </p:cNvSpPr>
                <p:nvPr/>
              </p:nvSpPr>
              <p:spPr bwMode="auto">
                <a:xfrm>
                  <a:off x="2402" y="2028"/>
                  <a:ext cx="2537"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51" name="Group 55"/>
              <p:cNvGrpSpPr>
                <a:grpSpLocks/>
              </p:cNvGrpSpPr>
              <p:nvPr/>
            </p:nvGrpSpPr>
            <p:grpSpPr bwMode="auto">
              <a:xfrm>
                <a:off x="1107" y="2263"/>
                <a:ext cx="773" cy="234"/>
                <a:chOff x="1107" y="2263"/>
                <a:chExt cx="773" cy="234"/>
              </a:xfrm>
            </p:grpSpPr>
            <p:sp>
              <p:nvSpPr>
                <p:cNvPr id="132152" name="Rectangle 56"/>
                <p:cNvSpPr>
                  <a:spLocks noChangeArrowheads="1"/>
                </p:cNvSpPr>
                <p:nvPr/>
              </p:nvSpPr>
              <p:spPr bwMode="auto">
                <a:xfrm>
                  <a:off x="1156" y="2263"/>
                  <a:ext cx="675"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Icmp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53" name="Rectangle 57"/>
                <p:cNvSpPr>
                  <a:spLocks noChangeArrowheads="1"/>
                </p:cNvSpPr>
                <p:nvPr/>
              </p:nvSpPr>
              <p:spPr bwMode="auto">
                <a:xfrm>
                  <a:off x="1107" y="2263"/>
                  <a:ext cx="773"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54" name="Group 58"/>
              <p:cNvGrpSpPr>
                <a:grpSpLocks/>
              </p:cNvGrpSpPr>
              <p:nvPr/>
            </p:nvGrpSpPr>
            <p:grpSpPr bwMode="auto">
              <a:xfrm>
                <a:off x="1881" y="2263"/>
                <a:ext cx="520" cy="234"/>
                <a:chOff x="1881" y="2263"/>
                <a:chExt cx="520" cy="234"/>
              </a:xfrm>
            </p:grpSpPr>
            <p:sp>
              <p:nvSpPr>
                <p:cNvPr id="132155" name="Rectangle 59"/>
                <p:cNvSpPr>
                  <a:spLocks noChangeArrowheads="1"/>
                </p:cNvSpPr>
                <p:nvPr/>
              </p:nvSpPr>
              <p:spPr bwMode="auto">
                <a:xfrm>
                  <a:off x="1929" y="2263"/>
                  <a:ext cx="423" cy="234"/>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26</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2156" name="Rectangle 60"/>
                <p:cNvSpPr>
                  <a:spLocks noChangeArrowheads="1"/>
                </p:cNvSpPr>
                <p:nvPr/>
              </p:nvSpPr>
              <p:spPr bwMode="auto">
                <a:xfrm>
                  <a:off x="1881" y="2263"/>
                  <a:ext cx="520"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57" name="Group 61"/>
              <p:cNvGrpSpPr>
                <a:grpSpLocks/>
              </p:cNvGrpSpPr>
              <p:nvPr/>
            </p:nvGrpSpPr>
            <p:grpSpPr bwMode="auto">
              <a:xfrm>
                <a:off x="2402" y="2263"/>
                <a:ext cx="2537" cy="234"/>
                <a:chOff x="2402" y="2263"/>
                <a:chExt cx="2537" cy="234"/>
              </a:xfrm>
            </p:grpSpPr>
            <p:sp>
              <p:nvSpPr>
                <p:cNvPr id="132158" name="Rectangle 62"/>
                <p:cNvSpPr>
                  <a:spLocks noChangeArrowheads="1"/>
                </p:cNvSpPr>
                <p:nvPr/>
              </p:nvSpPr>
              <p:spPr bwMode="auto">
                <a:xfrm>
                  <a:off x="2450" y="2263"/>
                  <a:ext cx="2440"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Sin cambio</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59" name="Rectangle 63"/>
                <p:cNvSpPr>
                  <a:spLocks noChangeArrowheads="1"/>
                </p:cNvSpPr>
                <p:nvPr/>
              </p:nvSpPr>
              <p:spPr bwMode="auto">
                <a:xfrm>
                  <a:off x="2402" y="2263"/>
                  <a:ext cx="2537"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60" name="Group 64"/>
              <p:cNvGrpSpPr>
                <a:grpSpLocks/>
              </p:cNvGrpSpPr>
              <p:nvPr/>
            </p:nvGrpSpPr>
            <p:grpSpPr bwMode="auto">
              <a:xfrm>
                <a:off x="1107" y="2497"/>
                <a:ext cx="773" cy="234"/>
                <a:chOff x="1107" y="2497"/>
                <a:chExt cx="773" cy="234"/>
              </a:xfrm>
            </p:grpSpPr>
            <p:sp>
              <p:nvSpPr>
                <p:cNvPr id="132161" name="Rectangle 65"/>
                <p:cNvSpPr>
                  <a:spLocks noChangeArrowheads="1"/>
                </p:cNvSpPr>
                <p:nvPr/>
              </p:nvSpPr>
              <p:spPr bwMode="auto">
                <a:xfrm>
                  <a:off x="1156" y="2497"/>
                  <a:ext cx="675"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Tcp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62" name="Rectangle 66"/>
                <p:cNvSpPr>
                  <a:spLocks noChangeArrowheads="1"/>
                </p:cNvSpPr>
                <p:nvPr/>
              </p:nvSpPr>
              <p:spPr bwMode="auto">
                <a:xfrm>
                  <a:off x="1107" y="2497"/>
                  <a:ext cx="773"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63" name="Group 67"/>
              <p:cNvGrpSpPr>
                <a:grpSpLocks/>
              </p:cNvGrpSpPr>
              <p:nvPr/>
            </p:nvGrpSpPr>
            <p:grpSpPr bwMode="auto">
              <a:xfrm>
                <a:off x="1881" y="2497"/>
                <a:ext cx="520" cy="234"/>
                <a:chOff x="1881" y="2497"/>
                <a:chExt cx="520" cy="234"/>
              </a:xfrm>
            </p:grpSpPr>
            <p:sp>
              <p:nvSpPr>
                <p:cNvPr id="132164" name="Rectangle 68"/>
                <p:cNvSpPr>
                  <a:spLocks noChangeArrowheads="1"/>
                </p:cNvSpPr>
                <p:nvPr/>
              </p:nvSpPr>
              <p:spPr bwMode="auto">
                <a:xfrm>
                  <a:off x="1929" y="2497"/>
                  <a:ext cx="423" cy="234"/>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19</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2165" name="Rectangle 69"/>
                <p:cNvSpPr>
                  <a:spLocks noChangeArrowheads="1"/>
                </p:cNvSpPr>
                <p:nvPr/>
              </p:nvSpPr>
              <p:spPr bwMode="auto">
                <a:xfrm>
                  <a:off x="1881" y="2497"/>
                  <a:ext cx="520"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66" name="Group 70"/>
              <p:cNvGrpSpPr>
                <a:grpSpLocks/>
              </p:cNvGrpSpPr>
              <p:nvPr/>
            </p:nvGrpSpPr>
            <p:grpSpPr bwMode="auto">
              <a:xfrm>
                <a:off x="2402" y="2497"/>
                <a:ext cx="2537" cy="234"/>
                <a:chOff x="2402" y="2497"/>
                <a:chExt cx="2537" cy="234"/>
              </a:xfrm>
            </p:grpSpPr>
            <p:sp>
              <p:nvSpPr>
                <p:cNvPr id="132167" name="Rectangle 71"/>
                <p:cNvSpPr>
                  <a:spLocks noChangeArrowheads="1"/>
                </p:cNvSpPr>
                <p:nvPr/>
              </p:nvSpPr>
              <p:spPr bwMode="auto">
                <a:xfrm>
                  <a:off x="2450" y="2497"/>
                  <a:ext cx="2440"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2 objetos nuevos</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68" name="Rectangle 72"/>
                <p:cNvSpPr>
                  <a:spLocks noChangeArrowheads="1"/>
                </p:cNvSpPr>
                <p:nvPr/>
              </p:nvSpPr>
              <p:spPr bwMode="auto">
                <a:xfrm>
                  <a:off x="2402" y="2497"/>
                  <a:ext cx="2537"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69" name="Group 73"/>
              <p:cNvGrpSpPr>
                <a:grpSpLocks/>
              </p:cNvGrpSpPr>
              <p:nvPr/>
            </p:nvGrpSpPr>
            <p:grpSpPr bwMode="auto">
              <a:xfrm>
                <a:off x="1107" y="2732"/>
                <a:ext cx="773" cy="234"/>
                <a:chOff x="1107" y="2732"/>
                <a:chExt cx="773" cy="234"/>
              </a:xfrm>
            </p:grpSpPr>
            <p:sp>
              <p:nvSpPr>
                <p:cNvPr id="132170" name="Rectangle 74"/>
                <p:cNvSpPr>
                  <a:spLocks noChangeArrowheads="1"/>
                </p:cNvSpPr>
                <p:nvPr/>
              </p:nvSpPr>
              <p:spPr bwMode="auto">
                <a:xfrm>
                  <a:off x="1156" y="2732"/>
                  <a:ext cx="675"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Udp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71" name="Rectangle 75"/>
                <p:cNvSpPr>
                  <a:spLocks noChangeArrowheads="1"/>
                </p:cNvSpPr>
                <p:nvPr/>
              </p:nvSpPr>
              <p:spPr bwMode="auto">
                <a:xfrm>
                  <a:off x="1107" y="2732"/>
                  <a:ext cx="773"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72" name="Group 76"/>
              <p:cNvGrpSpPr>
                <a:grpSpLocks/>
              </p:cNvGrpSpPr>
              <p:nvPr/>
            </p:nvGrpSpPr>
            <p:grpSpPr bwMode="auto">
              <a:xfrm>
                <a:off x="1881" y="2732"/>
                <a:ext cx="520" cy="234"/>
                <a:chOff x="1881" y="2732"/>
                <a:chExt cx="520" cy="234"/>
              </a:xfrm>
            </p:grpSpPr>
            <p:sp>
              <p:nvSpPr>
                <p:cNvPr id="132173" name="Rectangle 77"/>
                <p:cNvSpPr>
                  <a:spLocks noChangeArrowheads="1"/>
                </p:cNvSpPr>
                <p:nvPr/>
              </p:nvSpPr>
              <p:spPr bwMode="auto">
                <a:xfrm>
                  <a:off x="1929" y="2732"/>
                  <a:ext cx="423" cy="234"/>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500" b="1">
                      <a:solidFill>
                        <a:srgbClr val="000080"/>
                      </a:solidFill>
                      <a:cs typeface="Times New Roman" pitchFamily="16" charset="0"/>
                    </a:rPr>
                    <a:t>7</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500" b="1">
                    <a:solidFill>
                      <a:srgbClr val="000080"/>
                    </a:solidFill>
                    <a:cs typeface="Times New Roman" pitchFamily="16" charset="0"/>
                  </a:endParaRPr>
                </a:p>
              </p:txBody>
            </p:sp>
            <p:sp>
              <p:nvSpPr>
                <p:cNvPr id="132174" name="Rectangle 78"/>
                <p:cNvSpPr>
                  <a:spLocks noChangeArrowheads="1"/>
                </p:cNvSpPr>
                <p:nvPr/>
              </p:nvSpPr>
              <p:spPr bwMode="auto">
                <a:xfrm>
                  <a:off x="1881" y="2732"/>
                  <a:ext cx="520"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75" name="Group 79"/>
              <p:cNvGrpSpPr>
                <a:grpSpLocks/>
              </p:cNvGrpSpPr>
              <p:nvPr/>
            </p:nvGrpSpPr>
            <p:grpSpPr bwMode="auto">
              <a:xfrm>
                <a:off x="2402" y="2732"/>
                <a:ext cx="2537" cy="234"/>
                <a:chOff x="2402" y="2732"/>
                <a:chExt cx="2537" cy="234"/>
              </a:xfrm>
            </p:grpSpPr>
            <p:sp>
              <p:nvSpPr>
                <p:cNvPr id="132176" name="Rectangle 80"/>
                <p:cNvSpPr>
                  <a:spLocks noChangeArrowheads="1"/>
                </p:cNvSpPr>
                <p:nvPr/>
              </p:nvSpPr>
              <p:spPr bwMode="auto">
                <a:xfrm>
                  <a:off x="2450" y="2732"/>
                  <a:ext cx="2440"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Nueva tabla</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77" name="Rectangle 81"/>
                <p:cNvSpPr>
                  <a:spLocks noChangeArrowheads="1"/>
                </p:cNvSpPr>
                <p:nvPr/>
              </p:nvSpPr>
              <p:spPr bwMode="auto">
                <a:xfrm>
                  <a:off x="2402" y="2732"/>
                  <a:ext cx="2537"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78" name="Group 82"/>
              <p:cNvGrpSpPr>
                <a:grpSpLocks/>
              </p:cNvGrpSpPr>
              <p:nvPr/>
            </p:nvGrpSpPr>
            <p:grpSpPr bwMode="auto">
              <a:xfrm>
                <a:off x="1107" y="2967"/>
                <a:ext cx="773" cy="234"/>
                <a:chOff x="1107" y="2967"/>
                <a:chExt cx="773" cy="234"/>
              </a:xfrm>
            </p:grpSpPr>
            <p:sp>
              <p:nvSpPr>
                <p:cNvPr id="132179" name="Rectangle 83"/>
                <p:cNvSpPr>
                  <a:spLocks noChangeArrowheads="1"/>
                </p:cNvSpPr>
                <p:nvPr/>
              </p:nvSpPr>
              <p:spPr bwMode="auto">
                <a:xfrm>
                  <a:off x="1156" y="2967"/>
                  <a:ext cx="675"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1">
                      <a:solidFill>
                        <a:srgbClr val="000080"/>
                      </a:solidFill>
                      <a:cs typeface="Times New Roman" pitchFamily="16" charset="0"/>
                    </a:rPr>
                    <a:t>Egp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80" name="Rectangle 84"/>
                <p:cNvSpPr>
                  <a:spLocks noChangeArrowheads="1"/>
                </p:cNvSpPr>
                <p:nvPr/>
              </p:nvSpPr>
              <p:spPr bwMode="auto">
                <a:xfrm>
                  <a:off x="1107" y="2967"/>
                  <a:ext cx="773"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81" name="Group 85"/>
              <p:cNvGrpSpPr>
                <a:grpSpLocks/>
              </p:cNvGrpSpPr>
              <p:nvPr/>
            </p:nvGrpSpPr>
            <p:grpSpPr bwMode="auto">
              <a:xfrm>
                <a:off x="1881" y="2967"/>
                <a:ext cx="520" cy="234"/>
                <a:chOff x="1881" y="2967"/>
                <a:chExt cx="520" cy="234"/>
              </a:xfrm>
            </p:grpSpPr>
            <p:sp>
              <p:nvSpPr>
                <p:cNvPr id="132182" name="Rectangle 86"/>
                <p:cNvSpPr>
                  <a:spLocks noChangeArrowheads="1"/>
                </p:cNvSpPr>
                <p:nvPr/>
              </p:nvSpPr>
              <p:spPr bwMode="auto">
                <a:xfrm>
                  <a:off x="1929" y="2967"/>
                  <a:ext cx="423" cy="234"/>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18</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83" name="Rectangle 87"/>
                <p:cNvSpPr>
                  <a:spLocks noChangeArrowheads="1"/>
                </p:cNvSpPr>
                <p:nvPr/>
              </p:nvSpPr>
              <p:spPr bwMode="auto">
                <a:xfrm>
                  <a:off x="1881" y="2967"/>
                  <a:ext cx="520"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84" name="Group 88"/>
              <p:cNvGrpSpPr>
                <a:grpSpLocks/>
              </p:cNvGrpSpPr>
              <p:nvPr/>
            </p:nvGrpSpPr>
            <p:grpSpPr bwMode="auto">
              <a:xfrm>
                <a:off x="2402" y="2967"/>
                <a:ext cx="2537" cy="234"/>
                <a:chOff x="2402" y="2967"/>
                <a:chExt cx="2537" cy="234"/>
              </a:xfrm>
            </p:grpSpPr>
            <p:sp>
              <p:nvSpPr>
                <p:cNvPr id="132185" name="Rectangle 89"/>
                <p:cNvSpPr>
                  <a:spLocks noChangeArrowheads="1"/>
                </p:cNvSpPr>
                <p:nvPr/>
              </p:nvSpPr>
              <p:spPr bwMode="auto">
                <a:xfrm>
                  <a:off x="2450" y="2967"/>
                  <a:ext cx="2440"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Expansión de tabla</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86" name="Rectangle 90"/>
                <p:cNvSpPr>
                  <a:spLocks noChangeArrowheads="1"/>
                </p:cNvSpPr>
                <p:nvPr/>
              </p:nvSpPr>
              <p:spPr bwMode="auto">
                <a:xfrm>
                  <a:off x="2402" y="2967"/>
                  <a:ext cx="2537"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87" name="Group 91"/>
              <p:cNvGrpSpPr>
                <a:grpSpLocks/>
              </p:cNvGrpSpPr>
              <p:nvPr/>
            </p:nvGrpSpPr>
            <p:grpSpPr bwMode="auto">
              <a:xfrm>
                <a:off x="1107" y="3202"/>
                <a:ext cx="773" cy="312"/>
                <a:chOff x="1107" y="3202"/>
                <a:chExt cx="773" cy="312"/>
              </a:xfrm>
            </p:grpSpPr>
            <p:sp>
              <p:nvSpPr>
                <p:cNvPr id="132188" name="Rectangle 92"/>
                <p:cNvSpPr>
                  <a:spLocks noChangeArrowheads="1"/>
                </p:cNvSpPr>
                <p:nvPr/>
              </p:nvSpPr>
              <p:spPr bwMode="auto">
                <a:xfrm>
                  <a:off x="1156" y="3202"/>
                  <a:ext cx="675" cy="312"/>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Transmission</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89" name="Rectangle 93"/>
                <p:cNvSpPr>
                  <a:spLocks noChangeArrowheads="1"/>
                </p:cNvSpPr>
                <p:nvPr/>
              </p:nvSpPr>
              <p:spPr bwMode="auto">
                <a:xfrm>
                  <a:off x="1107" y="3202"/>
                  <a:ext cx="773" cy="312"/>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90" name="Group 94"/>
              <p:cNvGrpSpPr>
                <a:grpSpLocks/>
              </p:cNvGrpSpPr>
              <p:nvPr/>
            </p:nvGrpSpPr>
            <p:grpSpPr bwMode="auto">
              <a:xfrm>
                <a:off x="1881" y="3202"/>
                <a:ext cx="520" cy="312"/>
                <a:chOff x="1881" y="3202"/>
                <a:chExt cx="520" cy="312"/>
              </a:xfrm>
            </p:grpSpPr>
            <p:sp>
              <p:nvSpPr>
                <p:cNvPr id="132191" name="Rectangle 95"/>
                <p:cNvSpPr>
                  <a:spLocks noChangeArrowheads="1"/>
                </p:cNvSpPr>
                <p:nvPr/>
              </p:nvSpPr>
              <p:spPr bwMode="auto">
                <a:xfrm>
                  <a:off x="1929" y="3202"/>
                  <a:ext cx="423" cy="312"/>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10</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92" name="Rectangle 96"/>
                <p:cNvSpPr>
                  <a:spLocks noChangeArrowheads="1"/>
                </p:cNvSpPr>
                <p:nvPr/>
              </p:nvSpPr>
              <p:spPr bwMode="auto">
                <a:xfrm>
                  <a:off x="1881" y="3202"/>
                  <a:ext cx="520" cy="312"/>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93" name="Group 97"/>
              <p:cNvGrpSpPr>
                <a:grpSpLocks/>
              </p:cNvGrpSpPr>
              <p:nvPr/>
            </p:nvGrpSpPr>
            <p:grpSpPr bwMode="auto">
              <a:xfrm>
                <a:off x="2402" y="3202"/>
                <a:ext cx="2537" cy="312"/>
                <a:chOff x="2402" y="3202"/>
                <a:chExt cx="2537" cy="312"/>
              </a:xfrm>
            </p:grpSpPr>
            <p:sp>
              <p:nvSpPr>
                <p:cNvPr id="132194" name="Rectangle 98"/>
                <p:cNvSpPr>
                  <a:spLocks noChangeArrowheads="1"/>
                </p:cNvSpPr>
                <p:nvPr/>
              </p:nvSpPr>
              <p:spPr bwMode="auto">
                <a:xfrm>
                  <a:off x="2450" y="3202"/>
                  <a:ext cx="2440" cy="312"/>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Nuevo: contenedor de MIBs de protocolos</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95" name="Rectangle 99"/>
                <p:cNvSpPr>
                  <a:spLocks noChangeArrowheads="1"/>
                </p:cNvSpPr>
                <p:nvPr/>
              </p:nvSpPr>
              <p:spPr bwMode="auto">
                <a:xfrm>
                  <a:off x="2402" y="3202"/>
                  <a:ext cx="2537" cy="312"/>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96" name="Group 100"/>
              <p:cNvGrpSpPr>
                <a:grpSpLocks/>
              </p:cNvGrpSpPr>
              <p:nvPr/>
            </p:nvGrpSpPr>
            <p:grpSpPr bwMode="auto">
              <a:xfrm>
                <a:off x="1107" y="3516"/>
                <a:ext cx="773" cy="234"/>
                <a:chOff x="1107" y="3516"/>
                <a:chExt cx="773" cy="234"/>
              </a:xfrm>
            </p:grpSpPr>
            <p:sp>
              <p:nvSpPr>
                <p:cNvPr id="132197" name="Rectangle 101"/>
                <p:cNvSpPr>
                  <a:spLocks noChangeArrowheads="1"/>
                </p:cNvSpPr>
                <p:nvPr/>
              </p:nvSpPr>
              <p:spPr bwMode="auto">
                <a:xfrm>
                  <a:off x="1156" y="3516"/>
                  <a:ext cx="675"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Snmp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198" name="Rectangle 102"/>
                <p:cNvSpPr>
                  <a:spLocks noChangeArrowheads="1"/>
                </p:cNvSpPr>
                <p:nvPr/>
              </p:nvSpPr>
              <p:spPr bwMode="auto">
                <a:xfrm>
                  <a:off x="1107" y="3516"/>
                  <a:ext cx="773"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199" name="Group 103"/>
              <p:cNvGrpSpPr>
                <a:grpSpLocks/>
              </p:cNvGrpSpPr>
              <p:nvPr/>
            </p:nvGrpSpPr>
            <p:grpSpPr bwMode="auto">
              <a:xfrm>
                <a:off x="1881" y="3516"/>
                <a:ext cx="520" cy="234"/>
                <a:chOff x="1881" y="3516"/>
                <a:chExt cx="520" cy="234"/>
              </a:xfrm>
            </p:grpSpPr>
            <p:sp>
              <p:nvSpPr>
                <p:cNvPr id="132200" name="Rectangle 104"/>
                <p:cNvSpPr>
                  <a:spLocks noChangeArrowheads="1"/>
                </p:cNvSpPr>
                <p:nvPr/>
              </p:nvSpPr>
              <p:spPr bwMode="auto">
                <a:xfrm>
                  <a:off x="1929" y="3516"/>
                  <a:ext cx="423" cy="234"/>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30</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201" name="Rectangle 105"/>
                <p:cNvSpPr>
                  <a:spLocks noChangeArrowheads="1"/>
                </p:cNvSpPr>
                <p:nvPr/>
              </p:nvSpPr>
              <p:spPr bwMode="auto">
                <a:xfrm>
                  <a:off x="1881" y="3516"/>
                  <a:ext cx="520"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202" name="Group 106"/>
              <p:cNvGrpSpPr>
                <a:grpSpLocks/>
              </p:cNvGrpSpPr>
              <p:nvPr/>
            </p:nvGrpSpPr>
            <p:grpSpPr bwMode="auto">
              <a:xfrm>
                <a:off x="2402" y="3516"/>
                <a:ext cx="2537" cy="234"/>
                <a:chOff x="2402" y="3516"/>
                <a:chExt cx="2537" cy="234"/>
              </a:xfrm>
            </p:grpSpPr>
            <p:sp>
              <p:nvSpPr>
                <p:cNvPr id="132203" name="Rectangle 107"/>
                <p:cNvSpPr>
                  <a:spLocks noChangeArrowheads="1"/>
                </p:cNvSpPr>
                <p:nvPr/>
              </p:nvSpPr>
              <p:spPr bwMode="auto">
                <a:xfrm>
                  <a:off x="2450" y="3516"/>
                  <a:ext cx="2440"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Nuevo: gestión del protocolo SNMP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204" name="Rectangle 108"/>
                <p:cNvSpPr>
                  <a:spLocks noChangeArrowheads="1"/>
                </p:cNvSpPr>
                <p:nvPr/>
              </p:nvSpPr>
              <p:spPr bwMode="auto">
                <a:xfrm>
                  <a:off x="2402" y="3516"/>
                  <a:ext cx="2537"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205" name="Group 109"/>
              <p:cNvGrpSpPr>
                <a:grpSpLocks/>
              </p:cNvGrpSpPr>
              <p:nvPr/>
            </p:nvGrpSpPr>
            <p:grpSpPr bwMode="auto">
              <a:xfrm>
                <a:off x="1107" y="3751"/>
                <a:ext cx="773" cy="234"/>
                <a:chOff x="1107" y="3751"/>
                <a:chExt cx="773" cy="234"/>
              </a:xfrm>
            </p:grpSpPr>
            <p:sp>
              <p:nvSpPr>
                <p:cNvPr id="132206" name="Rectangle 110"/>
                <p:cNvSpPr>
                  <a:spLocks noChangeArrowheads="1"/>
                </p:cNvSpPr>
                <p:nvPr/>
              </p:nvSpPr>
              <p:spPr bwMode="auto">
                <a:xfrm>
                  <a:off x="1156" y="3751"/>
                  <a:ext cx="675"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40458C"/>
                      </a:solidFill>
                      <a:cs typeface="Times New Roman" pitchFamily="16" charset="0"/>
                    </a:rPr>
                    <a:t> </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40458C"/>
                    </a:solidFill>
                    <a:cs typeface="Times New Roman" pitchFamily="16" charset="0"/>
                  </a:endParaRPr>
                </a:p>
              </p:txBody>
            </p:sp>
            <p:sp>
              <p:nvSpPr>
                <p:cNvPr id="132207" name="Rectangle 111"/>
                <p:cNvSpPr>
                  <a:spLocks noChangeArrowheads="1"/>
                </p:cNvSpPr>
                <p:nvPr/>
              </p:nvSpPr>
              <p:spPr bwMode="auto">
                <a:xfrm>
                  <a:off x="1107" y="3751"/>
                  <a:ext cx="773"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208" name="Group 112"/>
              <p:cNvGrpSpPr>
                <a:grpSpLocks/>
              </p:cNvGrpSpPr>
              <p:nvPr/>
            </p:nvGrpSpPr>
            <p:grpSpPr bwMode="auto">
              <a:xfrm>
                <a:off x="1881" y="3751"/>
                <a:ext cx="520" cy="234"/>
                <a:chOff x="1881" y="3751"/>
                <a:chExt cx="520" cy="234"/>
              </a:xfrm>
            </p:grpSpPr>
            <p:sp>
              <p:nvSpPr>
                <p:cNvPr id="132209" name="Rectangle 113"/>
                <p:cNvSpPr>
                  <a:spLocks noChangeArrowheads="1"/>
                </p:cNvSpPr>
                <p:nvPr/>
              </p:nvSpPr>
              <p:spPr bwMode="auto">
                <a:xfrm>
                  <a:off x="1929" y="3751"/>
                  <a:ext cx="423" cy="234"/>
                </a:xfrm>
                <a:prstGeom prst="rect">
                  <a:avLst/>
                </a:prstGeom>
                <a:noFill/>
                <a:ln w="9525">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0080"/>
                      </a:solidFill>
                      <a:cs typeface="Times New Roman" pitchFamily="16" charset="0"/>
                    </a:rPr>
                    <a:t>171</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0080"/>
                    </a:solidFill>
                    <a:cs typeface="Times New Roman" pitchFamily="16" charset="0"/>
                  </a:endParaRPr>
                </a:p>
              </p:txBody>
            </p:sp>
            <p:sp>
              <p:nvSpPr>
                <p:cNvPr id="132210" name="Rectangle 114"/>
                <p:cNvSpPr>
                  <a:spLocks noChangeArrowheads="1"/>
                </p:cNvSpPr>
                <p:nvPr/>
              </p:nvSpPr>
              <p:spPr bwMode="auto">
                <a:xfrm>
                  <a:off x="1881" y="3751"/>
                  <a:ext cx="520" cy="234"/>
                </a:xfrm>
                <a:prstGeom prst="rect">
                  <a:avLst/>
                </a:prstGeom>
                <a:noFill/>
                <a:ln w="9525">
                  <a:solidFill>
                    <a:srgbClr val="A0A0A0"/>
                  </a:solidFill>
                  <a:miter lim="800000"/>
                  <a:headEnd/>
                  <a:tailEnd/>
                </a:ln>
                <a:effectLst/>
              </p:spPr>
              <p:txBody>
                <a:bodyPr wrap="none" anchor="ctr"/>
                <a:lstStyle/>
                <a:p>
                  <a:endParaRPr lang="es-MX"/>
                </a:p>
              </p:txBody>
            </p:sp>
          </p:grpSp>
          <p:grpSp>
            <p:nvGrpSpPr>
              <p:cNvPr id="132211" name="Group 115"/>
              <p:cNvGrpSpPr>
                <a:grpSpLocks/>
              </p:cNvGrpSpPr>
              <p:nvPr/>
            </p:nvGrpSpPr>
            <p:grpSpPr bwMode="auto">
              <a:xfrm>
                <a:off x="2402" y="3751"/>
                <a:ext cx="2537" cy="234"/>
                <a:chOff x="2402" y="3751"/>
                <a:chExt cx="2537" cy="234"/>
              </a:xfrm>
            </p:grpSpPr>
            <p:sp>
              <p:nvSpPr>
                <p:cNvPr id="132212" name="Rectangle 116"/>
                <p:cNvSpPr>
                  <a:spLocks noChangeArrowheads="1"/>
                </p:cNvSpPr>
                <p:nvPr/>
              </p:nvSpPr>
              <p:spPr bwMode="auto">
                <a:xfrm>
                  <a:off x="2450" y="3751"/>
                  <a:ext cx="2440" cy="234"/>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40458C"/>
                      </a:solidFill>
                      <a:cs typeface="Times New Roman" pitchFamily="16" charset="0"/>
                    </a:rPr>
                    <a:t> </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40458C"/>
                    </a:solidFill>
                    <a:cs typeface="Times New Roman" pitchFamily="16" charset="0"/>
                  </a:endParaRPr>
                </a:p>
              </p:txBody>
            </p:sp>
            <p:sp>
              <p:nvSpPr>
                <p:cNvPr id="132213" name="Rectangle 117"/>
                <p:cNvSpPr>
                  <a:spLocks noChangeArrowheads="1"/>
                </p:cNvSpPr>
                <p:nvPr/>
              </p:nvSpPr>
              <p:spPr bwMode="auto">
                <a:xfrm>
                  <a:off x="2402" y="3751"/>
                  <a:ext cx="2537" cy="234"/>
                </a:xfrm>
                <a:prstGeom prst="rect">
                  <a:avLst/>
                </a:prstGeom>
                <a:noFill/>
                <a:ln w="9525">
                  <a:solidFill>
                    <a:srgbClr val="A0A0A0"/>
                  </a:solidFill>
                  <a:miter lim="800000"/>
                  <a:headEnd/>
                  <a:tailEnd/>
                </a:ln>
                <a:effectLst/>
              </p:spPr>
              <p:txBody>
                <a:bodyPr wrap="none" anchor="ctr"/>
                <a:lstStyle/>
                <a:p>
                  <a:endParaRPr lang="es-MX"/>
                </a:p>
              </p:txBody>
            </p:sp>
          </p:grpSp>
        </p:grpSp>
        <p:sp>
          <p:nvSpPr>
            <p:cNvPr id="132214" name="Rectangle 118"/>
            <p:cNvSpPr>
              <a:spLocks noChangeArrowheads="1"/>
            </p:cNvSpPr>
            <p:nvPr/>
          </p:nvSpPr>
          <p:spPr bwMode="auto">
            <a:xfrm>
              <a:off x="1104" y="1008"/>
              <a:ext cx="3839" cy="2978"/>
            </a:xfrm>
            <a:prstGeom prst="rect">
              <a:avLst/>
            </a:prstGeom>
            <a:noFill/>
            <a:ln w="9360">
              <a:solidFill>
                <a:srgbClr val="A0A0A0"/>
              </a:solidFill>
              <a:miter lim="800000"/>
              <a:headEnd/>
              <a:tailEnd/>
            </a:ln>
            <a:effectLst/>
          </p:spPr>
          <p:txBody>
            <a:bodyPr wrap="none" anchor="ctr"/>
            <a:lstStyle/>
            <a:p>
              <a:endParaRPr lang="es-MX"/>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idx="1"/>
          </p:nvPr>
        </p:nvSpPr>
        <p:spPr>
          <a:xfrm>
            <a:off x="762000" y="1524000"/>
            <a:ext cx="8077200" cy="5105400"/>
          </a:xfrm>
          <a:ln/>
        </p:spPr>
        <p:txBody>
          <a:bodyPr/>
          <a:lstStyle/>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Ejemplo: MIB-2 . ip</a:t>
            </a:r>
          </a:p>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Configuración de los parámetros de IP</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ipForwarding</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ipDefault TTl: DESCRIPTION “The default value inserted into the Time-To_Live field of the IP header of datagrams originated at this entity, whenever a TTL value is not supplied by the transport layer protocol”.</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Estadísticas sobre paquetess: ipInReceives</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Errores: ipInAddrErrors,........</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Tablas</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De direcciones (interfaces)</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De enrutamiento </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a:t>
            </a:r>
          </a:p>
        </p:txBody>
      </p:sp>
      <p:sp>
        <p:nvSpPr>
          <p:cNvPr id="13312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MIB-II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idx="1"/>
          </p:nvPr>
        </p:nvSpPr>
        <p:spPr>
          <a:xfrm>
            <a:off x="609600" y="1524000"/>
            <a:ext cx="8001000" cy="5429250"/>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MIBs en desarrollo por los grupos de trabajo de Internet.</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Se estandarizarán complementando a la MIB-II</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Ejemplo de MIBs ya estándares: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IEEE 802.4 Token Bus (rfc 1230)</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IEEE 802.5 Token Ring (rfc 1231)</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IEEE 802.3 Repeater Devices (rfc 1368)</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Ethernet (rfc 1398)</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FDDI (rfc 1285)</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RMON (rfc 1271)</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Bridges (rfc 1286)</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t>
            </a:r>
          </a:p>
        </p:txBody>
      </p:sp>
      <p:sp>
        <p:nvSpPr>
          <p:cNvPr id="134145" name="Rectangle 1"/>
          <p:cNvSpPr>
            <a:spLocks noGrp="1" noChangeArrowheads="1"/>
          </p:cNvSpPr>
          <p:nvPr>
            <p:ph type="title"/>
          </p:nvPr>
        </p:nvSpPr>
        <p:spPr>
          <a:xfrm>
            <a:off x="609600" y="377825"/>
            <a:ext cx="7772400" cy="763588"/>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MIBs experimentales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idx="1"/>
          </p:nvPr>
        </p:nvSpPr>
        <p:spPr>
          <a:xfrm>
            <a:off x="838200" y="1905000"/>
            <a:ext cx="7772400" cy="4811713"/>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MIBs de productos específicos, que añaden funcionalidad a las MIB estándar.</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Los fabricantes las hacen públicas: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Antiguamente: depósito común en </a:t>
            </a:r>
            <a:r>
              <a:rPr lang="es-ES" sz="2400">
                <a:solidFill>
                  <a:srgbClr val="6F89F7"/>
                </a:solidFill>
                <a:hlinkClick r:id="rId4"/>
              </a:rPr>
              <a:t>ftp://venera.isi.edu</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Actualmente: servidores WWW del fabricante, diskette proporcionado con el producto, etc.</a:t>
            </a:r>
          </a:p>
          <a:p>
            <a:pPr marL="341313" indent="-341313">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Necesarias para integrarlas en una plataforma de gestión de red general.</a:t>
            </a:r>
          </a:p>
        </p:txBody>
      </p:sp>
      <p:sp>
        <p:nvSpPr>
          <p:cNvPr id="13516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MIBs Privadas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idx="1"/>
          </p:nvPr>
        </p:nvSpPr>
        <p:spPr>
          <a:xfrm>
            <a:off x="533400" y="1524000"/>
            <a:ext cx="8305800" cy="1889125"/>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RFC 1157: surge a partir del protocolo SGMP para gestión de routers IP.</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Arquitectura de un sistema de gestión SNMP:</a:t>
            </a:r>
          </a:p>
        </p:txBody>
      </p:sp>
      <p:sp>
        <p:nvSpPr>
          <p:cNvPr id="136193" name="Rectangle 1"/>
          <p:cNvSpPr>
            <a:spLocks noGrp="1" noChangeArrowheads="1"/>
          </p:cNvSpPr>
          <p:nvPr>
            <p:ph type="title"/>
          </p:nvPr>
        </p:nvSpPr>
        <p:spPr>
          <a:xfrm>
            <a:off x="381000" y="-93663"/>
            <a:ext cx="8305800" cy="1312863"/>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Arquitectura de un Sistema SNMP</a:t>
            </a:r>
          </a:p>
        </p:txBody>
      </p:sp>
      <p:sp>
        <p:nvSpPr>
          <p:cNvPr id="136195" name="Oval 3"/>
          <p:cNvSpPr>
            <a:spLocks noChangeArrowheads="1"/>
          </p:cNvSpPr>
          <p:nvPr/>
        </p:nvSpPr>
        <p:spPr bwMode="auto">
          <a:xfrm>
            <a:off x="2438400" y="3200400"/>
            <a:ext cx="3886200" cy="9144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36196" name="Text Box 4"/>
          <p:cNvSpPr txBox="1">
            <a:spLocks noChangeArrowheads="1"/>
          </p:cNvSpPr>
          <p:nvPr/>
        </p:nvSpPr>
        <p:spPr bwMode="auto">
          <a:xfrm>
            <a:off x="2971800" y="3321050"/>
            <a:ext cx="2819400" cy="642938"/>
          </a:xfrm>
          <a:prstGeom prst="rect">
            <a:avLst/>
          </a:prstGeom>
          <a:noFill/>
          <a:ln w="9525">
            <a:noFill/>
            <a:round/>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Estación de gestión de red</a:t>
            </a:r>
          </a:p>
        </p:txBody>
      </p:sp>
      <p:sp>
        <p:nvSpPr>
          <p:cNvPr id="136197" name="Rectangle 5"/>
          <p:cNvSpPr>
            <a:spLocks noChangeArrowheads="1"/>
          </p:cNvSpPr>
          <p:nvPr/>
        </p:nvSpPr>
        <p:spPr bwMode="auto">
          <a:xfrm>
            <a:off x="533400" y="4876800"/>
            <a:ext cx="2286000" cy="1752600"/>
          </a:xfrm>
          <a:prstGeom prst="rect">
            <a:avLst/>
          </a:prstGeom>
          <a:solidFill>
            <a:srgbClr val="B7C1EB">
              <a:alpha val="50000"/>
            </a:srgbClr>
          </a:solidFill>
          <a:ln w="9360">
            <a:solidFill>
              <a:srgbClr val="40458C"/>
            </a:solidFill>
            <a:miter lim="800000"/>
            <a:headEnd/>
            <a:tailEnd/>
          </a:ln>
          <a:effectLst/>
        </p:spPr>
        <p:txBody>
          <a:bodyPr wrap="none" anchor="ctr"/>
          <a:lstStyle/>
          <a:p>
            <a:endParaRPr lang="es-MX"/>
          </a:p>
        </p:txBody>
      </p:sp>
      <p:sp>
        <p:nvSpPr>
          <p:cNvPr id="136198" name="Oval 6"/>
          <p:cNvSpPr>
            <a:spLocks noChangeArrowheads="1"/>
          </p:cNvSpPr>
          <p:nvPr/>
        </p:nvSpPr>
        <p:spPr bwMode="auto">
          <a:xfrm>
            <a:off x="609600" y="5181600"/>
            <a:ext cx="2133600" cy="1066800"/>
          </a:xfrm>
          <a:prstGeom prst="ellipse">
            <a:avLst/>
          </a:prstGeom>
          <a:solidFill>
            <a:srgbClr val="B7C1EB">
              <a:alpha val="50000"/>
            </a:srgbClr>
          </a:solidFill>
          <a:ln w="9360">
            <a:solidFill>
              <a:srgbClr val="40458C"/>
            </a:solidFill>
            <a:miter lim="800000"/>
            <a:headEnd/>
            <a:tailEnd/>
          </a:ln>
          <a:effectLst/>
        </p:spPr>
        <p:txBody>
          <a:bodyPr wrap="none" anchor="ctr"/>
          <a:lstStyle/>
          <a:p>
            <a:endParaRPr lang="es-MX"/>
          </a:p>
        </p:txBody>
      </p:sp>
      <p:sp>
        <p:nvSpPr>
          <p:cNvPr id="136199" name="Text Box 7"/>
          <p:cNvSpPr txBox="1">
            <a:spLocks noChangeArrowheads="1"/>
          </p:cNvSpPr>
          <p:nvPr/>
        </p:nvSpPr>
        <p:spPr bwMode="auto">
          <a:xfrm>
            <a:off x="990600" y="5334000"/>
            <a:ext cx="1524000" cy="642938"/>
          </a:xfrm>
          <a:prstGeom prst="rect">
            <a:avLst/>
          </a:prstGeom>
          <a:solidFill>
            <a:srgbClr val="B7C1EB">
              <a:alpha val="50000"/>
            </a:srgbClr>
          </a:solidFill>
          <a:ln w="9525">
            <a:noFill/>
            <a:round/>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Conjunto de MIBs</a:t>
            </a:r>
          </a:p>
        </p:txBody>
      </p:sp>
      <p:sp>
        <p:nvSpPr>
          <p:cNvPr id="136200" name="Text Box 8"/>
          <p:cNvSpPr txBox="1">
            <a:spLocks noChangeArrowheads="1"/>
          </p:cNvSpPr>
          <p:nvPr/>
        </p:nvSpPr>
        <p:spPr bwMode="auto">
          <a:xfrm>
            <a:off x="990600" y="6262688"/>
            <a:ext cx="1524000" cy="368300"/>
          </a:xfrm>
          <a:prstGeom prst="rect">
            <a:avLst/>
          </a:prstGeom>
          <a:solidFill>
            <a:srgbClr val="B7C1EB">
              <a:alpha val="50000"/>
            </a:srgbClr>
          </a:solid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Ordenador</a:t>
            </a:r>
          </a:p>
        </p:txBody>
      </p:sp>
      <p:sp>
        <p:nvSpPr>
          <p:cNvPr id="136201" name="Rectangle 9"/>
          <p:cNvSpPr>
            <a:spLocks noChangeArrowheads="1"/>
          </p:cNvSpPr>
          <p:nvPr/>
        </p:nvSpPr>
        <p:spPr bwMode="auto">
          <a:xfrm>
            <a:off x="3505200" y="4876800"/>
            <a:ext cx="2286000" cy="1752600"/>
          </a:xfrm>
          <a:prstGeom prst="rect">
            <a:avLst/>
          </a:prstGeom>
          <a:solidFill>
            <a:srgbClr val="CCFFFF">
              <a:alpha val="50000"/>
            </a:srgbClr>
          </a:solidFill>
          <a:ln w="9360">
            <a:solidFill>
              <a:srgbClr val="40458C"/>
            </a:solidFill>
            <a:miter lim="800000"/>
            <a:headEnd/>
            <a:tailEnd/>
          </a:ln>
          <a:effectLst/>
        </p:spPr>
        <p:txBody>
          <a:bodyPr wrap="none" anchor="ctr"/>
          <a:lstStyle/>
          <a:p>
            <a:endParaRPr lang="es-MX"/>
          </a:p>
        </p:txBody>
      </p:sp>
      <p:sp>
        <p:nvSpPr>
          <p:cNvPr id="136202" name="Oval 10"/>
          <p:cNvSpPr>
            <a:spLocks noChangeArrowheads="1"/>
          </p:cNvSpPr>
          <p:nvPr/>
        </p:nvSpPr>
        <p:spPr bwMode="auto">
          <a:xfrm>
            <a:off x="3581400" y="5181600"/>
            <a:ext cx="2133600" cy="1066800"/>
          </a:xfrm>
          <a:prstGeom prst="ellipse">
            <a:avLst/>
          </a:prstGeom>
          <a:solidFill>
            <a:srgbClr val="CCFFFF">
              <a:alpha val="50000"/>
            </a:srgbClr>
          </a:solidFill>
          <a:ln w="9360">
            <a:solidFill>
              <a:srgbClr val="40458C"/>
            </a:solidFill>
            <a:miter lim="800000"/>
            <a:headEnd/>
            <a:tailEnd/>
          </a:ln>
          <a:effectLst/>
        </p:spPr>
        <p:txBody>
          <a:bodyPr wrap="none" anchor="ctr"/>
          <a:lstStyle/>
          <a:p>
            <a:endParaRPr lang="es-MX"/>
          </a:p>
        </p:txBody>
      </p:sp>
      <p:sp>
        <p:nvSpPr>
          <p:cNvPr id="136203" name="Text Box 11"/>
          <p:cNvSpPr txBox="1">
            <a:spLocks noChangeArrowheads="1"/>
          </p:cNvSpPr>
          <p:nvPr/>
        </p:nvSpPr>
        <p:spPr bwMode="auto">
          <a:xfrm>
            <a:off x="3962400" y="5334000"/>
            <a:ext cx="1524000" cy="642938"/>
          </a:xfrm>
          <a:prstGeom prst="rect">
            <a:avLst/>
          </a:prstGeom>
          <a:solidFill>
            <a:srgbClr val="CCFFFF">
              <a:alpha val="50000"/>
            </a:srgbClr>
          </a:solidFill>
          <a:ln w="9525">
            <a:noFill/>
            <a:round/>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Conjunto de MIBs</a:t>
            </a:r>
          </a:p>
        </p:txBody>
      </p:sp>
      <p:sp>
        <p:nvSpPr>
          <p:cNvPr id="136204" name="Text Box 12"/>
          <p:cNvSpPr txBox="1">
            <a:spLocks noChangeArrowheads="1"/>
          </p:cNvSpPr>
          <p:nvPr/>
        </p:nvSpPr>
        <p:spPr bwMode="auto">
          <a:xfrm>
            <a:off x="4267200" y="6262688"/>
            <a:ext cx="990600" cy="368300"/>
          </a:xfrm>
          <a:prstGeom prst="rect">
            <a:avLst/>
          </a:prstGeom>
          <a:solidFill>
            <a:srgbClr val="CCFFFF">
              <a:alpha val="50000"/>
            </a:srgbClr>
          </a:solid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Router</a:t>
            </a:r>
          </a:p>
        </p:txBody>
      </p:sp>
      <p:sp>
        <p:nvSpPr>
          <p:cNvPr id="136205" name="Rectangle 13"/>
          <p:cNvSpPr>
            <a:spLocks noChangeArrowheads="1"/>
          </p:cNvSpPr>
          <p:nvPr/>
        </p:nvSpPr>
        <p:spPr bwMode="auto">
          <a:xfrm>
            <a:off x="6400800" y="4876800"/>
            <a:ext cx="2286000" cy="1752600"/>
          </a:xfrm>
          <a:prstGeom prst="rect">
            <a:avLst/>
          </a:prstGeom>
          <a:solidFill>
            <a:srgbClr val="99CC00">
              <a:alpha val="50000"/>
            </a:srgbClr>
          </a:solidFill>
          <a:ln w="9360">
            <a:solidFill>
              <a:srgbClr val="40458C"/>
            </a:solidFill>
            <a:miter lim="800000"/>
            <a:headEnd/>
            <a:tailEnd/>
          </a:ln>
          <a:effectLst/>
        </p:spPr>
        <p:txBody>
          <a:bodyPr wrap="none" anchor="ctr"/>
          <a:lstStyle/>
          <a:p>
            <a:endParaRPr lang="es-MX"/>
          </a:p>
        </p:txBody>
      </p:sp>
      <p:sp>
        <p:nvSpPr>
          <p:cNvPr id="136206" name="Oval 14"/>
          <p:cNvSpPr>
            <a:spLocks noChangeArrowheads="1"/>
          </p:cNvSpPr>
          <p:nvPr/>
        </p:nvSpPr>
        <p:spPr bwMode="auto">
          <a:xfrm>
            <a:off x="6477000" y="5181600"/>
            <a:ext cx="2133600" cy="1066800"/>
          </a:xfrm>
          <a:prstGeom prst="ellipse">
            <a:avLst/>
          </a:prstGeom>
          <a:solidFill>
            <a:srgbClr val="99CC00">
              <a:alpha val="50000"/>
            </a:srgbClr>
          </a:solidFill>
          <a:ln w="9360">
            <a:solidFill>
              <a:srgbClr val="40458C"/>
            </a:solidFill>
            <a:miter lim="800000"/>
            <a:headEnd/>
            <a:tailEnd/>
          </a:ln>
          <a:effectLst/>
        </p:spPr>
        <p:txBody>
          <a:bodyPr wrap="none" anchor="ctr"/>
          <a:lstStyle/>
          <a:p>
            <a:endParaRPr lang="es-MX"/>
          </a:p>
        </p:txBody>
      </p:sp>
      <p:sp>
        <p:nvSpPr>
          <p:cNvPr id="136207" name="Text Box 15"/>
          <p:cNvSpPr txBox="1">
            <a:spLocks noChangeArrowheads="1"/>
          </p:cNvSpPr>
          <p:nvPr/>
        </p:nvSpPr>
        <p:spPr bwMode="auto">
          <a:xfrm>
            <a:off x="6858000" y="5334000"/>
            <a:ext cx="1524000" cy="642938"/>
          </a:xfrm>
          <a:prstGeom prst="rect">
            <a:avLst/>
          </a:prstGeom>
          <a:solidFill>
            <a:srgbClr val="99CC00">
              <a:alpha val="50000"/>
            </a:srgbClr>
          </a:solidFill>
          <a:ln w="9525">
            <a:noFill/>
            <a:round/>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Conjunto de MIBs</a:t>
            </a:r>
          </a:p>
        </p:txBody>
      </p:sp>
      <p:sp>
        <p:nvSpPr>
          <p:cNvPr id="136208" name="Text Box 16"/>
          <p:cNvSpPr txBox="1">
            <a:spLocks noChangeArrowheads="1"/>
          </p:cNvSpPr>
          <p:nvPr/>
        </p:nvSpPr>
        <p:spPr bwMode="auto">
          <a:xfrm>
            <a:off x="6858000" y="6262688"/>
            <a:ext cx="1524000" cy="398462"/>
          </a:xfrm>
          <a:prstGeom prst="rect">
            <a:avLst/>
          </a:prstGeom>
          <a:solidFill>
            <a:srgbClr val="99CC00">
              <a:alpha val="50000"/>
            </a:srgbClr>
          </a:solidFill>
          <a:ln w="9525">
            <a:noFill/>
            <a:round/>
            <a:headEnd/>
            <a:tailEnd/>
          </a:ln>
          <a:effectLst/>
        </p:spPr>
        <p:txBody>
          <a:bodyPr lIns="90000" tIns="46800" rIns="90000" bIns="46800">
            <a:spAutoFit/>
          </a:bodyPr>
          <a:lstStyle/>
          <a:p>
            <a:pPr>
              <a:spcBef>
                <a:spcPts val="6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000">
                <a:solidFill>
                  <a:srgbClr val="40458C"/>
                </a:solidFill>
                <a:latin typeface="Tahoma" pitchFamily="32" charset="0"/>
                <a:ea typeface="WenQuanYi Micro Hei" charset="0"/>
                <a:cs typeface="WenQuanYi Micro Hei" charset="0"/>
              </a:rPr>
              <a:t>Servidor de terminales</a:t>
            </a:r>
          </a:p>
        </p:txBody>
      </p:sp>
      <p:sp>
        <p:nvSpPr>
          <p:cNvPr id="136209" name="AutoShape 17"/>
          <p:cNvSpPr>
            <a:spLocks noChangeArrowheads="1"/>
          </p:cNvSpPr>
          <p:nvPr/>
        </p:nvSpPr>
        <p:spPr bwMode="auto">
          <a:xfrm>
            <a:off x="1295400" y="4953000"/>
            <a:ext cx="762000" cy="152400"/>
          </a:xfrm>
          <a:prstGeom prst="triangle">
            <a:avLst>
              <a:gd name="adj" fmla="val 50000"/>
            </a:avLst>
          </a:prstGeom>
          <a:solidFill>
            <a:srgbClr val="B7C1EB">
              <a:alpha val="50000"/>
            </a:srgbClr>
          </a:solidFill>
          <a:ln w="9360">
            <a:solidFill>
              <a:srgbClr val="40458C"/>
            </a:solidFill>
            <a:miter lim="800000"/>
            <a:headEnd/>
            <a:tailEnd/>
          </a:ln>
          <a:effectLst/>
        </p:spPr>
        <p:txBody>
          <a:bodyPr wrap="none" anchor="ctr"/>
          <a:lstStyle/>
          <a:p>
            <a:endParaRPr lang="es-MX"/>
          </a:p>
        </p:txBody>
      </p:sp>
      <p:sp>
        <p:nvSpPr>
          <p:cNvPr id="136210" name="AutoShape 18"/>
          <p:cNvSpPr>
            <a:spLocks noChangeArrowheads="1"/>
          </p:cNvSpPr>
          <p:nvPr/>
        </p:nvSpPr>
        <p:spPr bwMode="auto">
          <a:xfrm>
            <a:off x="4267200" y="4953000"/>
            <a:ext cx="762000" cy="152400"/>
          </a:xfrm>
          <a:prstGeom prst="triangle">
            <a:avLst>
              <a:gd name="adj" fmla="val 50000"/>
            </a:avLst>
          </a:prstGeom>
          <a:solidFill>
            <a:srgbClr val="CCFFFF">
              <a:alpha val="50000"/>
            </a:srgbClr>
          </a:solidFill>
          <a:ln w="9360">
            <a:solidFill>
              <a:srgbClr val="40458C"/>
            </a:solidFill>
            <a:miter lim="800000"/>
            <a:headEnd/>
            <a:tailEnd/>
          </a:ln>
          <a:effectLst/>
        </p:spPr>
        <p:txBody>
          <a:bodyPr wrap="none" anchor="ctr"/>
          <a:lstStyle/>
          <a:p>
            <a:endParaRPr lang="es-MX"/>
          </a:p>
        </p:txBody>
      </p:sp>
      <p:sp>
        <p:nvSpPr>
          <p:cNvPr id="136211" name="AutoShape 19"/>
          <p:cNvSpPr>
            <a:spLocks noChangeArrowheads="1"/>
          </p:cNvSpPr>
          <p:nvPr/>
        </p:nvSpPr>
        <p:spPr bwMode="auto">
          <a:xfrm>
            <a:off x="7239000" y="4953000"/>
            <a:ext cx="762000" cy="152400"/>
          </a:xfrm>
          <a:prstGeom prst="triangle">
            <a:avLst>
              <a:gd name="adj" fmla="val 50000"/>
            </a:avLst>
          </a:prstGeom>
          <a:solidFill>
            <a:srgbClr val="99CC00">
              <a:alpha val="50000"/>
            </a:srgbClr>
          </a:solidFill>
          <a:ln w="9360">
            <a:solidFill>
              <a:srgbClr val="40458C"/>
            </a:solidFill>
            <a:miter lim="800000"/>
            <a:headEnd/>
            <a:tailEnd/>
          </a:ln>
          <a:effectLst/>
        </p:spPr>
        <p:txBody>
          <a:bodyPr wrap="none" anchor="ctr"/>
          <a:lstStyle/>
          <a:p>
            <a:endParaRPr lang="es-MX"/>
          </a:p>
        </p:txBody>
      </p:sp>
      <p:sp>
        <p:nvSpPr>
          <p:cNvPr id="136212" name="Line 20"/>
          <p:cNvSpPr>
            <a:spLocks noChangeShapeType="1"/>
          </p:cNvSpPr>
          <p:nvPr/>
        </p:nvSpPr>
        <p:spPr bwMode="auto">
          <a:xfrm flipV="1">
            <a:off x="1676400" y="4037013"/>
            <a:ext cx="1219200" cy="765175"/>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36213" name="Line 21"/>
          <p:cNvSpPr>
            <a:spLocks noChangeShapeType="1"/>
          </p:cNvSpPr>
          <p:nvPr/>
        </p:nvSpPr>
        <p:spPr bwMode="auto">
          <a:xfrm>
            <a:off x="4495800" y="4191000"/>
            <a:ext cx="1588" cy="6096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36214" name="Line 22"/>
          <p:cNvSpPr>
            <a:spLocks noChangeShapeType="1"/>
          </p:cNvSpPr>
          <p:nvPr/>
        </p:nvSpPr>
        <p:spPr bwMode="auto">
          <a:xfrm>
            <a:off x="5943600" y="4038600"/>
            <a:ext cx="1447800" cy="6858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36215" name="Text Box 23"/>
          <p:cNvSpPr txBox="1">
            <a:spLocks noChangeArrowheads="1"/>
          </p:cNvSpPr>
          <p:nvPr/>
        </p:nvSpPr>
        <p:spPr bwMode="auto">
          <a:xfrm>
            <a:off x="1219200" y="3962400"/>
            <a:ext cx="762000" cy="33655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SNMP</a:t>
            </a:r>
          </a:p>
        </p:txBody>
      </p:sp>
      <p:sp>
        <p:nvSpPr>
          <p:cNvPr id="136216" name="Text Box 24"/>
          <p:cNvSpPr txBox="1">
            <a:spLocks noChangeArrowheads="1"/>
          </p:cNvSpPr>
          <p:nvPr/>
        </p:nvSpPr>
        <p:spPr bwMode="auto">
          <a:xfrm>
            <a:off x="3810000" y="4235450"/>
            <a:ext cx="762000" cy="33655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SNMP</a:t>
            </a:r>
          </a:p>
        </p:txBody>
      </p:sp>
      <p:sp>
        <p:nvSpPr>
          <p:cNvPr id="136217" name="Text Box 25"/>
          <p:cNvSpPr txBox="1">
            <a:spLocks noChangeArrowheads="1"/>
          </p:cNvSpPr>
          <p:nvPr/>
        </p:nvSpPr>
        <p:spPr bwMode="auto">
          <a:xfrm>
            <a:off x="6705600" y="4038600"/>
            <a:ext cx="762000" cy="33655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SNMP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7" name="Rectangle 1"/>
          <p:cNvSpPr>
            <a:spLocks noGrp="1" noChangeArrowheads="1"/>
          </p:cNvSpPr>
          <p:nvPr>
            <p:ph type="title"/>
          </p:nvPr>
        </p:nvSpPr>
        <p:spPr>
          <a:xfrm>
            <a:off x="609600" y="-368300"/>
            <a:ext cx="83058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SNMP: Torre de Comunicaciones</a:t>
            </a:r>
          </a:p>
        </p:txBody>
      </p:sp>
      <p:sp>
        <p:nvSpPr>
          <p:cNvPr id="137218" name="Text Box 2"/>
          <p:cNvSpPr txBox="1">
            <a:spLocks noChangeArrowheads="1"/>
          </p:cNvSpPr>
          <p:nvPr/>
        </p:nvSpPr>
        <p:spPr bwMode="auto">
          <a:xfrm>
            <a:off x="1066800" y="1752600"/>
            <a:ext cx="2743200" cy="825500"/>
          </a:xfrm>
          <a:prstGeom prst="rect">
            <a:avLst/>
          </a:prstGeom>
          <a:solidFill>
            <a:srgbClr val="FF9900">
              <a:alpha val="50000"/>
            </a:srgbClr>
          </a:solidFill>
          <a:ln w="9360">
            <a:solidFill>
              <a:srgbClr val="40458C"/>
            </a:solidFill>
            <a:miter lim="800000"/>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SNMP – RFC 1157</a:t>
            </a:r>
          </a:p>
        </p:txBody>
      </p:sp>
      <p:sp>
        <p:nvSpPr>
          <p:cNvPr id="137219" name="Text Box 3"/>
          <p:cNvSpPr txBox="1">
            <a:spLocks noChangeArrowheads="1"/>
          </p:cNvSpPr>
          <p:nvPr/>
        </p:nvSpPr>
        <p:spPr bwMode="auto">
          <a:xfrm>
            <a:off x="1066800" y="3038475"/>
            <a:ext cx="2743200" cy="460375"/>
          </a:xfrm>
          <a:prstGeom prst="rect">
            <a:avLst/>
          </a:prstGeom>
          <a:solidFill>
            <a:srgbClr val="808000">
              <a:alpha val="50000"/>
            </a:srgbClr>
          </a:solidFill>
          <a:ln w="9360">
            <a:solidFill>
              <a:srgbClr val="40458C"/>
            </a:solidFill>
            <a:miter lim="800000"/>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UDP – RFC 768</a:t>
            </a:r>
          </a:p>
        </p:txBody>
      </p:sp>
      <p:sp>
        <p:nvSpPr>
          <p:cNvPr id="137220" name="Text Box 4"/>
          <p:cNvSpPr txBox="1">
            <a:spLocks noChangeArrowheads="1"/>
          </p:cNvSpPr>
          <p:nvPr/>
        </p:nvSpPr>
        <p:spPr bwMode="auto">
          <a:xfrm>
            <a:off x="1066800" y="4029075"/>
            <a:ext cx="2743200" cy="1381125"/>
          </a:xfrm>
          <a:prstGeom prst="rect">
            <a:avLst/>
          </a:prstGeom>
          <a:solidFill>
            <a:srgbClr val="CCFFCC">
              <a:alpha val="50000"/>
            </a:srgbClr>
          </a:solidFill>
          <a:ln w="9360">
            <a:solidFill>
              <a:srgbClr val="40458C"/>
            </a:solidFill>
            <a:miter lim="800000"/>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  IP   –  RFC 1157</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ICMP – RFC 782</a:t>
            </a:r>
          </a:p>
        </p:txBody>
      </p:sp>
      <p:sp>
        <p:nvSpPr>
          <p:cNvPr id="137221" name="Text Box 5"/>
          <p:cNvSpPr txBox="1">
            <a:spLocks noChangeArrowheads="1"/>
          </p:cNvSpPr>
          <p:nvPr/>
        </p:nvSpPr>
        <p:spPr bwMode="auto">
          <a:xfrm>
            <a:off x="3124200" y="5597525"/>
            <a:ext cx="762000" cy="368300"/>
          </a:xfrm>
          <a:prstGeom prst="rect">
            <a:avLst/>
          </a:prstGeom>
          <a:solidFill>
            <a:srgbClr val="FF9900">
              <a:alpha val="50000"/>
            </a:srgbClr>
          </a:solidFill>
          <a:ln w="9360">
            <a:solidFill>
              <a:srgbClr val="40458C"/>
            </a:solidFill>
            <a:miter lim="800000"/>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FDDI</a:t>
            </a:r>
          </a:p>
        </p:txBody>
      </p:sp>
      <p:sp>
        <p:nvSpPr>
          <p:cNvPr id="137222" name="Text Box 6"/>
          <p:cNvSpPr txBox="1">
            <a:spLocks noChangeArrowheads="1"/>
          </p:cNvSpPr>
          <p:nvPr/>
        </p:nvSpPr>
        <p:spPr bwMode="auto">
          <a:xfrm>
            <a:off x="2209800" y="5597525"/>
            <a:ext cx="838200" cy="917575"/>
          </a:xfrm>
          <a:prstGeom prst="rect">
            <a:avLst/>
          </a:prstGeom>
          <a:solidFill>
            <a:srgbClr val="FF9900">
              <a:alpha val="50000"/>
            </a:srgbClr>
          </a:solidFill>
          <a:ln w="9360">
            <a:solidFill>
              <a:srgbClr val="40458C"/>
            </a:solidFill>
            <a:miter lim="800000"/>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Token Ring</a:t>
            </a:r>
          </a:p>
        </p:txBody>
      </p:sp>
      <p:sp>
        <p:nvSpPr>
          <p:cNvPr id="137223" name="Text Box 7"/>
          <p:cNvSpPr txBox="1">
            <a:spLocks noChangeArrowheads="1"/>
          </p:cNvSpPr>
          <p:nvPr/>
        </p:nvSpPr>
        <p:spPr bwMode="auto">
          <a:xfrm>
            <a:off x="1066800" y="5588000"/>
            <a:ext cx="1066800" cy="642938"/>
          </a:xfrm>
          <a:prstGeom prst="rect">
            <a:avLst/>
          </a:prstGeom>
          <a:solidFill>
            <a:srgbClr val="FF9900">
              <a:alpha val="50000"/>
            </a:srgbClr>
          </a:solidFill>
          <a:ln w="9360">
            <a:solidFill>
              <a:srgbClr val="40458C"/>
            </a:solidFill>
            <a:miter lim="800000"/>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Ethernet</a:t>
            </a:r>
          </a:p>
        </p:txBody>
      </p:sp>
      <p:sp>
        <p:nvSpPr>
          <p:cNvPr id="137224" name="Line 8"/>
          <p:cNvSpPr>
            <a:spLocks noChangeShapeType="1"/>
          </p:cNvSpPr>
          <p:nvPr/>
        </p:nvSpPr>
        <p:spPr bwMode="auto">
          <a:xfrm>
            <a:off x="2590800" y="5105400"/>
            <a:ext cx="1588" cy="533400"/>
          </a:xfrm>
          <a:prstGeom prst="line">
            <a:avLst/>
          </a:prstGeom>
          <a:noFill/>
          <a:ln w="9360">
            <a:solidFill>
              <a:srgbClr val="40458C"/>
            </a:solidFill>
            <a:miter lim="800000"/>
            <a:headEnd/>
            <a:tailEnd/>
          </a:ln>
          <a:effectLst/>
        </p:spPr>
        <p:txBody>
          <a:bodyPr/>
          <a:lstStyle/>
          <a:p>
            <a:endParaRPr lang="es-MX"/>
          </a:p>
        </p:txBody>
      </p:sp>
      <p:sp>
        <p:nvSpPr>
          <p:cNvPr id="137225" name="Text Box 9"/>
          <p:cNvSpPr txBox="1">
            <a:spLocks noChangeArrowheads="1"/>
          </p:cNvSpPr>
          <p:nvPr/>
        </p:nvSpPr>
        <p:spPr bwMode="auto">
          <a:xfrm>
            <a:off x="5105400" y="1676400"/>
            <a:ext cx="1676400" cy="46037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Nivel 7</a:t>
            </a:r>
          </a:p>
        </p:txBody>
      </p:sp>
      <p:sp>
        <p:nvSpPr>
          <p:cNvPr id="137226" name="Text Box 10"/>
          <p:cNvSpPr txBox="1">
            <a:spLocks noChangeArrowheads="1"/>
          </p:cNvSpPr>
          <p:nvPr/>
        </p:nvSpPr>
        <p:spPr bwMode="auto">
          <a:xfrm>
            <a:off x="5105400" y="2971800"/>
            <a:ext cx="1676400" cy="46037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Nivel 4</a:t>
            </a:r>
          </a:p>
        </p:txBody>
      </p:sp>
      <p:sp>
        <p:nvSpPr>
          <p:cNvPr id="137227" name="Text Box 11"/>
          <p:cNvSpPr txBox="1">
            <a:spLocks noChangeArrowheads="1"/>
          </p:cNvSpPr>
          <p:nvPr/>
        </p:nvSpPr>
        <p:spPr bwMode="auto">
          <a:xfrm>
            <a:off x="5105400" y="4267200"/>
            <a:ext cx="1676400" cy="46037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Nivel 3</a:t>
            </a:r>
          </a:p>
        </p:txBody>
      </p:sp>
      <p:sp>
        <p:nvSpPr>
          <p:cNvPr id="137228" name="Text Box 12"/>
          <p:cNvSpPr txBox="1">
            <a:spLocks noChangeArrowheads="1"/>
          </p:cNvSpPr>
          <p:nvPr/>
        </p:nvSpPr>
        <p:spPr bwMode="auto">
          <a:xfrm>
            <a:off x="5105400" y="5486400"/>
            <a:ext cx="2362200" cy="46037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Niveles 1 y 2</a:t>
            </a:r>
          </a:p>
        </p:txBody>
      </p:sp>
      <p:sp>
        <p:nvSpPr>
          <p:cNvPr id="137229" name="Line 13"/>
          <p:cNvSpPr>
            <a:spLocks noChangeShapeType="1"/>
          </p:cNvSpPr>
          <p:nvPr/>
        </p:nvSpPr>
        <p:spPr bwMode="auto">
          <a:xfrm flipV="1">
            <a:off x="2514600" y="3503613"/>
            <a:ext cx="1588" cy="536575"/>
          </a:xfrm>
          <a:prstGeom prst="line">
            <a:avLst/>
          </a:prstGeom>
          <a:noFill/>
          <a:ln w="9360">
            <a:solidFill>
              <a:srgbClr val="40458C"/>
            </a:solidFill>
            <a:miter lim="800000"/>
            <a:headEnd/>
            <a:tailEnd/>
          </a:ln>
          <a:effectLst/>
        </p:spPr>
        <p:txBody>
          <a:bodyPr/>
          <a:lstStyle/>
          <a:p>
            <a:endParaRPr lang="es-MX"/>
          </a:p>
        </p:txBody>
      </p:sp>
      <p:sp>
        <p:nvSpPr>
          <p:cNvPr id="137230" name="Line 14"/>
          <p:cNvSpPr>
            <a:spLocks noChangeShapeType="1"/>
          </p:cNvSpPr>
          <p:nvPr/>
        </p:nvSpPr>
        <p:spPr bwMode="auto">
          <a:xfrm flipV="1">
            <a:off x="2514600" y="2208213"/>
            <a:ext cx="1588" cy="841375"/>
          </a:xfrm>
          <a:prstGeom prst="line">
            <a:avLst/>
          </a:prstGeom>
          <a:noFill/>
          <a:ln w="9360">
            <a:solidFill>
              <a:srgbClr val="40458C"/>
            </a:solidFill>
            <a:miter lim="800000"/>
            <a:headEnd/>
            <a:tailEnd/>
          </a:ln>
          <a:effectLst/>
        </p:spPr>
        <p:txBody>
          <a:bodyPr/>
          <a:lstStyle/>
          <a:p>
            <a:endParaRPr lang="es-MX"/>
          </a:p>
        </p:txBody>
      </p:sp>
      <p:sp>
        <p:nvSpPr>
          <p:cNvPr id="137231" name="Line 15"/>
          <p:cNvSpPr>
            <a:spLocks noChangeShapeType="1"/>
          </p:cNvSpPr>
          <p:nvPr/>
        </p:nvSpPr>
        <p:spPr bwMode="auto">
          <a:xfrm>
            <a:off x="2133600" y="5791200"/>
            <a:ext cx="76200" cy="1588"/>
          </a:xfrm>
          <a:prstGeom prst="line">
            <a:avLst/>
          </a:prstGeom>
          <a:noFill/>
          <a:ln w="9360">
            <a:solidFill>
              <a:srgbClr val="40458C"/>
            </a:solidFill>
            <a:miter lim="800000"/>
            <a:headEnd/>
            <a:tailEnd/>
          </a:ln>
          <a:effectLst/>
        </p:spPr>
        <p:txBody>
          <a:bodyPr/>
          <a:lstStyle/>
          <a:p>
            <a:endParaRPr lang="es-MX"/>
          </a:p>
        </p:txBody>
      </p:sp>
      <p:sp>
        <p:nvSpPr>
          <p:cNvPr id="137232" name="Line 16"/>
          <p:cNvSpPr>
            <a:spLocks noChangeShapeType="1"/>
          </p:cNvSpPr>
          <p:nvPr/>
        </p:nvSpPr>
        <p:spPr bwMode="auto">
          <a:xfrm>
            <a:off x="3048000" y="5791200"/>
            <a:ext cx="76200" cy="1588"/>
          </a:xfrm>
          <a:prstGeom prst="line">
            <a:avLst/>
          </a:prstGeom>
          <a:noFill/>
          <a:ln w="9360">
            <a:solidFill>
              <a:srgbClr val="40458C"/>
            </a:solidFill>
            <a:miter lim="800000"/>
            <a:headEnd/>
            <a:tailEn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609600" y="1524000"/>
            <a:ext cx="7772400" cy="3505200"/>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Definición de indicadores de prestaciones: calidad de servicio</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Análisis global de la calidad de servicio</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Toma de decisiones para corregir desviaciones de la calidad de servicio</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Preparación de procedimientos de operadores y administradores</a:t>
            </a:r>
          </a:p>
        </p:txBody>
      </p:sp>
      <p:sp>
        <p:nvSpPr>
          <p:cNvPr id="1843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Analistas</a:t>
            </a:r>
          </a:p>
        </p:txBody>
      </p:sp>
      <p:sp>
        <p:nvSpPr>
          <p:cNvPr id="18435" name="Text Box 3"/>
          <p:cNvSpPr txBox="1">
            <a:spLocks noChangeArrowheads="1"/>
          </p:cNvSpPr>
          <p:nvPr/>
        </p:nvSpPr>
        <p:spPr bwMode="auto">
          <a:xfrm>
            <a:off x="838200" y="5400675"/>
            <a:ext cx="7391400" cy="460375"/>
          </a:xfrm>
          <a:prstGeom prst="rect">
            <a:avLst/>
          </a:prstGeom>
          <a:noFill/>
          <a:ln w="9360">
            <a:solidFill>
              <a:srgbClr val="40458C"/>
            </a:solidFill>
            <a:miter lim="800000"/>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Su objetivo es garantizar la calidad de servicio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p:cNvSpPr>
            <a:spLocks noGrp="1" noChangeArrowheads="1"/>
          </p:cNvSpPr>
          <p:nvPr>
            <p:ph type="title"/>
          </p:nvPr>
        </p:nvSpPr>
        <p:spPr>
          <a:xfrm>
            <a:off x="609600" y="12700"/>
            <a:ext cx="83820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SNMP: Modelo de comunicaciones</a:t>
            </a:r>
          </a:p>
        </p:txBody>
      </p:sp>
      <p:sp>
        <p:nvSpPr>
          <p:cNvPr id="138242" name="Text Box 2"/>
          <p:cNvSpPr txBox="1">
            <a:spLocks noChangeArrowheads="1"/>
          </p:cNvSpPr>
          <p:nvPr/>
        </p:nvSpPr>
        <p:spPr bwMode="auto">
          <a:xfrm>
            <a:off x="1676400" y="1676400"/>
            <a:ext cx="1905000" cy="642938"/>
          </a:xfrm>
          <a:prstGeom prst="rect">
            <a:avLst/>
          </a:prstGeom>
          <a:solidFill>
            <a:srgbClr val="FFFF00">
              <a:alpha val="50000"/>
            </a:srgbClr>
          </a:solidFill>
          <a:ln w="9360">
            <a:solidFill>
              <a:srgbClr val="40458C"/>
            </a:solidFill>
            <a:miter lim="800000"/>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Proceso Gestor</a:t>
            </a:r>
          </a:p>
        </p:txBody>
      </p:sp>
      <p:sp>
        <p:nvSpPr>
          <p:cNvPr id="138243" name="Text Box 3"/>
          <p:cNvSpPr txBox="1">
            <a:spLocks noChangeArrowheads="1"/>
          </p:cNvSpPr>
          <p:nvPr/>
        </p:nvSpPr>
        <p:spPr bwMode="auto">
          <a:xfrm>
            <a:off x="5562600" y="1676400"/>
            <a:ext cx="1981200" cy="368300"/>
          </a:xfrm>
          <a:prstGeom prst="rect">
            <a:avLst/>
          </a:prstGeom>
          <a:solidFill>
            <a:srgbClr val="FF00FF">
              <a:alpha val="50000"/>
            </a:srgbClr>
          </a:solidFill>
          <a:ln w="9360">
            <a:solidFill>
              <a:srgbClr val="40458C"/>
            </a:solidFill>
            <a:miter lim="800000"/>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Proceso Agente</a:t>
            </a:r>
          </a:p>
        </p:txBody>
      </p:sp>
      <p:sp>
        <p:nvSpPr>
          <p:cNvPr id="138244" name="AutoShape 4"/>
          <p:cNvSpPr>
            <a:spLocks noChangeArrowheads="1"/>
          </p:cNvSpPr>
          <p:nvPr/>
        </p:nvSpPr>
        <p:spPr bwMode="auto">
          <a:xfrm>
            <a:off x="304800" y="2667000"/>
            <a:ext cx="1219200" cy="685800"/>
          </a:xfrm>
          <a:prstGeom prst="can">
            <a:avLst>
              <a:gd name="adj" fmla="val 25000"/>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38245" name="Text Box 5"/>
          <p:cNvSpPr txBox="1">
            <a:spLocks noChangeArrowheads="1"/>
          </p:cNvSpPr>
          <p:nvPr/>
        </p:nvSpPr>
        <p:spPr bwMode="auto">
          <a:xfrm>
            <a:off x="304800" y="2971800"/>
            <a:ext cx="1219200" cy="306388"/>
          </a:xfrm>
          <a:prstGeom prst="rect">
            <a:avLst/>
          </a:prstGeom>
          <a:solidFill>
            <a:srgbClr val="ECD882">
              <a:alpha val="50000"/>
            </a:srgbClr>
          </a:solid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a:solidFill>
                  <a:srgbClr val="40458C"/>
                </a:solidFill>
                <a:latin typeface="Tahoma" pitchFamily="32" charset="0"/>
                <a:ea typeface="WenQuanYi Micro Hei" charset="0"/>
                <a:cs typeface="WenQuanYi Micro Hei" charset="0"/>
              </a:rPr>
              <a:t>MIB Central</a:t>
            </a:r>
          </a:p>
        </p:txBody>
      </p:sp>
      <p:sp>
        <p:nvSpPr>
          <p:cNvPr id="138246" name="Text Box 6"/>
          <p:cNvSpPr txBox="1">
            <a:spLocks noChangeArrowheads="1"/>
          </p:cNvSpPr>
          <p:nvPr/>
        </p:nvSpPr>
        <p:spPr bwMode="auto">
          <a:xfrm rot="16200000">
            <a:off x="1363663" y="3100387"/>
            <a:ext cx="1295400" cy="581025"/>
          </a:xfrm>
          <a:prstGeom prst="rect">
            <a:avLst/>
          </a:prstGeom>
          <a:solidFill>
            <a:srgbClr val="99CC00">
              <a:alpha val="50000"/>
            </a:srgbClr>
          </a:solidFill>
          <a:ln w="9360">
            <a:solidFill>
              <a:srgbClr val="40458C"/>
            </a:solidFill>
            <a:miter lim="800000"/>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Get Request</a:t>
            </a:r>
          </a:p>
        </p:txBody>
      </p:sp>
      <p:sp>
        <p:nvSpPr>
          <p:cNvPr id="138247" name="Text Box 7"/>
          <p:cNvSpPr txBox="1">
            <a:spLocks noChangeArrowheads="1"/>
          </p:cNvSpPr>
          <p:nvPr/>
        </p:nvSpPr>
        <p:spPr bwMode="auto">
          <a:xfrm rot="16200000">
            <a:off x="1506538" y="2867025"/>
            <a:ext cx="1755775" cy="581025"/>
          </a:xfrm>
          <a:prstGeom prst="rect">
            <a:avLst/>
          </a:prstGeom>
          <a:solidFill>
            <a:srgbClr val="CC99FF">
              <a:alpha val="50000"/>
            </a:srgbClr>
          </a:solidFill>
          <a:ln w="9360">
            <a:solidFill>
              <a:srgbClr val="40458C"/>
            </a:solidFill>
            <a:miter lim="800000"/>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GetNextRequest</a:t>
            </a:r>
          </a:p>
        </p:txBody>
      </p:sp>
      <p:sp>
        <p:nvSpPr>
          <p:cNvPr id="138248" name="Text Box 8"/>
          <p:cNvSpPr txBox="1">
            <a:spLocks noChangeArrowheads="1"/>
          </p:cNvSpPr>
          <p:nvPr/>
        </p:nvSpPr>
        <p:spPr bwMode="auto">
          <a:xfrm rot="16200000">
            <a:off x="2116138" y="3100387"/>
            <a:ext cx="1295400" cy="581025"/>
          </a:xfrm>
          <a:prstGeom prst="rect">
            <a:avLst/>
          </a:prstGeom>
          <a:solidFill>
            <a:srgbClr val="006666">
              <a:alpha val="50000"/>
            </a:srgbClr>
          </a:solidFill>
          <a:ln w="9360">
            <a:solidFill>
              <a:srgbClr val="40458C"/>
            </a:solidFill>
            <a:miter lim="800000"/>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Set Request</a:t>
            </a:r>
          </a:p>
        </p:txBody>
      </p:sp>
      <p:sp>
        <p:nvSpPr>
          <p:cNvPr id="138249" name="Text Box 9"/>
          <p:cNvSpPr txBox="1">
            <a:spLocks noChangeArrowheads="1"/>
          </p:cNvSpPr>
          <p:nvPr/>
        </p:nvSpPr>
        <p:spPr bwMode="auto">
          <a:xfrm rot="16200000">
            <a:off x="2417763" y="3022600"/>
            <a:ext cx="1447800" cy="581025"/>
          </a:xfrm>
          <a:prstGeom prst="rect">
            <a:avLst/>
          </a:prstGeom>
          <a:solidFill>
            <a:srgbClr val="006699">
              <a:alpha val="50000"/>
            </a:srgbClr>
          </a:solidFill>
          <a:ln w="9360">
            <a:solidFill>
              <a:srgbClr val="40458C"/>
            </a:solidFill>
            <a:miter lim="800000"/>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Get Response</a:t>
            </a:r>
          </a:p>
        </p:txBody>
      </p:sp>
      <p:sp>
        <p:nvSpPr>
          <p:cNvPr id="138250" name="Text Box 10"/>
          <p:cNvSpPr txBox="1">
            <a:spLocks noChangeArrowheads="1"/>
          </p:cNvSpPr>
          <p:nvPr/>
        </p:nvSpPr>
        <p:spPr bwMode="auto">
          <a:xfrm rot="16200000">
            <a:off x="2986088" y="3451225"/>
            <a:ext cx="838200" cy="336550"/>
          </a:xfrm>
          <a:prstGeom prst="rect">
            <a:avLst/>
          </a:prstGeom>
          <a:solidFill>
            <a:srgbClr val="FFCC00">
              <a:alpha val="50000"/>
            </a:srgbClr>
          </a:solidFill>
          <a:ln w="9360">
            <a:solidFill>
              <a:srgbClr val="40458C"/>
            </a:solidFill>
            <a:miter lim="800000"/>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Trap</a:t>
            </a:r>
          </a:p>
        </p:txBody>
      </p:sp>
      <p:sp>
        <p:nvSpPr>
          <p:cNvPr id="138251" name="Line 11"/>
          <p:cNvSpPr>
            <a:spLocks noChangeShapeType="1"/>
          </p:cNvSpPr>
          <p:nvPr/>
        </p:nvSpPr>
        <p:spPr bwMode="auto">
          <a:xfrm flipV="1">
            <a:off x="3048000" y="2055813"/>
            <a:ext cx="1588" cy="536575"/>
          </a:xfrm>
          <a:prstGeom prst="line">
            <a:avLst/>
          </a:prstGeom>
          <a:noFill/>
          <a:ln w="9360">
            <a:solidFill>
              <a:srgbClr val="40458C"/>
            </a:solidFill>
            <a:miter lim="800000"/>
            <a:headEnd/>
            <a:tailEnd type="triangle" w="med" len="med"/>
          </a:ln>
          <a:effectLst/>
        </p:spPr>
        <p:txBody>
          <a:bodyPr/>
          <a:lstStyle/>
          <a:p>
            <a:endParaRPr lang="es-MX"/>
          </a:p>
        </p:txBody>
      </p:sp>
      <p:sp>
        <p:nvSpPr>
          <p:cNvPr id="138252" name="Line 12"/>
          <p:cNvSpPr>
            <a:spLocks noChangeShapeType="1"/>
          </p:cNvSpPr>
          <p:nvPr/>
        </p:nvSpPr>
        <p:spPr bwMode="auto">
          <a:xfrm flipV="1">
            <a:off x="3429000" y="2055813"/>
            <a:ext cx="1588" cy="1146175"/>
          </a:xfrm>
          <a:prstGeom prst="line">
            <a:avLst/>
          </a:prstGeom>
          <a:noFill/>
          <a:ln w="9360">
            <a:solidFill>
              <a:srgbClr val="40458C"/>
            </a:solidFill>
            <a:miter lim="800000"/>
            <a:headEnd/>
            <a:tailEnd type="triangle" w="med" len="med"/>
          </a:ln>
          <a:effectLst/>
        </p:spPr>
        <p:txBody>
          <a:bodyPr/>
          <a:lstStyle/>
          <a:p>
            <a:endParaRPr lang="es-MX"/>
          </a:p>
        </p:txBody>
      </p:sp>
      <p:sp>
        <p:nvSpPr>
          <p:cNvPr id="138253" name="Text Box 13"/>
          <p:cNvSpPr txBox="1">
            <a:spLocks noChangeArrowheads="1"/>
          </p:cNvSpPr>
          <p:nvPr/>
        </p:nvSpPr>
        <p:spPr bwMode="auto">
          <a:xfrm>
            <a:off x="1676400" y="4495800"/>
            <a:ext cx="1905000" cy="368300"/>
          </a:xfrm>
          <a:prstGeom prst="rect">
            <a:avLst/>
          </a:prstGeom>
          <a:solidFill>
            <a:srgbClr val="FFFF99">
              <a:alpha val="50000"/>
            </a:srgbClr>
          </a:solidFill>
          <a:ln w="9360">
            <a:solidFill>
              <a:srgbClr val="40458C"/>
            </a:solidFill>
            <a:miter lim="800000"/>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SNMP</a:t>
            </a:r>
          </a:p>
        </p:txBody>
      </p:sp>
      <p:sp>
        <p:nvSpPr>
          <p:cNvPr id="138254" name="Text Box 14"/>
          <p:cNvSpPr txBox="1">
            <a:spLocks noChangeArrowheads="1"/>
          </p:cNvSpPr>
          <p:nvPr/>
        </p:nvSpPr>
        <p:spPr bwMode="auto">
          <a:xfrm>
            <a:off x="1676400" y="4881563"/>
            <a:ext cx="1905000" cy="368300"/>
          </a:xfrm>
          <a:prstGeom prst="rect">
            <a:avLst/>
          </a:prstGeom>
          <a:solidFill>
            <a:srgbClr val="40458C">
              <a:alpha val="50000"/>
            </a:srgbClr>
          </a:solidFill>
          <a:ln w="9360">
            <a:solidFill>
              <a:srgbClr val="40458C"/>
            </a:solidFill>
            <a:miter lim="800000"/>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UDP</a:t>
            </a:r>
          </a:p>
        </p:txBody>
      </p:sp>
      <p:sp>
        <p:nvSpPr>
          <p:cNvPr id="138255" name="Text Box 15"/>
          <p:cNvSpPr txBox="1">
            <a:spLocks noChangeArrowheads="1"/>
          </p:cNvSpPr>
          <p:nvPr/>
        </p:nvSpPr>
        <p:spPr bwMode="auto">
          <a:xfrm>
            <a:off x="1676400" y="5262563"/>
            <a:ext cx="1905000" cy="368300"/>
          </a:xfrm>
          <a:prstGeom prst="rect">
            <a:avLst/>
          </a:prstGeom>
          <a:solidFill>
            <a:srgbClr val="00FFFF">
              <a:alpha val="50000"/>
            </a:srgbClr>
          </a:solidFill>
          <a:ln w="9360">
            <a:solidFill>
              <a:srgbClr val="40458C"/>
            </a:solidFill>
            <a:miter lim="800000"/>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IP</a:t>
            </a:r>
          </a:p>
        </p:txBody>
      </p:sp>
      <p:sp>
        <p:nvSpPr>
          <p:cNvPr id="138256" name="Text Box 16"/>
          <p:cNvSpPr txBox="1">
            <a:spLocks noChangeArrowheads="1"/>
          </p:cNvSpPr>
          <p:nvPr/>
        </p:nvSpPr>
        <p:spPr bwMode="auto">
          <a:xfrm>
            <a:off x="1676400" y="5643563"/>
            <a:ext cx="1905000" cy="917575"/>
          </a:xfrm>
          <a:prstGeom prst="rect">
            <a:avLst/>
          </a:prstGeom>
          <a:solidFill>
            <a:srgbClr val="800000">
              <a:alpha val="50000"/>
            </a:srgbClr>
          </a:solidFill>
          <a:ln w="9360">
            <a:solidFill>
              <a:srgbClr val="40458C"/>
            </a:solidFill>
            <a:miter lim="800000"/>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Protocolos dependientes de la red</a:t>
            </a:r>
          </a:p>
        </p:txBody>
      </p:sp>
      <p:sp>
        <p:nvSpPr>
          <p:cNvPr id="138257" name="Line 17"/>
          <p:cNvSpPr>
            <a:spLocks noChangeShapeType="1"/>
          </p:cNvSpPr>
          <p:nvPr/>
        </p:nvSpPr>
        <p:spPr bwMode="auto">
          <a:xfrm>
            <a:off x="1905000" y="4038600"/>
            <a:ext cx="1588" cy="457200"/>
          </a:xfrm>
          <a:prstGeom prst="line">
            <a:avLst/>
          </a:prstGeom>
          <a:noFill/>
          <a:ln w="9360">
            <a:solidFill>
              <a:srgbClr val="40458C"/>
            </a:solidFill>
            <a:miter lim="800000"/>
            <a:headEnd/>
            <a:tailEnd type="triangle" w="med" len="med"/>
          </a:ln>
          <a:effectLst/>
        </p:spPr>
        <p:txBody>
          <a:bodyPr/>
          <a:lstStyle/>
          <a:p>
            <a:endParaRPr lang="es-MX"/>
          </a:p>
        </p:txBody>
      </p:sp>
      <p:sp>
        <p:nvSpPr>
          <p:cNvPr id="138258" name="Line 18"/>
          <p:cNvSpPr>
            <a:spLocks noChangeShapeType="1"/>
          </p:cNvSpPr>
          <p:nvPr/>
        </p:nvSpPr>
        <p:spPr bwMode="auto">
          <a:xfrm>
            <a:off x="2286000" y="4038600"/>
            <a:ext cx="1588" cy="457200"/>
          </a:xfrm>
          <a:prstGeom prst="line">
            <a:avLst/>
          </a:prstGeom>
          <a:noFill/>
          <a:ln w="9360">
            <a:solidFill>
              <a:srgbClr val="40458C"/>
            </a:solidFill>
            <a:miter lim="800000"/>
            <a:headEnd/>
            <a:tailEnd type="triangle" w="med" len="med"/>
          </a:ln>
          <a:effectLst/>
        </p:spPr>
        <p:txBody>
          <a:bodyPr/>
          <a:lstStyle/>
          <a:p>
            <a:endParaRPr lang="es-MX"/>
          </a:p>
        </p:txBody>
      </p:sp>
      <p:sp>
        <p:nvSpPr>
          <p:cNvPr id="138259" name="Line 19"/>
          <p:cNvSpPr>
            <a:spLocks noChangeShapeType="1"/>
          </p:cNvSpPr>
          <p:nvPr/>
        </p:nvSpPr>
        <p:spPr bwMode="auto">
          <a:xfrm>
            <a:off x="2667000" y="4038600"/>
            <a:ext cx="1588" cy="457200"/>
          </a:xfrm>
          <a:prstGeom prst="line">
            <a:avLst/>
          </a:prstGeom>
          <a:noFill/>
          <a:ln w="9360">
            <a:solidFill>
              <a:srgbClr val="40458C"/>
            </a:solidFill>
            <a:miter lim="800000"/>
            <a:headEnd/>
            <a:tailEnd type="triangle" w="med" len="med"/>
          </a:ln>
          <a:effectLst/>
        </p:spPr>
        <p:txBody>
          <a:bodyPr/>
          <a:lstStyle/>
          <a:p>
            <a:endParaRPr lang="es-MX"/>
          </a:p>
        </p:txBody>
      </p:sp>
      <p:sp>
        <p:nvSpPr>
          <p:cNvPr id="138260" name="AutoShape 20"/>
          <p:cNvSpPr>
            <a:spLocks noChangeArrowheads="1"/>
          </p:cNvSpPr>
          <p:nvPr/>
        </p:nvSpPr>
        <p:spPr bwMode="auto">
          <a:xfrm>
            <a:off x="7848600" y="2667000"/>
            <a:ext cx="1219200" cy="685800"/>
          </a:xfrm>
          <a:prstGeom prst="can">
            <a:avLst>
              <a:gd name="adj" fmla="val 25000"/>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38261" name="Text Box 21"/>
          <p:cNvSpPr txBox="1">
            <a:spLocks noChangeArrowheads="1"/>
          </p:cNvSpPr>
          <p:nvPr/>
        </p:nvSpPr>
        <p:spPr bwMode="auto">
          <a:xfrm>
            <a:off x="8077200" y="2819400"/>
            <a:ext cx="838200" cy="733425"/>
          </a:xfrm>
          <a:prstGeom prst="rect">
            <a:avLst/>
          </a:prstGeom>
          <a:solidFill>
            <a:srgbClr val="ECD882">
              <a:alpha val="50000"/>
            </a:srgbClr>
          </a:solid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a:solidFill>
                  <a:srgbClr val="40458C"/>
                </a:solidFill>
                <a:latin typeface="Tahoma" pitchFamily="32" charset="0"/>
                <a:ea typeface="WenQuanYi Micro Hei" charset="0"/>
                <a:cs typeface="WenQuanYi Micro Hei" charset="0"/>
              </a:rPr>
              <a:t>MIB del Agente</a:t>
            </a:r>
          </a:p>
        </p:txBody>
      </p:sp>
      <p:sp>
        <p:nvSpPr>
          <p:cNvPr id="138262" name="Text Box 22"/>
          <p:cNvSpPr txBox="1">
            <a:spLocks noChangeArrowheads="1"/>
          </p:cNvSpPr>
          <p:nvPr/>
        </p:nvSpPr>
        <p:spPr bwMode="auto">
          <a:xfrm rot="16200000">
            <a:off x="5249863" y="3100387"/>
            <a:ext cx="1295400" cy="581025"/>
          </a:xfrm>
          <a:prstGeom prst="rect">
            <a:avLst/>
          </a:prstGeom>
          <a:solidFill>
            <a:srgbClr val="99CC00">
              <a:alpha val="50000"/>
            </a:srgbClr>
          </a:solidFill>
          <a:ln w="9360">
            <a:solidFill>
              <a:srgbClr val="40458C"/>
            </a:solidFill>
            <a:miter lim="800000"/>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Get Request</a:t>
            </a:r>
          </a:p>
        </p:txBody>
      </p:sp>
      <p:sp>
        <p:nvSpPr>
          <p:cNvPr id="138263" name="Text Box 23"/>
          <p:cNvSpPr txBox="1">
            <a:spLocks noChangeArrowheads="1"/>
          </p:cNvSpPr>
          <p:nvPr/>
        </p:nvSpPr>
        <p:spPr bwMode="auto">
          <a:xfrm rot="16200000">
            <a:off x="5392738" y="2867025"/>
            <a:ext cx="1755775" cy="581025"/>
          </a:xfrm>
          <a:prstGeom prst="rect">
            <a:avLst/>
          </a:prstGeom>
          <a:solidFill>
            <a:srgbClr val="CC99FF">
              <a:alpha val="50000"/>
            </a:srgbClr>
          </a:solidFill>
          <a:ln w="9360">
            <a:solidFill>
              <a:srgbClr val="40458C"/>
            </a:solidFill>
            <a:miter lim="800000"/>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GetNextRequest</a:t>
            </a:r>
          </a:p>
        </p:txBody>
      </p:sp>
      <p:sp>
        <p:nvSpPr>
          <p:cNvPr id="138264" name="Text Box 24"/>
          <p:cNvSpPr txBox="1">
            <a:spLocks noChangeArrowheads="1"/>
          </p:cNvSpPr>
          <p:nvPr/>
        </p:nvSpPr>
        <p:spPr bwMode="auto">
          <a:xfrm rot="16200000">
            <a:off x="6002338" y="3100387"/>
            <a:ext cx="1295400" cy="581025"/>
          </a:xfrm>
          <a:prstGeom prst="rect">
            <a:avLst/>
          </a:prstGeom>
          <a:solidFill>
            <a:srgbClr val="006666">
              <a:alpha val="50000"/>
            </a:srgbClr>
          </a:solidFill>
          <a:ln w="9360">
            <a:solidFill>
              <a:srgbClr val="40458C"/>
            </a:solidFill>
            <a:miter lim="800000"/>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Set Request</a:t>
            </a:r>
          </a:p>
        </p:txBody>
      </p:sp>
      <p:sp>
        <p:nvSpPr>
          <p:cNvPr id="138265" name="Text Box 25"/>
          <p:cNvSpPr txBox="1">
            <a:spLocks noChangeArrowheads="1"/>
          </p:cNvSpPr>
          <p:nvPr/>
        </p:nvSpPr>
        <p:spPr bwMode="auto">
          <a:xfrm rot="16200000">
            <a:off x="6303963" y="3022600"/>
            <a:ext cx="1447800" cy="581025"/>
          </a:xfrm>
          <a:prstGeom prst="rect">
            <a:avLst/>
          </a:prstGeom>
          <a:solidFill>
            <a:srgbClr val="006699">
              <a:alpha val="50000"/>
            </a:srgbClr>
          </a:solidFill>
          <a:ln w="9360">
            <a:solidFill>
              <a:srgbClr val="40458C"/>
            </a:solidFill>
            <a:miter lim="800000"/>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Get Response</a:t>
            </a:r>
          </a:p>
        </p:txBody>
      </p:sp>
      <p:sp>
        <p:nvSpPr>
          <p:cNvPr id="138266" name="Text Box 26"/>
          <p:cNvSpPr txBox="1">
            <a:spLocks noChangeArrowheads="1"/>
          </p:cNvSpPr>
          <p:nvPr/>
        </p:nvSpPr>
        <p:spPr bwMode="auto">
          <a:xfrm rot="16200000">
            <a:off x="6872288" y="3451225"/>
            <a:ext cx="838200" cy="336550"/>
          </a:xfrm>
          <a:prstGeom prst="rect">
            <a:avLst/>
          </a:prstGeom>
          <a:solidFill>
            <a:srgbClr val="FFCC00">
              <a:alpha val="50000"/>
            </a:srgbClr>
          </a:solidFill>
          <a:ln w="9360">
            <a:solidFill>
              <a:srgbClr val="40458C"/>
            </a:solidFill>
            <a:miter lim="800000"/>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Trap</a:t>
            </a:r>
          </a:p>
        </p:txBody>
      </p:sp>
      <p:sp>
        <p:nvSpPr>
          <p:cNvPr id="138267" name="Text Box 27"/>
          <p:cNvSpPr txBox="1">
            <a:spLocks noChangeArrowheads="1"/>
          </p:cNvSpPr>
          <p:nvPr/>
        </p:nvSpPr>
        <p:spPr bwMode="auto">
          <a:xfrm>
            <a:off x="5562600" y="4495800"/>
            <a:ext cx="1905000" cy="368300"/>
          </a:xfrm>
          <a:prstGeom prst="rect">
            <a:avLst/>
          </a:prstGeom>
          <a:solidFill>
            <a:srgbClr val="FFFF99">
              <a:alpha val="50000"/>
            </a:srgbClr>
          </a:solidFill>
          <a:ln w="9360">
            <a:solidFill>
              <a:srgbClr val="40458C"/>
            </a:solidFill>
            <a:miter lim="800000"/>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SNMP</a:t>
            </a:r>
          </a:p>
        </p:txBody>
      </p:sp>
      <p:sp>
        <p:nvSpPr>
          <p:cNvPr id="138268" name="Text Box 28"/>
          <p:cNvSpPr txBox="1">
            <a:spLocks noChangeArrowheads="1"/>
          </p:cNvSpPr>
          <p:nvPr/>
        </p:nvSpPr>
        <p:spPr bwMode="auto">
          <a:xfrm>
            <a:off x="5562600" y="4881563"/>
            <a:ext cx="1905000" cy="368300"/>
          </a:xfrm>
          <a:prstGeom prst="rect">
            <a:avLst/>
          </a:prstGeom>
          <a:solidFill>
            <a:srgbClr val="40458C">
              <a:alpha val="50000"/>
            </a:srgbClr>
          </a:solidFill>
          <a:ln w="9360">
            <a:solidFill>
              <a:srgbClr val="40458C"/>
            </a:solidFill>
            <a:miter lim="800000"/>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UDP</a:t>
            </a:r>
          </a:p>
        </p:txBody>
      </p:sp>
      <p:sp>
        <p:nvSpPr>
          <p:cNvPr id="138269" name="Text Box 29"/>
          <p:cNvSpPr txBox="1">
            <a:spLocks noChangeArrowheads="1"/>
          </p:cNvSpPr>
          <p:nvPr/>
        </p:nvSpPr>
        <p:spPr bwMode="auto">
          <a:xfrm>
            <a:off x="5562600" y="5262563"/>
            <a:ext cx="1905000" cy="368300"/>
          </a:xfrm>
          <a:prstGeom prst="rect">
            <a:avLst/>
          </a:prstGeom>
          <a:solidFill>
            <a:srgbClr val="00FFFF">
              <a:alpha val="50000"/>
            </a:srgbClr>
          </a:solidFill>
          <a:ln w="9360">
            <a:solidFill>
              <a:srgbClr val="40458C"/>
            </a:solidFill>
            <a:miter lim="800000"/>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IP</a:t>
            </a:r>
          </a:p>
        </p:txBody>
      </p:sp>
      <p:sp>
        <p:nvSpPr>
          <p:cNvPr id="138270" name="Text Box 30"/>
          <p:cNvSpPr txBox="1">
            <a:spLocks noChangeArrowheads="1"/>
          </p:cNvSpPr>
          <p:nvPr/>
        </p:nvSpPr>
        <p:spPr bwMode="auto">
          <a:xfrm>
            <a:off x="5562600" y="5643563"/>
            <a:ext cx="1905000" cy="917575"/>
          </a:xfrm>
          <a:prstGeom prst="rect">
            <a:avLst/>
          </a:prstGeom>
          <a:solidFill>
            <a:srgbClr val="800000">
              <a:alpha val="50000"/>
            </a:srgbClr>
          </a:solidFill>
          <a:ln w="9360">
            <a:solidFill>
              <a:srgbClr val="40458C"/>
            </a:solidFill>
            <a:miter lim="800000"/>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Protocolos dependientes de la red</a:t>
            </a:r>
          </a:p>
        </p:txBody>
      </p:sp>
      <p:sp>
        <p:nvSpPr>
          <p:cNvPr id="138271" name="Line 31"/>
          <p:cNvSpPr>
            <a:spLocks noChangeShapeType="1"/>
          </p:cNvSpPr>
          <p:nvPr/>
        </p:nvSpPr>
        <p:spPr bwMode="auto">
          <a:xfrm flipV="1">
            <a:off x="5791200" y="2055813"/>
            <a:ext cx="1588" cy="688975"/>
          </a:xfrm>
          <a:prstGeom prst="line">
            <a:avLst/>
          </a:prstGeom>
          <a:noFill/>
          <a:ln w="9360">
            <a:solidFill>
              <a:srgbClr val="40458C"/>
            </a:solidFill>
            <a:miter lim="800000"/>
            <a:headEnd/>
            <a:tailEnd type="triangle" w="med" len="med"/>
          </a:ln>
          <a:effectLst/>
        </p:spPr>
        <p:txBody>
          <a:bodyPr/>
          <a:lstStyle/>
          <a:p>
            <a:endParaRPr lang="es-MX"/>
          </a:p>
        </p:txBody>
      </p:sp>
      <p:sp>
        <p:nvSpPr>
          <p:cNvPr id="138272" name="Line 32"/>
          <p:cNvSpPr>
            <a:spLocks noChangeShapeType="1"/>
          </p:cNvSpPr>
          <p:nvPr/>
        </p:nvSpPr>
        <p:spPr bwMode="auto">
          <a:xfrm flipV="1">
            <a:off x="6172200" y="2055813"/>
            <a:ext cx="1588" cy="231775"/>
          </a:xfrm>
          <a:prstGeom prst="line">
            <a:avLst/>
          </a:prstGeom>
          <a:noFill/>
          <a:ln w="9360">
            <a:solidFill>
              <a:srgbClr val="40458C"/>
            </a:solidFill>
            <a:miter lim="800000"/>
            <a:headEnd/>
            <a:tailEnd type="triangle" w="med" len="med"/>
          </a:ln>
          <a:effectLst/>
        </p:spPr>
        <p:txBody>
          <a:bodyPr/>
          <a:lstStyle/>
          <a:p>
            <a:endParaRPr lang="es-MX"/>
          </a:p>
        </p:txBody>
      </p:sp>
      <p:sp>
        <p:nvSpPr>
          <p:cNvPr id="138273" name="Line 33"/>
          <p:cNvSpPr>
            <a:spLocks noChangeShapeType="1"/>
          </p:cNvSpPr>
          <p:nvPr/>
        </p:nvSpPr>
        <p:spPr bwMode="auto">
          <a:xfrm flipV="1">
            <a:off x="6553200" y="2055813"/>
            <a:ext cx="1588" cy="688975"/>
          </a:xfrm>
          <a:prstGeom prst="line">
            <a:avLst/>
          </a:prstGeom>
          <a:noFill/>
          <a:ln w="9360">
            <a:solidFill>
              <a:srgbClr val="40458C"/>
            </a:solidFill>
            <a:miter lim="800000"/>
            <a:headEnd/>
            <a:tailEnd type="triangle" w="med" len="med"/>
          </a:ln>
          <a:effectLst/>
        </p:spPr>
        <p:txBody>
          <a:bodyPr/>
          <a:lstStyle/>
          <a:p>
            <a:endParaRPr lang="es-MX"/>
          </a:p>
        </p:txBody>
      </p:sp>
      <p:sp>
        <p:nvSpPr>
          <p:cNvPr id="138274" name="Line 34"/>
          <p:cNvSpPr>
            <a:spLocks noChangeShapeType="1"/>
          </p:cNvSpPr>
          <p:nvPr/>
        </p:nvSpPr>
        <p:spPr bwMode="auto">
          <a:xfrm>
            <a:off x="6934200" y="4038600"/>
            <a:ext cx="1588" cy="457200"/>
          </a:xfrm>
          <a:prstGeom prst="line">
            <a:avLst/>
          </a:prstGeom>
          <a:noFill/>
          <a:ln w="9360">
            <a:solidFill>
              <a:srgbClr val="40458C"/>
            </a:solidFill>
            <a:miter lim="800000"/>
            <a:headEnd/>
            <a:tailEnd type="triangle" w="med" len="med"/>
          </a:ln>
          <a:effectLst/>
        </p:spPr>
        <p:txBody>
          <a:bodyPr/>
          <a:lstStyle/>
          <a:p>
            <a:endParaRPr lang="es-MX"/>
          </a:p>
        </p:txBody>
      </p:sp>
      <p:sp>
        <p:nvSpPr>
          <p:cNvPr id="138275" name="Line 35"/>
          <p:cNvSpPr>
            <a:spLocks noChangeShapeType="1"/>
          </p:cNvSpPr>
          <p:nvPr/>
        </p:nvSpPr>
        <p:spPr bwMode="auto">
          <a:xfrm>
            <a:off x="7315200" y="4038600"/>
            <a:ext cx="1588" cy="457200"/>
          </a:xfrm>
          <a:prstGeom prst="line">
            <a:avLst/>
          </a:prstGeom>
          <a:noFill/>
          <a:ln w="9360">
            <a:solidFill>
              <a:srgbClr val="40458C"/>
            </a:solidFill>
            <a:miter lim="800000"/>
            <a:headEnd/>
            <a:tailEnd type="triangle" w="med" len="med"/>
          </a:ln>
          <a:effectLst/>
        </p:spPr>
        <p:txBody>
          <a:bodyPr/>
          <a:lstStyle/>
          <a:p>
            <a:endParaRPr lang="es-MX"/>
          </a:p>
        </p:txBody>
      </p:sp>
      <p:sp>
        <p:nvSpPr>
          <p:cNvPr id="138276" name="AutoShape 36"/>
          <p:cNvSpPr>
            <a:spLocks noChangeArrowheads="1"/>
          </p:cNvSpPr>
          <p:nvPr/>
        </p:nvSpPr>
        <p:spPr bwMode="auto">
          <a:xfrm>
            <a:off x="3962400" y="3962400"/>
            <a:ext cx="1371600" cy="1219200"/>
          </a:xfrm>
          <a:prstGeom prst="cloudCallout">
            <a:avLst>
              <a:gd name="adj1" fmla="val -25347"/>
              <a:gd name="adj2" fmla="val 36329"/>
            </a:avLst>
          </a:prstGeom>
          <a:solidFill>
            <a:srgbClr val="660066">
              <a:alpha val="50000"/>
            </a:srgbClr>
          </a:solidFill>
          <a:ln w="9360">
            <a:solidFill>
              <a:srgbClr val="40458C"/>
            </a:solidFill>
            <a:miter lim="800000"/>
            <a:headEnd/>
            <a:tailEnd/>
          </a:ln>
          <a:effectLst/>
        </p:spPr>
        <p:txBody>
          <a:bodyPr wrap="none" anchor="ctr"/>
          <a:lstStyle/>
          <a:p>
            <a:endParaRPr lang="es-MX"/>
          </a:p>
        </p:txBody>
      </p:sp>
      <p:sp>
        <p:nvSpPr>
          <p:cNvPr id="138277" name="Text Box 37"/>
          <p:cNvSpPr txBox="1">
            <a:spLocks noChangeArrowheads="1"/>
          </p:cNvSpPr>
          <p:nvPr/>
        </p:nvSpPr>
        <p:spPr bwMode="auto">
          <a:xfrm>
            <a:off x="4267200" y="4343400"/>
            <a:ext cx="914400" cy="46037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RED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idx="1"/>
          </p:nvPr>
        </p:nvSpPr>
        <p:spPr>
          <a:xfrm>
            <a:off x="609600" y="1524000"/>
            <a:ext cx="8229600" cy="5249863"/>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Marco administrativo: determina políticas de autenticación y autorización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Comunidad: relación entre un agente, una vista de sus MIB y un conjunto de gestores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Nombre de comunidad: cadena de octetos transmitida en los mensajes SNMP.</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Autenticación:</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Trivial: el nombre de comunidad se transmite en claro !! (Y además se transmite en todas las operaciones, ya que no hay sesiones)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Autorización:</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La comunidad tiene asociado una vista (conjunto de objetos)</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Para cada objeto se define un modo de acceso: read-only, read-write</a:t>
            </a:r>
          </a:p>
        </p:txBody>
      </p:sp>
      <p:sp>
        <p:nvSpPr>
          <p:cNvPr id="139265" name="Rectangle 1"/>
          <p:cNvSpPr>
            <a:spLocks noGrp="1" noChangeArrowheads="1"/>
          </p:cNvSpPr>
          <p:nvPr>
            <p:ph type="title"/>
          </p:nvPr>
        </p:nvSpPr>
        <p:spPr>
          <a:xfrm>
            <a:off x="609600" y="379413"/>
            <a:ext cx="7772400" cy="8382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Marco Administrativo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idx="1"/>
          </p:nvPr>
        </p:nvSpPr>
        <p:spPr>
          <a:xfrm>
            <a:off x="609600" y="1524000"/>
            <a:ext cx="8229600" cy="5359400"/>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En la práctica</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Comunidad pública</a:t>
            </a:r>
          </a:p>
          <a:p>
            <a:pPr marL="1141413" lvl="2" indent="-227013">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Agente con todos sus MIB con acceso read / only</a:t>
            </a:r>
          </a:p>
          <a:p>
            <a:pPr marL="1141413" lvl="2" indent="-227013">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Todos los gestores</a:t>
            </a:r>
          </a:p>
          <a:p>
            <a:pPr marL="1141413" lvl="2" indent="-227013">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Nombre de comunidad: “public”</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Comunidad privada:</a:t>
            </a:r>
          </a:p>
          <a:p>
            <a:pPr marL="1141413" lvl="2" indent="-227013">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Agente con todas sus MIB con acceso read / write</a:t>
            </a:r>
          </a:p>
          <a:p>
            <a:pPr marL="1141413" lvl="2" indent="-227013">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Todos los gestores</a:t>
            </a:r>
          </a:p>
          <a:p>
            <a:pPr marL="1141413" lvl="2" indent="-227013">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Nombre de la comunidad preacordado y confidencial</a:t>
            </a:r>
          </a:p>
        </p:txBody>
      </p:sp>
      <p:sp>
        <p:nvSpPr>
          <p:cNvPr id="140289" name="Rectangle 1"/>
          <p:cNvSpPr>
            <a:spLocks noGrp="1" noChangeArrowheads="1"/>
          </p:cNvSpPr>
          <p:nvPr>
            <p:ph type="title"/>
          </p:nvPr>
        </p:nvSpPr>
        <p:spPr>
          <a:xfrm>
            <a:off x="609600" y="379413"/>
            <a:ext cx="7772400" cy="8382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Marco Administrativo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idx="1"/>
          </p:nvPr>
        </p:nvSpPr>
        <p:spPr>
          <a:xfrm>
            <a:off x="609600" y="1600200"/>
            <a:ext cx="8305800" cy="4551363"/>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Mensaje SNMP       datagrama UDP</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Disminuye procesado de mensajes y complejidad del agente</a:t>
            </a:r>
          </a:p>
          <a:p>
            <a:pPr marL="341313" indent="-341313">
              <a:lnSpc>
                <a:spcPct val="90000"/>
              </a:lnSpc>
              <a:spcBef>
                <a:spcPts val="700"/>
              </a:spcBef>
              <a:buClr>
                <a:srgbClr val="6F89F7"/>
              </a:buClr>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800"/>
          </a:p>
          <a:p>
            <a:pPr marL="341313" indent="-341313">
              <a:lnSpc>
                <a:spcPct val="90000"/>
              </a:lnSpc>
              <a:spcBef>
                <a:spcPts val="700"/>
              </a:spcBef>
              <a:buClr>
                <a:srgbClr val="6F89F7"/>
              </a:buClr>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800"/>
          </a:p>
          <a:p>
            <a:pPr marL="341313" indent="-341313">
              <a:lnSpc>
                <a:spcPct val="90000"/>
              </a:lnSpc>
              <a:spcBef>
                <a:spcPts val="700"/>
              </a:spcBef>
              <a:buClr>
                <a:srgbClr val="6F89F7"/>
              </a:buClr>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800"/>
          </a:p>
          <a:p>
            <a:pPr marL="341313" indent="-341313">
              <a:lnSpc>
                <a:spcPct val="90000"/>
              </a:lnSpc>
              <a:spcBef>
                <a:spcPts val="700"/>
              </a:spcBef>
              <a:buClr>
                <a:srgbClr val="6F89F7"/>
              </a:buClr>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800"/>
          </a:p>
          <a:p>
            <a:pPr marL="341313" indent="-341313">
              <a:lnSpc>
                <a:spcPct val="90000"/>
              </a:lnSpc>
              <a:spcBef>
                <a:spcPts val="700"/>
              </a:spcBef>
              <a:buClr>
                <a:srgbClr val="6F89F7"/>
              </a:buClr>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800"/>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Los mensajes SNMP son recibidos en el puerto UDP 161</a:t>
            </a:r>
          </a:p>
        </p:txBody>
      </p:sp>
      <p:sp>
        <p:nvSpPr>
          <p:cNvPr id="141313" name="Rectangle 1"/>
          <p:cNvSpPr>
            <a:spLocks noGrp="1" noChangeArrowheads="1"/>
          </p:cNvSpPr>
          <p:nvPr>
            <p:ph type="title"/>
          </p:nvPr>
        </p:nvSpPr>
        <p:spPr>
          <a:xfrm>
            <a:off x="609600" y="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Mensajes SNMP</a:t>
            </a:r>
          </a:p>
        </p:txBody>
      </p:sp>
      <p:sp>
        <p:nvSpPr>
          <p:cNvPr id="141315" name="Text Box 3"/>
          <p:cNvSpPr txBox="1">
            <a:spLocks noChangeArrowheads="1"/>
          </p:cNvSpPr>
          <p:nvPr/>
        </p:nvSpPr>
        <p:spPr bwMode="auto">
          <a:xfrm>
            <a:off x="762000" y="3124200"/>
            <a:ext cx="1219200" cy="825500"/>
          </a:xfrm>
          <a:prstGeom prst="rect">
            <a:avLst/>
          </a:prstGeom>
          <a:noFill/>
          <a:ln w="9360">
            <a:solidFill>
              <a:srgbClr val="40458C"/>
            </a:solidFill>
            <a:miter lim="800000"/>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Versión</a:t>
            </a:r>
          </a:p>
        </p:txBody>
      </p:sp>
      <p:sp>
        <p:nvSpPr>
          <p:cNvPr id="141316" name="Text Box 4"/>
          <p:cNvSpPr txBox="1">
            <a:spLocks noChangeArrowheads="1"/>
          </p:cNvSpPr>
          <p:nvPr/>
        </p:nvSpPr>
        <p:spPr bwMode="auto">
          <a:xfrm>
            <a:off x="1981200" y="3124200"/>
            <a:ext cx="1676400" cy="825500"/>
          </a:xfrm>
          <a:prstGeom prst="rect">
            <a:avLst/>
          </a:prstGeom>
          <a:noFill/>
          <a:ln w="9360">
            <a:solidFill>
              <a:srgbClr val="40458C"/>
            </a:solidFill>
            <a:miter lim="800000"/>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comunidad</a:t>
            </a:r>
          </a:p>
        </p:txBody>
      </p:sp>
      <p:sp>
        <p:nvSpPr>
          <p:cNvPr id="141317" name="Text Box 5"/>
          <p:cNvSpPr txBox="1">
            <a:spLocks noChangeArrowheads="1"/>
          </p:cNvSpPr>
          <p:nvPr/>
        </p:nvSpPr>
        <p:spPr bwMode="auto">
          <a:xfrm>
            <a:off x="3657600" y="3124200"/>
            <a:ext cx="5029200" cy="460375"/>
          </a:xfrm>
          <a:prstGeom prst="rect">
            <a:avLst/>
          </a:prstGeom>
          <a:noFill/>
          <a:ln w="9360">
            <a:solidFill>
              <a:srgbClr val="40458C"/>
            </a:solidFill>
            <a:miter lim="800000"/>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datos</a:t>
            </a:r>
          </a:p>
        </p:txBody>
      </p:sp>
      <p:sp>
        <p:nvSpPr>
          <p:cNvPr id="141318" name="Text Box 6"/>
          <p:cNvSpPr txBox="1">
            <a:spLocks noChangeArrowheads="1"/>
          </p:cNvSpPr>
          <p:nvPr/>
        </p:nvSpPr>
        <p:spPr bwMode="auto">
          <a:xfrm>
            <a:off x="762000" y="4181475"/>
            <a:ext cx="1143000" cy="70326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Request id</a:t>
            </a:r>
          </a:p>
        </p:txBody>
      </p:sp>
      <p:sp>
        <p:nvSpPr>
          <p:cNvPr id="141319" name="Text Box 7"/>
          <p:cNvSpPr txBox="1">
            <a:spLocks noChangeArrowheads="1"/>
          </p:cNvSpPr>
          <p:nvPr/>
        </p:nvSpPr>
        <p:spPr bwMode="auto">
          <a:xfrm>
            <a:off x="1905000" y="4191000"/>
            <a:ext cx="1066800" cy="70326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Error status</a:t>
            </a:r>
          </a:p>
        </p:txBody>
      </p:sp>
      <p:sp>
        <p:nvSpPr>
          <p:cNvPr id="141320" name="Text Box 8"/>
          <p:cNvSpPr txBox="1">
            <a:spLocks noChangeArrowheads="1"/>
          </p:cNvSpPr>
          <p:nvPr/>
        </p:nvSpPr>
        <p:spPr bwMode="auto">
          <a:xfrm>
            <a:off x="2971800" y="4191000"/>
            <a:ext cx="990600" cy="70326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Error index</a:t>
            </a:r>
          </a:p>
        </p:txBody>
      </p:sp>
      <p:sp>
        <p:nvSpPr>
          <p:cNvPr id="141321" name="Text Box 9"/>
          <p:cNvSpPr txBox="1">
            <a:spLocks noChangeArrowheads="1"/>
          </p:cNvSpPr>
          <p:nvPr/>
        </p:nvSpPr>
        <p:spPr bwMode="auto">
          <a:xfrm>
            <a:off x="3962400" y="4191000"/>
            <a:ext cx="990600" cy="86201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Name </a:t>
            </a:r>
          </a:p>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p:txBody>
      </p:sp>
      <p:sp>
        <p:nvSpPr>
          <p:cNvPr id="141322" name="Text Box 10"/>
          <p:cNvSpPr txBox="1">
            <a:spLocks noChangeArrowheads="1"/>
          </p:cNvSpPr>
          <p:nvPr/>
        </p:nvSpPr>
        <p:spPr bwMode="auto">
          <a:xfrm>
            <a:off x="4953000" y="4191000"/>
            <a:ext cx="914400" cy="86201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Value</a:t>
            </a:r>
          </a:p>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p:txBody>
      </p:sp>
      <p:sp>
        <p:nvSpPr>
          <p:cNvPr id="141323" name="Text Box 11"/>
          <p:cNvSpPr txBox="1">
            <a:spLocks noChangeArrowheads="1"/>
          </p:cNvSpPr>
          <p:nvPr/>
        </p:nvSpPr>
        <p:spPr bwMode="auto">
          <a:xfrm>
            <a:off x="5867400" y="4191000"/>
            <a:ext cx="990600" cy="86201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Name </a:t>
            </a:r>
          </a:p>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p:txBody>
      </p:sp>
      <p:sp>
        <p:nvSpPr>
          <p:cNvPr id="141324" name="Text Box 12"/>
          <p:cNvSpPr txBox="1">
            <a:spLocks noChangeArrowheads="1"/>
          </p:cNvSpPr>
          <p:nvPr/>
        </p:nvSpPr>
        <p:spPr bwMode="auto">
          <a:xfrm>
            <a:off x="6858000" y="4191000"/>
            <a:ext cx="914400" cy="86201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Value</a:t>
            </a:r>
          </a:p>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p:txBody>
      </p:sp>
      <p:sp>
        <p:nvSpPr>
          <p:cNvPr id="141325" name="Text Box 13"/>
          <p:cNvSpPr txBox="1">
            <a:spLocks noChangeArrowheads="1"/>
          </p:cNvSpPr>
          <p:nvPr/>
        </p:nvSpPr>
        <p:spPr bwMode="auto">
          <a:xfrm>
            <a:off x="7772400" y="4191000"/>
            <a:ext cx="914400" cy="86201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a:t>
            </a:r>
          </a:p>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p:txBody>
      </p:sp>
      <p:sp>
        <p:nvSpPr>
          <p:cNvPr id="141326" name="Line 14"/>
          <p:cNvSpPr>
            <a:spLocks noChangeShapeType="1"/>
          </p:cNvSpPr>
          <p:nvPr/>
        </p:nvSpPr>
        <p:spPr bwMode="auto">
          <a:xfrm flipV="1">
            <a:off x="8686800" y="3579813"/>
            <a:ext cx="1588" cy="612775"/>
          </a:xfrm>
          <a:prstGeom prst="line">
            <a:avLst/>
          </a:prstGeom>
          <a:noFill/>
          <a:ln w="9360">
            <a:solidFill>
              <a:srgbClr val="40458C"/>
            </a:solidFill>
            <a:miter lim="800000"/>
            <a:headEnd/>
            <a:tailEnd/>
          </a:ln>
          <a:effectLst/>
        </p:spPr>
        <p:txBody>
          <a:bodyPr/>
          <a:lstStyle/>
          <a:p>
            <a:endParaRPr lang="es-MX"/>
          </a:p>
        </p:txBody>
      </p:sp>
      <p:sp>
        <p:nvSpPr>
          <p:cNvPr id="141327" name="Line 15"/>
          <p:cNvSpPr>
            <a:spLocks noChangeShapeType="1"/>
          </p:cNvSpPr>
          <p:nvPr/>
        </p:nvSpPr>
        <p:spPr bwMode="auto">
          <a:xfrm flipV="1">
            <a:off x="762000" y="3579813"/>
            <a:ext cx="2895600" cy="612775"/>
          </a:xfrm>
          <a:prstGeom prst="line">
            <a:avLst/>
          </a:prstGeom>
          <a:noFill/>
          <a:ln w="9360">
            <a:solidFill>
              <a:srgbClr val="40458C"/>
            </a:solidFill>
            <a:miter lim="800000"/>
            <a:headEnd/>
            <a:tailEnd/>
          </a:ln>
          <a:effectLst/>
        </p:spPr>
        <p:txBody>
          <a:bodyPr/>
          <a:lstStyle/>
          <a:p>
            <a:endParaRPr lang="es-MX"/>
          </a:p>
        </p:txBody>
      </p:sp>
      <p:sp>
        <p:nvSpPr>
          <p:cNvPr id="141328" name="Line 16"/>
          <p:cNvSpPr>
            <a:spLocks noChangeShapeType="1"/>
          </p:cNvSpPr>
          <p:nvPr/>
        </p:nvSpPr>
        <p:spPr bwMode="auto">
          <a:xfrm>
            <a:off x="3505200" y="1828800"/>
            <a:ext cx="381000" cy="1588"/>
          </a:xfrm>
          <a:prstGeom prst="line">
            <a:avLst/>
          </a:prstGeom>
          <a:noFill/>
          <a:ln w="9360">
            <a:solidFill>
              <a:srgbClr val="40458C"/>
            </a:solidFill>
            <a:miter lim="800000"/>
            <a:headEnd type="triangle" w="med" len="me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idx="1"/>
          </p:nvPr>
        </p:nvSpPr>
        <p:spPr>
          <a:xfrm>
            <a:off x="838200" y="1600200"/>
            <a:ext cx="7772400" cy="4657725"/>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Id.Petición: Permite eliminar duplicados.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ErrorStatus: Indica error al procesar una petición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(noError(0), tooBig(1), nosuchName(2), badValue(3), readOnly(4), genErr(5))</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ErrorIndex: Variable que causó el error</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Variable Bindings: Lista de instancias con sus valores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Los valores van vacíos en los gets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Enterprise: tipo de objeto generador del evento/trap (sysObjectId)</a:t>
            </a:r>
          </a:p>
        </p:txBody>
      </p:sp>
      <p:sp>
        <p:nvSpPr>
          <p:cNvPr id="142337"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Campos en mensajes SNMP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idx="1"/>
          </p:nvPr>
        </p:nvSpPr>
        <p:spPr>
          <a:xfrm>
            <a:off x="838200" y="1600200"/>
            <a:ext cx="7772400" cy="4519613"/>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Dir.Agente: Dirección del agente que genera el trap</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Trap genérico:</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coldStart(0), warmStart(1), linkDown(2), linkUp(3), authenticationFailure(4), egpNeighborLoss(5), enterpriseSpecific(6)</a:t>
            </a:r>
          </a:p>
          <a:p>
            <a:pPr marL="341313" indent="-341313">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Trap específico: código específico del trap</a:t>
            </a:r>
          </a:p>
          <a:p>
            <a:pPr marL="341313" indent="-341313">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TimeStamp: tiempo desde la última reinicialización del agente (sysUpTime)</a:t>
            </a:r>
          </a:p>
        </p:txBody>
      </p:sp>
      <p:sp>
        <p:nvSpPr>
          <p:cNvPr id="143361"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Campos en mensajes SNMP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idx="1"/>
          </p:nvPr>
        </p:nvSpPr>
        <p:spPr>
          <a:xfrm>
            <a:off x="762000" y="1524000"/>
            <a:ext cx="7772400" cy="5053013"/>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GetRequest: Petición de valores específicos de la MIB</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GetNextRequest: Proporciona un medio para moverse por la MIB. Petición del objeto siguiente a uno dado de la MIB.</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GetResponse: Devuelve los valores solicitados por las operaciones anteriores.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SetRequest: Permite asignar un valor a una variable</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Traps: Permite a los agentes informar de sucesos inusuales.</a:t>
            </a:r>
          </a:p>
        </p:txBody>
      </p:sp>
      <p:sp>
        <p:nvSpPr>
          <p:cNvPr id="144385" name="Rectangle 1"/>
          <p:cNvSpPr>
            <a:spLocks noGrp="1" noChangeArrowheads="1"/>
          </p:cNvSpPr>
          <p:nvPr>
            <p:ph type="title"/>
          </p:nvPr>
        </p:nvSpPr>
        <p:spPr>
          <a:xfrm>
            <a:off x="609600" y="454025"/>
            <a:ext cx="7772400" cy="763588"/>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Operaciones SNMP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idx="1"/>
          </p:nvPr>
        </p:nvSpPr>
        <p:spPr>
          <a:xfrm>
            <a:off x="533400" y="1600200"/>
            <a:ext cx="8229600" cy="4943475"/>
          </a:xfrm>
          <a:ln/>
        </p:spPr>
        <p:txBody>
          <a:bodyPr/>
          <a:lstStyle/>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El gestor puede enviar múltiples peticiones sin recibir respuesta</a:t>
            </a:r>
          </a:p>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Proceso de envío de un mensaje SNMP:</a:t>
            </a:r>
          </a:p>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Transmisión</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Se construye PDU</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Se invoca al servicio de autenticación, con la dirección de transporte y el community</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Se construye el mensaje SNMP</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Se codifica </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Recepción</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Comprobación sintáctica (eventual descarte)</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Verificación de la versión utilizada</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Autenticación: Si falla, trap de autenticación</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Procesado de la petición</a:t>
            </a:r>
          </a:p>
        </p:txBody>
      </p:sp>
      <p:sp>
        <p:nvSpPr>
          <p:cNvPr id="145409" name="Rectangle 1"/>
          <p:cNvSpPr>
            <a:spLocks noGrp="1" noChangeArrowheads="1"/>
          </p:cNvSpPr>
          <p:nvPr>
            <p:ph type="title"/>
          </p:nvPr>
        </p:nvSpPr>
        <p:spPr>
          <a:xfrm>
            <a:off x="609600" y="457200"/>
            <a:ext cx="7772400" cy="8382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Envío de mensajes SNMP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idx="1"/>
          </p:nvPr>
        </p:nvSpPr>
        <p:spPr>
          <a:xfrm>
            <a:off x="609600" y="1524000"/>
            <a:ext cx="8305800" cy="5656263"/>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Get-Request: Permite pedir el valor de un objeto específico en un recurso. El objeto debe existir.</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EJEMPLO</a:t>
            </a:r>
          </a:p>
          <a:p>
            <a:pPr lvl="1" indent="-284163">
              <a:spcBef>
                <a:spcPts val="600"/>
              </a:spcBef>
              <a:buClrTx/>
              <a:buSzPct val="6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Snmp/&gt;snmpget-h cisco-dit sysDescr.0</a:t>
            </a:r>
          </a:p>
          <a:p>
            <a:pPr lvl="1" indent="-284163">
              <a:spcBef>
                <a:spcPts val="250"/>
              </a:spcBef>
              <a:buClrTx/>
              <a:buSzPct val="6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1000"/>
          </a:p>
          <a:p>
            <a:pPr lvl="1" indent="-284163">
              <a:spcBef>
                <a:spcPts val="600"/>
              </a:spcBef>
              <a:buClrTx/>
              <a:buSzPct val="6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Value:”GS Software (GS2-BRX), versión 8.2 (3)</a:t>
            </a:r>
          </a:p>
          <a:p>
            <a:pPr lvl="1" indent="-284163">
              <a:spcBef>
                <a:spcPts val="600"/>
              </a:spcBef>
              <a:buClrTx/>
              <a:buSzPct val="6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Copyright© 1986-1991 by Cisco Systems.Inc.</a:t>
            </a:r>
          </a:p>
          <a:p>
            <a:pPr lvl="1" indent="-284163">
              <a:spcBef>
                <a:spcPts val="600"/>
              </a:spcBef>
              <a:buClrTx/>
              <a:buSzPct val="6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Compiled Tue 12-Feb-91 12:02 by Peter Johnson”</a:t>
            </a:r>
          </a:p>
          <a:p>
            <a:pPr marL="341313" indent="-341313">
              <a:spcBef>
                <a:spcPts val="300"/>
              </a:spcBef>
              <a:buClr>
                <a:srgbClr val="6F89F7"/>
              </a:buClr>
              <a:buSzPct val="293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1200"/>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Respuesta con Get-Response</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Atómica (SNMPv1): o se obtienen todas o no se devuelve ninguna.</a:t>
            </a:r>
          </a:p>
        </p:txBody>
      </p:sp>
      <p:sp>
        <p:nvSpPr>
          <p:cNvPr id="14643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Operaciones SNMP: Get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idx="1"/>
          </p:nvPr>
        </p:nvSpPr>
        <p:spPr>
          <a:xfrm>
            <a:off x="838200" y="1905000"/>
            <a:ext cx="7772400" cy="4114800"/>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Get-Next-Request: Proporciona el objeto sucesor lexicográficamente siguiente del que se proporciona. Sirve para recorrer tablas de routeo</a:t>
            </a:r>
          </a:p>
        </p:txBody>
      </p:sp>
      <p:sp>
        <p:nvSpPr>
          <p:cNvPr id="147457"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Operaciones SNMP: Get-Next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609600" y="1600200"/>
            <a:ext cx="7772400" cy="3429000"/>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Análisis de informes técnico-económicos (anuales)</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Establecimiento de política de telecomunicaciones</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Asignación de presupuesto</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Selección de criterios de distribución de costes o facturación</a:t>
            </a:r>
          </a:p>
        </p:txBody>
      </p:sp>
      <p:sp>
        <p:nvSpPr>
          <p:cNvPr id="19457"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Planificadores</a:t>
            </a:r>
          </a:p>
        </p:txBody>
      </p:sp>
      <p:sp>
        <p:nvSpPr>
          <p:cNvPr id="19459" name="Text Box 3"/>
          <p:cNvSpPr txBox="1">
            <a:spLocks noChangeArrowheads="1"/>
          </p:cNvSpPr>
          <p:nvPr/>
        </p:nvSpPr>
        <p:spPr bwMode="auto">
          <a:xfrm>
            <a:off x="990600" y="5264150"/>
            <a:ext cx="7315200" cy="825500"/>
          </a:xfrm>
          <a:prstGeom prst="rect">
            <a:avLst/>
          </a:prstGeom>
          <a:noFill/>
          <a:ln w="9360">
            <a:solidFill>
              <a:srgbClr val="40458C"/>
            </a:solidFill>
            <a:miter lim="800000"/>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Decisiones dependientes del negocio al que se dedica la empresa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idx="1"/>
          </p:nvPr>
        </p:nvSpPr>
        <p:spPr>
          <a:xfrm>
            <a:off x="838200" y="1905000"/>
            <a:ext cx="7772400" cy="4378325"/>
          </a:xfrm>
          <a:ln/>
        </p:spPr>
        <p:txBody>
          <a:bodyPr/>
          <a:lstStyle/>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Set Request: Permite alterar el valor de un objeto que se solicite</a:t>
            </a:r>
          </a:p>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Hay que identificar específicamente el ejemplar que se quiere cambiar:</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Set (OID.ejemplar,nuevo-valor)</a:t>
            </a:r>
          </a:p>
          <a:p>
            <a:pPr marL="341313" indent="-341313">
              <a:lnSpc>
                <a:spcPct val="90000"/>
              </a:lnSpc>
              <a:buClr>
                <a:srgbClr val="6F89F7"/>
              </a:buClr>
              <a:buSzPct val="110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Problema: Falta de seguridad</a:t>
            </a:r>
          </a:p>
          <a:p>
            <a:pPr marL="341313" indent="-341313">
              <a:lnSpc>
                <a:spcPct val="90000"/>
              </a:lnSpc>
              <a:buClr>
                <a:srgbClr val="6F89F7"/>
              </a:buClr>
              <a:buSzPct val="110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Esta operación está deshabilitada en muchos agentes</a:t>
            </a:r>
          </a:p>
        </p:txBody>
      </p:sp>
      <p:sp>
        <p:nvSpPr>
          <p:cNvPr id="14848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Operaciones SNMP: Set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idx="1"/>
          </p:nvPr>
        </p:nvSpPr>
        <p:spPr>
          <a:xfrm>
            <a:off x="685800" y="1524000"/>
            <a:ext cx="8077200" cy="5889625"/>
          </a:xfrm>
          <a:ln/>
        </p:spPr>
        <p:txBody>
          <a:bodyPr>
            <a:normAutofit lnSpcReduction="10000"/>
          </a:bodyPr>
          <a:lstStyle/>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Traps: Sirven para informar de sucesos extraordinarios.</a:t>
            </a:r>
          </a:p>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Son invocadas espontáneamente por el agente.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En algunos casos, se pueden programar escribiendo en variables (ej: snmp, snmpEnableAuthenTraps)</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 confirmados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Las aplicaciones suelen basarse polling en vez de eventos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¿Sería apropiado un mecanismo no-confirmado de traps si el servicio de transmisión fuese fiable?</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Traps definidas: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ColdStart, WarmStart, LinkDown, LinkUp, AuthenticationFailure, EGPNeighborLoss, EnterpriseSpecific: Traps privadas</a:t>
            </a:r>
          </a:p>
        </p:txBody>
      </p:sp>
      <p:sp>
        <p:nvSpPr>
          <p:cNvPr id="14950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Operaciones SNMP: Trap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idx="1"/>
          </p:nvPr>
        </p:nvSpPr>
        <p:spPr>
          <a:xfrm>
            <a:off x="685800" y="1524000"/>
            <a:ext cx="8001000" cy="5105400"/>
          </a:xfrm>
          <a:ln/>
        </p:spPr>
        <p:txBody>
          <a:bodyPr/>
          <a:lstStyle/>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Ventajas del SNMP:</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Simplicidad</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Requiere menor procesamiento que el CMIP</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Ampliamente usado y probado</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Está integrado en muchos productos actuales</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Desventajas:</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Aspectos de seguridad</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Funcionalidad reducida </a:t>
            </a:r>
          </a:p>
          <a:p>
            <a:pPr marL="1141413" lvl="2" indent="-227013">
              <a:lnSpc>
                <a:spcPct val="90000"/>
              </a:lnSpc>
              <a:spcBef>
                <a:spcPts val="45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a:t>No facilita la invocación de operaciones, creación de objetos,....</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Falta de visión global</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Poco eficiente</a:t>
            </a:r>
          </a:p>
          <a:p>
            <a:pPr marL="1141413" lvl="2" indent="-227013">
              <a:lnSpc>
                <a:spcPct val="90000"/>
              </a:lnSpc>
              <a:spcBef>
                <a:spcPts val="45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a:t>Genera mucho tráfico por la red</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No facilita el diseño de las MIBs</a:t>
            </a:r>
          </a:p>
          <a:p>
            <a:pPr marL="741363" lvl="1" indent="-284163">
              <a:lnSpc>
                <a:spcPct val="90000"/>
              </a:lnSpc>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Es poco adaptable para gestión jerárquica.</a:t>
            </a:r>
          </a:p>
        </p:txBody>
      </p:sp>
      <p:sp>
        <p:nvSpPr>
          <p:cNvPr id="150529" name="Rectangle 1"/>
          <p:cNvSpPr>
            <a:spLocks noGrp="1" noChangeArrowheads="1"/>
          </p:cNvSpPr>
          <p:nvPr>
            <p:ph type="title"/>
          </p:nvPr>
        </p:nvSpPr>
        <p:spPr>
          <a:xfrm>
            <a:off x="609600" y="762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Conclusiones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idx="1"/>
          </p:nvPr>
        </p:nvSpPr>
        <p:spPr>
          <a:xfrm>
            <a:off x="838200" y="1676400"/>
            <a:ext cx="7772400" cy="4125913"/>
          </a:xfrm>
          <a:ln/>
        </p:spPr>
        <p:txBody>
          <a:bodyPr>
            <a:normAutofit lnSpcReduction="10000"/>
          </a:bodyPr>
          <a:lstStyle/>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Introducción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Planificación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Funcionalidad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Arquitectura TMN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OSI</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de Internet</a:t>
            </a:r>
          </a:p>
          <a:p>
            <a:pPr marL="341313" indent="-341313">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Sistemas de Gestión Integrada</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Plataformas de Gestión</a:t>
            </a:r>
          </a:p>
        </p:txBody>
      </p:sp>
      <p:sp>
        <p:nvSpPr>
          <p:cNvPr id="15155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Indice del Curso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idx="1"/>
          </p:nvPr>
        </p:nvSpPr>
        <p:spPr>
          <a:xfrm>
            <a:off x="685800" y="1524000"/>
            <a:ext cx="7772400" cy="4483100"/>
          </a:xfrm>
          <a:ln/>
        </p:spPr>
        <p:txBody>
          <a:bodyPr/>
          <a:lstStyle/>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Interconexión entre equipos: resuelto por arquitecturas de comunicaciones estándares (TCP/IP, X.25, etc.)</a:t>
            </a:r>
          </a:p>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Interconexión Gestor-Equipo:</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Fabricantes: Intento de establecer carácter propietario (se aseguran la venta del equipo y de su gestor)</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Usuarios: entornos heterogéneos, de múltiples fabricantes</a:t>
            </a:r>
          </a:p>
        </p:txBody>
      </p:sp>
      <p:sp>
        <p:nvSpPr>
          <p:cNvPr id="152577" name="Rectangle 1"/>
          <p:cNvSpPr>
            <a:spLocks noGrp="1" noChangeArrowheads="1"/>
          </p:cNvSpPr>
          <p:nvPr>
            <p:ph type="title"/>
          </p:nvPr>
        </p:nvSpPr>
        <p:spPr>
          <a:xfrm>
            <a:off x="381000" y="-215900"/>
            <a:ext cx="8534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El problema de la heterogeneidad</a:t>
            </a:r>
          </a:p>
        </p:txBody>
      </p:sp>
      <p:sp>
        <p:nvSpPr>
          <p:cNvPr id="152579" name="Text Box 3"/>
          <p:cNvSpPr txBox="1">
            <a:spLocks noChangeArrowheads="1"/>
          </p:cNvSpPr>
          <p:nvPr/>
        </p:nvSpPr>
        <p:spPr bwMode="auto">
          <a:xfrm>
            <a:off x="1219200" y="5791200"/>
            <a:ext cx="7239000" cy="825500"/>
          </a:xfrm>
          <a:prstGeom prst="rect">
            <a:avLst/>
          </a:prstGeom>
          <a:noFill/>
          <a:ln w="9360">
            <a:solidFill>
              <a:srgbClr val="40458C"/>
            </a:solidFill>
            <a:miter lim="800000"/>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     ¿Aumento imparable del número de gestores?</a:t>
            </a:r>
          </a:p>
        </p:txBody>
      </p:sp>
      <p:sp>
        <p:nvSpPr>
          <p:cNvPr id="152580" name="AutoShape 4"/>
          <p:cNvSpPr>
            <a:spLocks noChangeArrowheads="1"/>
          </p:cNvSpPr>
          <p:nvPr/>
        </p:nvSpPr>
        <p:spPr bwMode="auto">
          <a:xfrm>
            <a:off x="1219200" y="5867400"/>
            <a:ext cx="457200" cy="228600"/>
          </a:xfrm>
          <a:prstGeom prst="rightArrow">
            <a:avLst>
              <a:gd name="adj1" fmla="val 50000"/>
              <a:gd name="adj2" fmla="val 50000"/>
            </a:avLst>
          </a:prstGeom>
          <a:solidFill>
            <a:srgbClr val="ECD882"/>
          </a:solidFill>
          <a:ln w="9360">
            <a:solidFill>
              <a:srgbClr val="40458C"/>
            </a:solidFill>
            <a:miter lim="800000"/>
            <a:headEnd/>
            <a:tailEnd/>
          </a:ln>
          <a:effectLst/>
        </p:spPr>
        <p:txBody>
          <a:bodyPr wrap="none" anchor="ct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idx="1"/>
          </p:nvPr>
        </p:nvSpPr>
        <p:spPr>
          <a:xfrm>
            <a:off x="685800" y="1447800"/>
            <a:ext cx="7772400" cy="1555750"/>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Un primer paso: Gestión Autónoma. Redes con gestión local en cada nodo</a:t>
            </a:r>
          </a:p>
        </p:txBody>
      </p:sp>
      <p:sp>
        <p:nvSpPr>
          <p:cNvPr id="15360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Evolución</a:t>
            </a:r>
          </a:p>
        </p:txBody>
      </p:sp>
      <p:pic>
        <p:nvPicPr>
          <p:cNvPr id="153603" name="Picture 3"/>
          <p:cNvPicPr>
            <a:picLocks noChangeAspect="1" noChangeArrowheads="1"/>
          </p:cNvPicPr>
          <p:nvPr/>
        </p:nvPicPr>
        <p:blipFill>
          <a:blip r:embed="rId4"/>
          <a:srcRect/>
          <a:stretch>
            <a:fillRect/>
          </a:stretch>
        </p:blipFill>
        <p:spPr bwMode="auto">
          <a:xfrm>
            <a:off x="2286000" y="2713038"/>
            <a:ext cx="990600" cy="835025"/>
          </a:xfrm>
          <a:prstGeom prst="rect">
            <a:avLst/>
          </a:prstGeom>
          <a:noFill/>
          <a:ln w="9525">
            <a:noFill/>
            <a:round/>
            <a:headEnd/>
            <a:tailEnd/>
          </a:ln>
          <a:effectLst/>
        </p:spPr>
      </p:pic>
      <p:pic>
        <p:nvPicPr>
          <p:cNvPr id="153604" name="Picture 4"/>
          <p:cNvPicPr>
            <a:picLocks noChangeAspect="1" noChangeArrowheads="1"/>
          </p:cNvPicPr>
          <p:nvPr/>
        </p:nvPicPr>
        <p:blipFill>
          <a:blip r:embed="rId4"/>
          <a:srcRect/>
          <a:stretch>
            <a:fillRect/>
          </a:stretch>
        </p:blipFill>
        <p:spPr bwMode="auto">
          <a:xfrm>
            <a:off x="3048000" y="4498975"/>
            <a:ext cx="990600" cy="835025"/>
          </a:xfrm>
          <a:prstGeom prst="rect">
            <a:avLst/>
          </a:prstGeom>
          <a:noFill/>
          <a:ln w="9525">
            <a:noFill/>
            <a:round/>
            <a:headEnd/>
            <a:tailEnd/>
          </a:ln>
          <a:effectLst/>
        </p:spPr>
      </p:pic>
      <p:pic>
        <p:nvPicPr>
          <p:cNvPr id="153605" name="Picture 5"/>
          <p:cNvPicPr>
            <a:picLocks noChangeAspect="1" noChangeArrowheads="1"/>
          </p:cNvPicPr>
          <p:nvPr/>
        </p:nvPicPr>
        <p:blipFill>
          <a:blip r:embed="rId4"/>
          <a:srcRect/>
          <a:stretch>
            <a:fillRect/>
          </a:stretch>
        </p:blipFill>
        <p:spPr bwMode="auto">
          <a:xfrm>
            <a:off x="5257800" y="2667000"/>
            <a:ext cx="990600" cy="835025"/>
          </a:xfrm>
          <a:prstGeom prst="rect">
            <a:avLst/>
          </a:prstGeom>
          <a:noFill/>
          <a:ln w="9525">
            <a:noFill/>
            <a:round/>
            <a:headEnd/>
            <a:tailEnd/>
          </a:ln>
          <a:effectLst/>
        </p:spPr>
      </p:pic>
      <p:pic>
        <p:nvPicPr>
          <p:cNvPr id="153606" name="Picture 6"/>
          <p:cNvPicPr>
            <a:picLocks noChangeAspect="1" noChangeArrowheads="1"/>
          </p:cNvPicPr>
          <p:nvPr/>
        </p:nvPicPr>
        <p:blipFill>
          <a:blip r:embed="rId4"/>
          <a:srcRect/>
          <a:stretch>
            <a:fillRect/>
          </a:stretch>
        </p:blipFill>
        <p:spPr bwMode="auto">
          <a:xfrm>
            <a:off x="6553200" y="4575175"/>
            <a:ext cx="990600" cy="835025"/>
          </a:xfrm>
          <a:prstGeom prst="rect">
            <a:avLst/>
          </a:prstGeom>
          <a:noFill/>
          <a:ln w="9525">
            <a:noFill/>
            <a:round/>
            <a:headEnd/>
            <a:tailEnd/>
          </a:ln>
          <a:effectLst/>
        </p:spPr>
      </p:pic>
      <p:sp>
        <p:nvSpPr>
          <p:cNvPr id="153607" name="Line 7"/>
          <p:cNvSpPr>
            <a:spLocks noChangeShapeType="1"/>
          </p:cNvSpPr>
          <p:nvPr/>
        </p:nvSpPr>
        <p:spPr bwMode="auto">
          <a:xfrm>
            <a:off x="3048000" y="3505200"/>
            <a:ext cx="457200" cy="1066800"/>
          </a:xfrm>
          <a:prstGeom prst="line">
            <a:avLst/>
          </a:prstGeom>
          <a:noFill/>
          <a:ln w="9360">
            <a:solidFill>
              <a:srgbClr val="40458C"/>
            </a:solidFill>
            <a:miter lim="800000"/>
            <a:headEnd/>
            <a:tailEnd/>
          </a:ln>
          <a:effectLst/>
        </p:spPr>
        <p:txBody>
          <a:bodyPr/>
          <a:lstStyle/>
          <a:p>
            <a:endParaRPr lang="es-MX"/>
          </a:p>
        </p:txBody>
      </p:sp>
      <p:sp>
        <p:nvSpPr>
          <p:cNvPr id="153608" name="Line 8"/>
          <p:cNvSpPr>
            <a:spLocks noChangeShapeType="1"/>
          </p:cNvSpPr>
          <p:nvPr/>
        </p:nvSpPr>
        <p:spPr bwMode="auto">
          <a:xfrm>
            <a:off x="3124200" y="3048000"/>
            <a:ext cx="2209800" cy="1588"/>
          </a:xfrm>
          <a:prstGeom prst="line">
            <a:avLst/>
          </a:prstGeom>
          <a:noFill/>
          <a:ln w="9360">
            <a:solidFill>
              <a:srgbClr val="40458C"/>
            </a:solidFill>
            <a:miter lim="800000"/>
            <a:headEnd/>
            <a:tailEnd/>
          </a:ln>
          <a:effectLst/>
        </p:spPr>
        <p:txBody>
          <a:bodyPr/>
          <a:lstStyle/>
          <a:p>
            <a:endParaRPr lang="es-MX"/>
          </a:p>
        </p:txBody>
      </p:sp>
      <p:sp>
        <p:nvSpPr>
          <p:cNvPr id="153609" name="Line 9"/>
          <p:cNvSpPr>
            <a:spLocks noChangeShapeType="1"/>
          </p:cNvSpPr>
          <p:nvPr/>
        </p:nvSpPr>
        <p:spPr bwMode="auto">
          <a:xfrm flipH="1">
            <a:off x="3960813" y="3352800"/>
            <a:ext cx="1755775" cy="1524000"/>
          </a:xfrm>
          <a:prstGeom prst="line">
            <a:avLst/>
          </a:prstGeom>
          <a:noFill/>
          <a:ln w="9360">
            <a:solidFill>
              <a:srgbClr val="40458C"/>
            </a:solidFill>
            <a:miter lim="800000"/>
            <a:headEnd/>
            <a:tailEnd/>
          </a:ln>
          <a:effectLst/>
        </p:spPr>
        <p:txBody>
          <a:bodyPr/>
          <a:lstStyle/>
          <a:p>
            <a:endParaRPr lang="es-MX"/>
          </a:p>
        </p:txBody>
      </p:sp>
      <p:sp>
        <p:nvSpPr>
          <p:cNvPr id="153610" name="Line 10"/>
          <p:cNvSpPr>
            <a:spLocks noChangeShapeType="1"/>
          </p:cNvSpPr>
          <p:nvPr/>
        </p:nvSpPr>
        <p:spPr bwMode="auto">
          <a:xfrm>
            <a:off x="4038600" y="5029200"/>
            <a:ext cx="2514600" cy="1588"/>
          </a:xfrm>
          <a:prstGeom prst="line">
            <a:avLst/>
          </a:prstGeom>
          <a:noFill/>
          <a:ln w="9360">
            <a:solidFill>
              <a:srgbClr val="40458C"/>
            </a:solidFill>
            <a:miter lim="800000"/>
            <a:headEnd/>
            <a:tailEnd/>
          </a:ln>
          <a:effectLst/>
        </p:spPr>
        <p:txBody>
          <a:bodyPr/>
          <a:lstStyle/>
          <a:p>
            <a:endParaRPr lang="es-MX"/>
          </a:p>
        </p:txBody>
      </p:sp>
      <p:sp>
        <p:nvSpPr>
          <p:cNvPr id="153611" name="Line 11"/>
          <p:cNvSpPr>
            <a:spLocks noChangeShapeType="1"/>
          </p:cNvSpPr>
          <p:nvPr/>
        </p:nvSpPr>
        <p:spPr bwMode="auto">
          <a:xfrm>
            <a:off x="5638800" y="3352800"/>
            <a:ext cx="990600" cy="1371600"/>
          </a:xfrm>
          <a:prstGeom prst="line">
            <a:avLst/>
          </a:prstGeom>
          <a:noFill/>
          <a:ln w="9360">
            <a:solidFill>
              <a:srgbClr val="40458C"/>
            </a:solidFill>
            <a:miter lim="800000"/>
            <a:headEnd/>
            <a:tailEnd/>
          </a:ln>
          <a:effectLst/>
        </p:spPr>
        <p:txBody>
          <a:bodyPr/>
          <a:lstStyle/>
          <a:p>
            <a:endParaRPr lang="es-MX"/>
          </a:p>
        </p:txBody>
      </p:sp>
      <p:sp>
        <p:nvSpPr>
          <p:cNvPr id="153612" name="Oval 12"/>
          <p:cNvSpPr>
            <a:spLocks noChangeArrowheads="1"/>
          </p:cNvSpPr>
          <p:nvPr/>
        </p:nvSpPr>
        <p:spPr bwMode="auto">
          <a:xfrm>
            <a:off x="7086600" y="2819400"/>
            <a:ext cx="1676400" cy="9144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53613" name="Text Box 13"/>
          <p:cNvSpPr txBox="1">
            <a:spLocks noChangeArrowheads="1"/>
          </p:cNvSpPr>
          <p:nvPr/>
        </p:nvSpPr>
        <p:spPr bwMode="auto">
          <a:xfrm>
            <a:off x="7315200" y="2971800"/>
            <a:ext cx="1371600" cy="823913"/>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Sistema de gestión local</a:t>
            </a:r>
          </a:p>
        </p:txBody>
      </p:sp>
      <p:sp>
        <p:nvSpPr>
          <p:cNvPr id="153614" name="Line 14"/>
          <p:cNvSpPr>
            <a:spLocks noChangeShapeType="1"/>
          </p:cNvSpPr>
          <p:nvPr/>
        </p:nvSpPr>
        <p:spPr bwMode="auto">
          <a:xfrm>
            <a:off x="6248400" y="3200400"/>
            <a:ext cx="838200" cy="1588"/>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53615" name="Oval 15"/>
          <p:cNvSpPr>
            <a:spLocks noChangeArrowheads="1"/>
          </p:cNvSpPr>
          <p:nvPr/>
        </p:nvSpPr>
        <p:spPr bwMode="auto">
          <a:xfrm>
            <a:off x="7239000" y="5715000"/>
            <a:ext cx="1676400" cy="9144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53616" name="Text Box 16"/>
          <p:cNvSpPr txBox="1">
            <a:spLocks noChangeArrowheads="1"/>
          </p:cNvSpPr>
          <p:nvPr/>
        </p:nvSpPr>
        <p:spPr bwMode="auto">
          <a:xfrm>
            <a:off x="7467600" y="5867400"/>
            <a:ext cx="1371600" cy="823913"/>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Sistema de gestión local</a:t>
            </a:r>
          </a:p>
        </p:txBody>
      </p:sp>
      <p:sp>
        <p:nvSpPr>
          <p:cNvPr id="153617" name="Line 17"/>
          <p:cNvSpPr>
            <a:spLocks noChangeShapeType="1"/>
          </p:cNvSpPr>
          <p:nvPr/>
        </p:nvSpPr>
        <p:spPr bwMode="auto">
          <a:xfrm>
            <a:off x="7391400" y="5334000"/>
            <a:ext cx="228600" cy="3810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53618" name="Oval 18"/>
          <p:cNvSpPr>
            <a:spLocks noChangeArrowheads="1"/>
          </p:cNvSpPr>
          <p:nvPr/>
        </p:nvSpPr>
        <p:spPr bwMode="auto">
          <a:xfrm>
            <a:off x="152400" y="3429000"/>
            <a:ext cx="1676400" cy="9144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53619" name="Text Box 19"/>
          <p:cNvSpPr txBox="1">
            <a:spLocks noChangeArrowheads="1"/>
          </p:cNvSpPr>
          <p:nvPr/>
        </p:nvSpPr>
        <p:spPr bwMode="auto">
          <a:xfrm>
            <a:off x="381000" y="3581400"/>
            <a:ext cx="1371600" cy="823913"/>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Sistema de gestión local</a:t>
            </a:r>
          </a:p>
        </p:txBody>
      </p:sp>
      <p:sp>
        <p:nvSpPr>
          <p:cNvPr id="153620" name="Line 20"/>
          <p:cNvSpPr>
            <a:spLocks noChangeShapeType="1"/>
          </p:cNvSpPr>
          <p:nvPr/>
        </p:nvSpPr>
        <p:spPr bwMode="auto">
          <a:xfrm flipV="1">
            <a:off x="1219200" y="3046413"/>
            <a:ext cx="1066800" cy="384175"/>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53621" name="Oval 21"/>
          <p:cNvSpPr>
            <a:spLocks noChangeArrowheads="1"/>
          </p:cNvSpPr>
          <p:nvPr/>
        </p:nvSpPr>
        <p:spPr bwMode="auto">
          <a:xfrm>
            <a:off x="990600" y="5638800"/>
            <a:ext cx="1676400" cy="9144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53622" name="Text Box 22"/>
          <p:cNvSpPr txBox="1">
            <a:spLocks noChangeArrowheads="1"/>
          </p:cNvSpPr>
          <p:nvPr/>
        </p:nvSpPr>
        <p:spPr bwMode="auto">
          <a:xfrm>
            <a:off x="1219200" y="5791200"/>
            <a:ext cx="1371600" cy="823913"/>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Sistema de gestión local</a:t>
            </a:r>
          </a:p>
        </p:txBody>
      </p:sp>
      <p:sp>
        <p:nvSpPr>
          <p:cNvPr id="153623" name="Line 23"/>
          <p:cNvSpPr>
            <a:spLocks noChangeShapeType="1"/>
          </p:cNvSpPr>
          <p:nvPr/>
        </p:nvSpPr>
        <p:spPr bwMode="auto">
          <a:xfrm flipV="1">
            <a:off x="2362200" y="5180013"/>
            <a:ext cx="914400" cy="536575"/>
          </a:xfrm>
          <a:prstGeom prst="line">
            <a:avLst/>
          </a:prstGeom>
          <a:noFill/>
          <a:ln w="9360">
            <a:solidFill>
              <a:srgbClr val="40458C"/>
            </a:solidFill>
            <a:miter lim="800000"/>
            <a:headEnd type="triangle" w="med" len="me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idx="1"/>
          </p:nvPr>
        </p:nvSpPr>
        <p:spPr>
          <a:xfrm>
            <a:off x="533400" y="1447800"/>
            <a:ext cx="7772400" cy="2043113"/>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Siguiente paso: Gestión homogénea. Redes homogéneas con un único nodo de gestión centralizado</a:t>
            </a:r>
          </a:p>
        </p:txBody>
      </p:sp>
      <p:sp>
        <p:nvSpPr>
          <p:cNvPr id="15462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Evolución (II)</a:t>
            </a:r>
          </a:p>
        </p:txBody>
      </p:sp>
      <p:sp>
        <p:nvSpPr>
          <p:cNvPr id="154627" name="Oval 3"/>
          <p:cNvSpPr>
            <a:spLocks noChangeArrowheads="1"/>
          </p:cNvSpPr>
          <p:nvPr/>
        </p:nvSpPr>
        <p:spPr bwMode="auto">
          <a:xfrm>
            <a:off x="7086600" y="2819400"/>
            <a:ext cx="1676400" cy="9144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54628" name="Text Box 4"/>
          <p:cNvSpPr txBox="1">
            <a:spLocks noChangeArrowheads="1"/>
          </p:cNvSpPr>
          <p:nvPr/>
        </p:nvSpPr>
        <p:spPr bwMode="auto">
          <a:xfrm>
            <a:off x="7315200" y="2832100"/>
            <a:ext cx="1371600" cy="106680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Sistema de gestión centralizado</a:t>
            </a:r>
          </a:p>
        </p:txBody>
      </p:sp>
      <p:pic>
        <p:nvPicPr>
          <p:cNvPr id="154629" name="Picture 5"/>
          <p:cNvPicPr>
            <a:picLocks noChangeAspect="1" noChangeArrowheads="1"/>
          </p:cNvPicPr>
          <p:nvPr/>
        </p:nvPicPr>
        <p:blipFill>
          <a:blip r:embed="rId4"/>
          <a:srcRect/>
          <a:stretch>
            <a:fillRect/>
          </a:stretch>
        </p:blipFill>
        <p:spPr bwMode="auto">
          <a:xfrm>
            <a:off x="4114800" y="3124200"/>
            <a:ext cx="990600" cy="835025"/>
          </a:xfrm>
          <a:prstGeom prst="rect">
            <a:avLst/>
          </a:prstGeom>
          <a:noFill/>
          <a:ln w="9525">
            <a:noFill/>
            <a:round/>
            <a:headEnd/>
            <a:tailEnd/>
          </a:ln>
          <a:effectLst/>
        </p:spPr>
      </p:pic>
      <p:pic>
        <p:nvPicPr>
          <p:cNvPr id="154630" name="Picture 6"/>
          <p:cNvPicPr>
            <a:picLocks noChangeAspect="1" noChangeArrowheads="1"/>
          </p:cNvPicPr>
          <p:nvPr/>
        </p:nvPicPr>
        <p:blipFill>
          <a:blip r:embed="rId4"/>
          <a:srcRect/>
          <a:stretch>
            <a:fillRect/>
          </a:stretch>
        </p:blipFill>
        <p:spPr bwMode="auto">
          <a:xfrm>
            <a:off x="1600200" y="3889375"/>
            <a:ext cx="990600" cy="835025"/>
          </a:xfrm>
          <a:prstGeom prst="rect">
            <a:avLst/>
          </a:prstGeom>
          <a:noFill/>
          <a:ln w="9525">
            <a:noFill/>
            <a:round/>
            <a:headEnd/>
            <a:tailEnd/>
          </a:ln>
          <a:effectLst/>
        </p:spPr>
      </p:pic>
      <p:pic>
        <p:nvPicPr>
          <p:cNvPr id="154631" name="Picture 7"/>
          <p:cNvPicPr>
            <a:picLocks noChangeAspect="1" noChangeArrowheads="1"/>
          </p:cNvPicPr>
          <p:nvPr/>
        </p:nvPicPr>
        <p:blipFill>
          <a:blip r:embed="rId4"/>
          <a:srcRect/>
          <a:stretch>
            <a:fillRect/>
          </a:stretch>
        </p:blipFill>
        <p:spPr bwMode="auto">
          <a:xfrm>
            <a:off x="6172200" y="5260975"/>
            <a:ext cx="990600" cy="835025"/>
          </a:xfrm>
          <a:prstGeom prst="rect">
            <a:avLst/>
          </a:prstGeom>
          <a:noFill/>
          <a:ln w="9525">
            <a:noFill/>
            <a:round/>
            <a:headEnd/>
            <a:tailEnd/>
          </a:ln>
          <a:effectLst/>
        </p:spPr>
      </p:pic>
      <p:pic>
        <p:nvPicPr>
          <p:cNvPr id="154632" name="Picture 8"/>
          <p:cNvPicPr>
            <a:picLocks noChangeAspect="1" noChangeArrowheads="1"/>
          </p:cNvPicPr>
          <p:nvPr/>
        </p:nvPicPr>
        <p:blipFill>
          <a:blip r:embed="rId4"/>
          <a:srcRect/>
          <a:stretch>
            <a:fillRect/>
          </a:stretch>
        </p:blipFill>
        <p:spPr bwMode="auto">
          <a:xfrm>
            <a:off x="3429000" y="4117975"/>
            <a:ext cx="457200" cy="385763"/>
          </a:xfrm>
          <a:prstGeom prst="rect">
            <a:avLst/>
          </a:prstGeom>
          <a:noFill/>
          <a:ln w="9525">
            <a:noFill/>
            <a:round/>
            <a:headEnd/>
            <a:tailEnd/>
          </a:ln>
          <a:effectLst/>
        </p:spPr>
      </p:pic>
      <p:pic>
        <p:nvPicPr>
          <p:cNvPr id="154633" name="Picture 9"/>
          <p:cNvPicPr>
            <a:picLocks noChangeAspect="1" noChangeArrowheads="1"/>
          </p:cNvPicPr>
          <p:nvPr/>
        </p:nvPicPr>
        <p:blipFill>
          <a:blip r:embed="rId4"/>
          <a:srcRect/>
          <a:stretch>
            <a:fillRect/>
          </a:stretch>
        </p:blipFill>
        <p:spPr bwMode="auto">
          <a:xfrm>
            <a:off x="3048000" y="5413375"/>
            <a:ext cx="609600" cy="514350"/>
          </a:xfrm>
          <a:prstGeom prst="rect">
            <a:avLst/>
          </a:prstGeom>
          <a:noFill/>
          <a:ln w="9525">
            <a:noFill/>
            <a:round/>
            <a:headEnd/>
            <a:tailEnd/>
          </a:ln>
          <a:effectLst/>
        </p:spPr>
      </p:pic>
      <p:pic>
        <p:nvPicPr>
          <p:cNvPr id="154634" name="Picture 10"/>
          <p:cNvPicPr>
            <a:picLocks noChangeAspect="1" noChangeArrowheads="1"/>
          </p:cNvPicPr>
          <p:nvPr/>
        </p:nvPicPr>
        <p:blipFill>
          <a:blip r:embed="rId4"/>
          <a:srcRect/>
          <a:stretch>
            <a:fillRect/>
          </a:stretch>
        </p:blipFill>
        <p:spPr bwMode="auto">
          <a:xfrm>
            <a:off x="6934200" y="4114800"/>
            <a:ext cx="533400" cy="450850"/>
          </a:xfrm>
          <a:prstGeom prst="rect">
            <a:avLst/>
          </a:prstGeom>
          <a:noFill/>
          <a:ln w="9525">
            <a:noFill/>
            <a:round/>
            <a:headEnd/>
            <a:tailEnd/>
          </a:ln>
          <a:effectLst/>
        </p:spPr>
      </p:pic>
      <p:sp>
        <p:nvSpPr>
          <p:cNvPr id="154635" name="Line 11"/>
          <p:cNvSpPr>
            <a:spLocks noChangeShapeType="1"/>
          </p:cNvSpPr>
          <p:nvPr/>
        </p:nvSpPr>
        <p:spPr bwMode="auto">
          <a:xfrm flipH="1">
            <a:off x="2513013" y="3505200"/>
            <a:ext cx="1603375" cy="762000"/>
          </a:xfrm>
          <a:prstGeom prst="line">
            <a:avLst/>
          </a:prstGeom>
          <a:noFill/>
          <a:ln w="9360">
            <a:solidFill>
              <a:srgbClr val="40458C"/>
            </a:solidFill>
            <a:miter lim="800000"/>
            <a:headEnd/>
            <a:tailEnd/>
          </a:ln>
          <a:effectLst/>
        </p:spPr>
        <p:txBody>
          <a:bodyPr/>
          <a:lstStyle/>
          <a:p>
            <a:endParaRPr lang="es-MX"/>
          </a:p>
        </p:txBody>
      </p:sp>
      <p:sp>
        <p:nvSpPr>
          <p:cNvPr id="154636" name="Line 12"/>
          <p:cNvSpPr>
            <a:spLocks noChangeShapeType="1"/>
          </p:cNvSpPr>
          <p:nvPr/>
        </p:nvSpPr>
        <p:spPr bwMode="auto">
          <a:xfrm>
            <a:off x="2438400" y="4648200"/>
            <a:ext cx="685800" cy="838200"/>
          </a:xfrm>
          <a:prstGeom prst="line">
            <a:avLst/>
          </a:prstGeom>
          <a:noFill/>
          <a:ln w="9360">
            <a:solidFill>
              <a:srgbClr val="40458C"/>
            </a:solidFill>
            <a:miter lim="800000"/>
            <a:headEnd/>
            <a:tailEnd/>
          </a:ln>
          <a:effectLst/>
        </p:spPr>
        <p:txBody>
          <a:bodyPr/>
          <a:lstStyle/>
          <a:p>
            <a:endParaRPr lang="es-MX"/>
          </a:p>
        </p:txBody>
      </p:sp>
      <p:sp>
        <p:nvSpPr>
          <p:cNvPr id="154637" name="Line 13"/>
          <p:cNvSpPr>
            <a:spLocks noChangeShapeType="1"/>
          </p:cNvSpPr>
          <p:nvPr/>
        </p:nvSpPr>
        <p:spPr bwMode="auto">
          <a:xfrm>
            <a:off x="3657600" y="5715000"/>
            <a:ext cx="2514600" cy="1588"/>
          </a:xfrm>
          <a:prstGeom prst="line">
            <a:avLst/>
          </a:prstGeom>
          <a:noFill/>
          <a:ln w="9360">
            <a:solidFill>
              <a:srgbClr val="40458C"/>
            </a:solidFill>
            <a:miter lim="800000"/>
            <a:headEnd/>
            <a:tailEnd/>
          </a:ln>
          <a:effectLst/>
        </p:spPr>
        <p:txBody>
          <a:bodyPr/>
          <a:lstStyle/>
          <a:p>
            <a:endParaRPr lang="es-MX"/>
          </a:p>
        </p:txBody>
      </p:sp>
      <p:sp>
        <p:nvSpPr>
          <p:cNvPr id="154638" name="Line 14"/>
          <p:cNvSpPr>
            <a:spLocks noChangeShapeType="1"/>
          </p:cNvSpPr>
          <p:nvPr/>
        </p:nvSpPr>
        <p:spPr bwMode="auto">
          <a:xfrm>
            <a:off x="2590800" y="4419600"/>
            <a:ext cx="3581400" cy="1066800"/>
          </a:xfrm>
          <a:prstGeom prst="line">
            <a:avLst/>
          </a:prstGeom>
          <a:noFill/>
          <a:ln w="9360">
            <a:solidFill>
              <a:srgbClr val="40458C"/>
            </a:solidFill>
            <a:miter lim="800000"/>
            <a:headEnd/>
            <a:tailEnd/>
          </a:ln>
          <a:effectLst/>
        </p:spPr>
        <p:txBody>
          <a:bodyPr/>
          <a:lstStyle/>
          <a:p>
            <a:endParaRPr lang="es-MX"/>
          </a:p>
        </p:txBody>
      </p:sp>
      <p:sp>
        <p:nvSpPr>
          <p:cNvPr id="154639" name="Line 15"/>
          <p:cNvSpPr>
            <a:spLocks noChangeShapeType="1"/>
          </p:cNvSpPr>
          <p:nvPr/>
        </p:nvSpPr>
        <p:spPr bwMode="auto">
          <a:xfrm flipH="1">
            <a:off x="3808413" y="3810000"/>
            <a:ext cx="612775" cy="457200"/>
          </a:xfrm>
          <a:prstGeom prst="line">
            <a:avLst/>
          </a:prstGeom>
          <a:noFill/>
          <a:ln w="9360">
            <a:solidFill>
              <a:srgbClr val="40458C"/>
            </a:solidFill>
            <a:miter lim="800000"/>
            <a:headEnd/>
            <a:tailEnd/>
          </a:ln>
          <a:effectLst/>
        </p:spPr>
        <p:txBody>
          <a:bodyPr/>
          <a:lstStyle/>
          <a:p>
            <a:endParaRPr lang="es-MX"/>
          </a:p>
        </p:txBody>
      </p:sp>
      <p:sp>
        <p:nvSpPr>
          <p:cNvPr id="154640" name="Line 16"/>
          <p:cNvSpPr>
            <a:spLocks noChangeShapeType="1"/>
          </p:cNvSpPr>
          <p:nvPr/>
        </p:nvSpPr>
        <p:spPr bwMode="auto">
          <a:xfrm>
            <a:off x="5105400" y="3581400"/>
            <a:ext cx="1828800" cy="609600"/>
          </a:xfrm>
          <a:prstGeom prst="line">
            <a:avLst/>
          </a:prstGeom>
          <a:noFill/>
          <a:ln w="9360">
            <a:solidFill>
              <a:srgbClr val="40458C"/>
            </a:solidFill>
            <a:miter lim="800000"/>
            <a:headEnd/>
            <a:tailEnd/>
          </a:ln>
          <a:effectLst/>
        </p:spPr>
        <p:txBody>
          <a:bodyPr/>
          <a:lstStyle/>
          <a:p>
            <a:endParaRPr lang="es-MX"/>
          </a:p>
        </p:txBody>
      </p:sp>
      <p:sp>
        <p:nvSpPr>
          <p:cNvPr id="154641" name="Line 17"/>
          <p:cNvSpPr>
            <a:spLocks noChangeShapeType="1"/>
          </p:cNvSpPr>
          <p:nvPr/>
        </p:nvSpPr>
        <p:spPr bwMode="auto">
          <a:xfrm>
            <a:off x="5029200" y="3810000"/>
            <a:ext cx="1447800" cy="1524000"/>
          </a:xfrm>
          <a:prstGeom prst="line">
            <a:avLst/>
          </a:prstGeom>
          <a:noFill/>
          <a:ln w="9360">
            <a:solidFill>
              <a:srgbClr val="40458C"/>
            </a:solidFill>
            <a:miter lim="800000"/>
            <a:headEnd/>
            <a:tailEnd/>
          </a:ln>
          <a:effectLst/>
        </p:spPr>
        <p:txBody>
          <a:bodyPr/>
          <a:lstStyle/>
          <a:p>
            <a:endParaRPr lang="es-MX"/>
          </a:p>
        </p:txBody>
      </p:sp>
      <p:sp>
        <p:nvSpPr>
          <p:cNvPr id="154642" name="Line 18"/>
          <p:cNvSpPr>
            <a:spLocks noChangeShapeType="1"/>
          </p:cNvSpPr>
          <p:nvPr/>
        </p:nvSpPr>
        <p:spPr bwMode="auto">
          <a:xfrm flipH="1">
            <a:off x="2513013" y="3429000"/>
            <a:ext cx="1603375" cy="762000"/>
          </a:xfrm>
          <a:prstGeom prst="line">
            <a:avLst/>
          </a:prstGeom>
          <a:noFill/>
          <a:ln w="9360" cap="rnd">
            <a:solidFill>
              <a:srgbClr val="40458C"/>
            </a:solidFill>
            <a:prstDash val="sysDot"/>
            <a:miter lim="800000"/>
            <a:headEnd/>
            <a:tailEnd/>
          </a:ln>
          <a:effectLst/>
        </p:spPr>
        <p:txBody>
          <a:bodyPr/>
          <a:lstStyle/>
          <a:p>
            <a:endParaRPr lang="es-MX"/>
          </a:p>
        </p:txBody>
      </p:sp>
      <p:sp>
        <p:nvSpPr>
          <p:cNvPr id="154643" name="Line 19"/>
          <p:cNvSpPr>
            <a:spLocks noChangeShapeType="1"/>
          </p:cNvSpPr>
          <p:nvPr/>
        </p:nvSpPr>
        <p:spPr bwMode="auto">
          <a:xfrm>
            <a:off x="2362200" y="4648200"/>
            <a:ext cx="685800" cy="838200"/>
          </a:xfrm>
          <a:prstGeom prst="line">
            <a:avLst/>
          </a:prstGeom>
          <a:noFill/>
          <a:ln w="9360" cap="rnd">
            <a:solidFill>
              <a:srgbClr val="40458C"/>
            </a:solidFill>
            <a:prstDash val="sysDot"/>
            <a:miter lim="800000"/>
            <a:headEnd/>
            <a:tailEnd/>
          </a:ln>
          <a:effectLst/>
        </p:spPr>
        <p:txBody>
          <a:bodyPr/>
          <a:lstStyle/>
          <a:p>
            <a:endParaRPr lang="es-MX"/>
          </a:p>
        </p:txBody>
      </p:sp>
      <p:sp>
        <p:nvSpPr>
          <p:cNvPr id="154644" name="Line 20"/>
          <p:cNvSpPr>
            <a:spLocks noChangeShapeType="1"/>
          </p:cNvSpPr>
          <p:nvPr/>
        </p:nvSpPr>
        <p:spPr bwMode="auto">
          <a:xfrm>
            <a:off x="3657600" y="5791200"/>
            <a:ext cx="2590800" cy="1588"/>
          </a:xfrm>
          <a:prstGeom prst="line">
            <a:avLst/>
          </a:prstGeom>
          <a:noFill/>
          <a:ln w="9360" cap="rnd">
            <a:solidFill>
              <a:srgbClr val="40458C"/>
            </a:solidFill>
            <a:prstDash val="sysDot"/>
            <a:miter lim="800000"/>
            <a:headEnd/>
            <a:tailEnd/>
          </a:ln>
          <a:effectLst/>
        </p:spPr>
        <p:txBody>
          <a:bodyPr/>
          <a:lstStyle/>
          <a:p>
            <a:endParaRPr lang="es-MX"/>
          </a:p>
        </p:txBody>
      </p:sp>
      <p:sp>
        <p:nvSpPr>
          <p:cNvPr id="154645" name="Line 21"/>
          <p:cNvSpPr>
            <a:spLocks noChangeShapeType="1"/>
          </p:cNvSpPr>
          <p:nvPr/>
        </p:nvSpPr>
        <p:spPr bwMode="auto">
          <a:xfrm>
            <a:off x="2590800" y="4495800"/>
            <a:ext cx="3657600" cy="1066800"/>
          </a:xfrm>
          <a:prstGeom prst="line">
            <a:avLst/>
          </a:prstGeom>
          <a:noFill/>
          <a:ln w="9360" cap="rnd">
            <a:solidFill>
              <a:srgbClr val="40458C"/>
            </a:solidFill>
            <a:prstDash val="sysDot"/>
            <a:miter lim="800000"/>
            <a:headEnd/>
            <a:tailEnd/>
          </a:ln>
          <a:effectLst/>
        </p:spPr>
        <p:txBody>
          <a:bodyPr/>
          <a:lstStyle/>
          <a:p>
            <a:endParaRPr lang="es-MX"/>
          </a:p>
        </p:txBody>
      </p:sp>
      <p:sp>
        <p:nvSpPr>
          <p:cNvPr id="154646" name="Line 22"/>
          <p:cNvSpPr>
            <a:spLocks noChangeShapeType="1"/>
          </p:cNvSpPr>
          <p:nvPr/>
        </p:nvSpPr>
        <p:spPr bwMode="auto">
          <a:xfrm flipV="1">
            <a:off x="3810000" y="3808413"/>
            <a:ext cx="533400" cy="384175"/>
          </a:xfrm>
          <a:prstGeom prst="line">
            <a:avLst/>
          </a:prstGeom>
          <a:noFill/>
          <a:ln w="9360" cap="rnd">
            <a:solidFill>
              <a:srgbClr val="40458C"/>
            </a:solidFill>
            <a:prstDash val="sysDot"/>
            <a:miter lim="800000"/>
            <a:headEnd/>
            <a:tailEnd/>
          </a:ln>
          <a:effectLst/>
        </p:spPr>
        <p:txBody>
          <a:bodyPr/>
          <a:lstStyle/>
          <a:p>
            <a:endParaRPr lang="es-MX"/>
          </a:p>
        </p:txBody>
      </p:sp>
      <p:sp>
        <p:nvSpPr>
          <p:cNvPr id="154647" name="Line 23"/>
          <p:cNvSpPr>
            <a:spLocks noChangeShapeType="1"/>
          </p:cNvSpPr>
          <p:nvPr/>
        </p:nvSpPr>
        <p:spPr bwMode="auto">
          <a:xfrm>
            <a:off x="2590800" y="4343400"/>
            <a:ext cx="914400" cy="1588"/>
          </a:xfrm>
          <a:prstGeom prst="line">
            <a:avLst/>
          </a:prstGeom>
          <a:noFill/>
          <a:ln w="9360">
            <a:solidFill>
              <a:srgbClr val="40458C"/>
            </a:solidFill>
            <a:miter lim="800000"/>
            <a:headEnd/>
            <a:tailEnd/>
          </a:ln>
          <a:effectLst/>
        </p:spPr>
        <p:txBody>
          <a:bodyPr/>
          <a:lstStyle/>
          <a:p>
            <a:endParaRPr lang="es-MX"/>
          </a:p>
        </p:txBody>
      </p:sp>
      <p:sp>
        <p:nvSpPr>
          <p:cNvPr id="154648" name="Line 24"/>
          <p:cNvSpPr>
            <a:spLocks noChangeShapeType="1"/>
          </p:cNvSpPr>
          <p:nvPr/>
        </p:nvSpPr>
        <p:spPr bwMode="auto">
          <a:xfrm>
            <a:off x="2514600" y="4267200"/>
            <a:ext cx="990600" cy="1588"/>
          </a:xfrm>
          <a:prstGeom prst="line">
            <a:avLst/>
          </a:prstGeom>
          <a:noFill/>
          <a:ln w="9360" cap="rnd">
            <a:solidFill>
              <a:srgbClr val="40458C"/>
            </a:solidFill>
            <a:prstDash val="sysDot"/>
            <a:miter lim="800000"/>
            <a:headEnd/>
            <a:tailEnd/>
          </a:ln>
          <a:effectLst/>
        </p:spPr>
        <p:txBody>
          <a:bodyPr/>
          <a:lstStyle/>
          <a:p>
            <a:endParaRPr lang="es-MX"/>
          </a:p>
        </p:txBody>
      </p:sp>
      <p:sp>
        <p:nvSpPr>
          <p:cNvPr id="154649" name="Line 25"/>
          <p:cNvSpPr>
            <a:spLocks noChangeShapeType="1"/>
          </p:cNvSpPr>
          <p:nvPr/>
        </p:nvSpPr>
        <p:spPr bwMode="auto">
          <a:xfrm>
            <a:off x="5029200" y="3886200"/>
            <a:ext cx="1371600" cy="1447800"/>
          </a:xfrm>
          <a:prstGeom prst="line">
            <a:avLst/>
          </a:prstGeom>
          <a:noFill/>
          <a:ln w="9360" cap="rnd">
            <a:solidFill>
              <a:srgbClr val="40458C"/>
            </a:solidFill>
            <a:prstDash val="sysDot"/>
            <a:miter lim="800000"/>
            <a:headEnd/>
            <a:tailEnd/>
          </a:ln>
          <a:effectLst/>
        </p:spPr>
        <p:txBody>
          <a:bodyPr/>
          <a:lstStyle/>
          <a:p>
            <a:endParaRPr lang="es-MX"/>
          </a:p>
        </p:txBody>
      </p:sp>
      <p:sp>
        <p:nvSpPr>
          <p:cNvPr id="154650" name="Line 26"/>
          <p:cNvSpPr>
            <a:spLocks noChangeShapeType="1"/>
          </p:cNvSpPr>
          <p:nvPr/>
        </p:nvSpPr>
        <p:spPr bwMode="auto">
          <a:xfrm>
            <a:off x="5105400" y="3657600"/>
            <a:ext cx="1828800" cy="609600"/>
          </a:xfrm>
          <a:prstGeom prst="line">
            <a:avLst/>
          </a:prstGeom>
          <a:noFill/>
          <a:ln w="9360" cap="rnd">
            <a:solidFill>
              <a:srgbClr val="40458C"/>
            </a:solidFill>
            <a:prstDash val="sysDot"/>
            <a:miter lim="800000"/>
            <a:headEnd/>
            <a:tailEnd/>
          </a:ln>
          <a:effectLst/>
        </p:spPr>
        <p:txBody>
          <a:bodyPr/>
          <a:lstStyle/>
          <a:p>
            <a:endParaRPr lang="es-MX"/>
          </a:p>
        </p:txBody>
      </p:sp>
      <p:sp>
        <p:nvSpPr>
          <p:cNvPr id="154651" name="Line 27"/>
          <p:cNvSpPr>
            <a:spLocks noChangeShapeType="1"/>
          </p:cNvSpPr>
          <p:nvPr/>
        </p:nvSpPr>
        <p:spPr bwMode="auto">
          <a:xfrm>
            <a:off x="4876800" y="3276600"/>
            <a:ext cx="2209800" cy="1588"/>
          </a:xfrm>
          <a:prstGeom prst="line">
            <a:avLst/>
          </a:prstGeom>
          <a:noFill/>
          <a:ln w="9360">
            <a:solidFill>
              <a:srgbClr val="40458C"/>
            </a:solidFill>
            <a:miter lim="800000"/>
            <a:headEnd type="triangle" w="med" len="me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idx="1"/>
          </p:nvPr>
        </p:nvSpPr>
        <p:spPr>
          <a:xfrm>
            <a:off x="838200" y="1676400"/>
            <a:ext cx="7772400" cy="4176713"/>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Situación actual: Gestión heterogénea. Ampliación de las redes con la interconexión de productos heterogéneos.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Ejemplo: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Organización que satisface los requisitos de comunicaciones de sus sistemas de información mediante:</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Red de datos</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Red de telefonía</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Transmisión (multiplexores, módem, etc..)</a:t>
            </a:r>
          </a:p>
        </p:txBody>
      </p:sp>
      <p:sp>
        <p:nvSpPr>
          <p:cNvPr id="15564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Evolución (III)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idx="1"/>
          </p:nvPr>
        </p:nvSpPr>
        <p:spPr>
          <a:xfrm>
            <a:off x="533400" y="1447800"/>
            <a:ext cx="7772400" cy="1628775"/>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Supuesto que los elementos de cada una de las redes son del mismo fabricante, existirían tres centros de gestión de red.</a:t>
            </a:r>
          </a:p>
        </p:txBody>
      </p:sp>
      <p:sp>
        <p:nvSpPr>
          <p:cNvPr id="156673" name="Rectangle 1"/>
          <p:cNvSpPr>
            <a:spLocks noGrp="1" noChangeArrowheads="1"/>
          </p:cNvSpPr>
          <p:nvPr>
            <p:ph type="title"/>
          </p:nvPr>
        </p:nvSpPr>
        <p:spPr>
          <a:xfrm>
            <a:off x="609600" y="301625"/>
            <a:ext cx="7772400" cy="763588"/>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Ejemplo</a:t>
            </a:r>
          </a:p>
        </p:txBody>
      </p:sp>
      <p:sp>
        <p:nvSpPr>
          <p:cNvPr id="156675" name="Oval 3"/>
          <p:cNvSpPr>
            <a:spLocks noChangeArrowheads="1"/>
          </p:cNvSpPr>
          <p:nvPr/>
        </p:nvSpPr>
        <p:spPr bwMode="auto">
          <a:xfrm>
            <a:off x="1219200" y="2971800"/>
            <a:ext cx="1905000" cy="6858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56676" name="Text Box 4"/>
          <p:cNvSpPr txBox="1">
            <a:spLocks noChangeArrowheads="1"/>
          </p:cNvSpPr>
          <p:nvPr/>
        </p:nvSpPr>
        <p:spPr bwMode="auto">
          <a:xfrm>
            <a:off x="1524000" y="2971800"/>
            <a:ext cx="1371600" cy="917575"/>
          </a:xfrm>
          <a:prstGeom prst="rect">
            <a:avLst/>
          </a:prstGeom>
          <a:noFill/>
          <a:ln w="9525">
            <a:noFill/>
            <a:round/>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Interfaz de usuario</a:t>
            </a:r>
          </a:p>
        </p:txBody>
      </p:sp>
      <p:sp>
        <p:nvSpPr>
          <p:cNvPr id="156677" name="Oval 5"/>
          <p:cNvSpPr>
            <a:spLocks noChangeArrowheads="1"/>
          </p:cNvSpPr>
          <p:nvPr/>
        </p:nvSpPr>
        <p:spPr bwMode="auto">
          <a:xfrm>
            <a:off x="3962400" y="2971800"/>
            <a:ext cx="1905000" cy="6858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56678" name="Text Box 6"/>
          <p:cNvSpPr txBox="1">
            <a:spLocks noChangeArrowheads="1"/>
          </p:cNvSpPr>
          <p:nvPr/>
        </p:nvSpPr>
        <p:spPr bwMode="auto">
          <a:xfrm>
            <a:off x="4267200" y="2971800"/>
            <a:ext cx="1371600" cy="917575"/>
          </a:xfrm>
          <a:prstGeom prst="rect">
            <a:avLst/>
          </a:prstGeom>
          <a:noFill/>
          <a:ln w="9525">
            <a:noFill/>
            <a:round/>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Interfaz de usuario</a:t>
            </a:r>
          </a:p>
        </p:txBody>
      </p:sp>
      <p:sp>
        <p:nvSpPr>
          <p:cNvPr id="156679" name="Oval 7"/>
          <p:cNvSpPr>
            <a:spLocks noChangeArrowheads="1"/>
          </p:cNvSpPr>
          <p:nvPr/>
        </p:nvSpPr>
        <p:spPr bwMode="auto">
          <a:xfrm>
            <a:off x="6705600" y="2971800"/>
            <a:ext cx="1905000" cy="685800"/>
          </a:xfrm>
          <a:prstGeom prst="ellipse">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56680" name="Text Box 8"/>
          <p:cNvSpPr txBox="1">
            <a:spLocks noChangeArrowheads="1"/>
          </p:cNvSpPr>
          <p:nvPr/>
        </p:nvSpPr>
        <p:spPr bwMode="auto">
          <a:xfrm>
            <a:off x="7010400" y="2971800"/>
            <a:ext cx="1371600" cy="917575"/>
          </a:xfrm>
          <a:prstGeom prst="rect">
            <a:avLst/>
          </a:prstGeom>
          <a:noFill/>
          <a:ln w="9525">
            <a:noFill/>
            <a:round/>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Interfaz de usuario</a:t>
            </a:r>
          </a:p>
        </p:txBody>
      </p:sp>
      <p:sp>
        <p:nvSpPr>
          <p:cNvPr id="156681" name="Text Box 9"/>
          <p:cNvSpPr txBox="1">
            <a:spLocks noChangeArrowheads="1"/>
          </p:cNvSpPr>
          <p:nvPr/>
        </p:nvSpPr>
        <p:spPr bwMode="auto">
          <a:xfrm>
            <a:off x="1295400" y="4133850"/>
            <a:ext cx="1981200" cy="82391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Sistema de gestión de red propietario</a:t>
            </a:r>
          </a:p>
        </p:txBody>
      </p:sp>
      <p:sp>
        <p:nvSpPr>
          <p:cNvPr id="156682" name="Text Box 10"/>
          <p:cNvSpPr txBox="1">
            <a:spLocks noChangeArrowheads="1"/>
          </p:cNvSpPr>
          <p:nvPr/>
        </p:nvSpPr>
        <p:spPr bwMode="auto">
          <a:xfrm>
            <a:off x="3962400" y="4133850"/>
            <a:ext cx="1981200" cy="82391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Sistema de gestión de red propietario</a:t>
            </a:r>
          </a:p>
        </p:txBody>
      </p:sp>
      <p:sp>
        <p:nvSpPr>
          <p:cNvPr id="156683" name="Text Box 11"/>
          <p:cNvSpPr txBox="1">
            <a:spLocks noChangeArrowheads="1"/>
          </p:cNvSpPr>
          <p:nvPr/>
        </p:nvSpPr>
        <p:spPr bwMode="auto">
          <a:xfrm>
            <a:off x="6705600" y="4114800"/>
            <a:ext cx="1981200" cy="82391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Sistema de gestión de red propietario</a:t>
            </a:r>
          </a:p>
        </p:txBody>
      </p:sp>
      <p:sp>
        <p:nvSpPr>
          <p:cNvPr id="156684" name="Line 12"/>
          <p:cNvSpPr>
            <a:spLocks noChangeShapeType="1"/>
          </p:cNvSpPr>
          <p:nvPr/>
        </p:nvSpPr>
        <p:spPr bwMode="auto">
          <a:xfrm>
            <a:off x="2133600" y="3657600"/>
            <a:ext cx="1588" cy="4572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56685" name="Line 13"/>
          <p:cNvSpPr>
            <a:spLocks noChangeShapeType="1"/>
          </p:cNvSpPr>
          <p:nvPr/>
        </p:nvSpPr>
        <p:spPr bwMode="auto">
          <a:xfrm>
            <a:off x="4876800" y="3657600"/>
            <a:ext cx="1588" cy="4572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56686" name="Line 14"/>
          <p:cNvSpPr>
            <a:spLocks noChangeShapeType="1"/>
          </p:cNvSpPr>
          <p:nvPr/>
        </p:nvSpPr>
        <p:spPr bwMode="auto">
          <a:xfrm>
            <a:off x="7620000" y="3657600"/>
            <a:ext cx="1588" cy="4572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56687" name="Rectangle 15"/>
          <p:cNvSpPr>
            <a:spLocks noChangeArrowheads="1"/>
          </p:cNvSpPr>
          <p:nvPr/>
        </p:nvSpPr>
        <p:spPr bwMode="auto">
          <a:xfrm>
            <a:off x="2274888" y="5029200"/>
            <a:ext cx="139700" cy="104775"/>
          </a:xfrm>
          <a:prstGeom prst="rect">
            <a:avLst/>
          </a:prstGeom>
          <a:solidFill>
            <a:srgbClr val="ECD882"/>
          </a:solidFill>
          <a:ln w="9360">
            <a:solidFill>
              <a:srgbClr val="40458C"/>
            </a:solidFill>
            <a:miter lim="800000"/>
            <a:headEnd/>
            <a:tailEnd/>
          </a:ln>
          <a:effectLst/>
        </p:spPr>
        <p:txBody>
          <a:bodyPr wrap="none" anchor="ctr"/>
          <a:lstStyle/>
          <a:p>
            <a:endParaRPr lang="es-MX"/>
          </a:p>
        </p:txBody>
      </p:sp>
      <p:sp>
        <p:nvSpPr>
          <p:cNvPr id="156688" name="Line 16"/>
          <p:cNvSpPr>
            <a:spLocks noChangeShapeType="1"/>
          </p:cNvSpPr>
          <p:nvPr/>
        </p:nvSpPr>
        <p:spPr bwMode="auto">
          <a:xfrm>
            <a:off x="2344738" y="5133975"/>
            <a:ext cx="1587" cy="476250"/>
          </a:xfrm>
          <a:prstGeom prst="line">
            <a:avLst/>
          </a:prstGeom>
          <a:noFill/>
          <a:ln w="9360">
            <a:solidFill>
              <a:srgbClr val="40458C"/>
            </a:solidFill>
            <a:miter lim="800000"/>
            <a:headEnd/>
            <a:tailEnd/>
          </a:ln>
          <a:effectLst/>
        </p:spPr>
        <p:txBody>
          <a:bodyPr/>
          <a:lstStyle/>
          <a:p>
            <a:endParaRPr lang="es-MX"/>
          </a:p>
        </p:txBody>
      </p:sp>
      <p:sp>
        <p:nvSpPr>
          <p:cNvPr id="156689" name="Rectangle 17"/>
          <p:cNvSpPr>
            <a:spLocks noChangeArrowheads="1"/>
          </p:cNvSpPr>
          <p:nvPr/>
        </p:nvSpPr>
        <p:spPr bwMode="auto">
          <a:xfrm>
            <a:off x="2274888" y="5610225"/>
            <a:ext cx="139700" cy="104775"/>
          </a:xfrm>
          <a:prstGeom prst="rect">
            <a:avLst/>
          </a:prstGeom>
          <a:solidFill>
            <a:srgbClr val="ECD882"/>
          </a:solidFill>
          <a:ln w="9360">
            <a:solidFill>
              <a:srgbClr val="40458C"/>
            </a:solidFill>
            <a:miter lim="800000"/>
            <a:headEnd/>
            <a:tailEnd/>
          </a:ln>
          <a:effectLst/>
        </p:spPr>
        <p:txBody>
          <a:bodyPr wrap="none" anchor="ctr"/>
          <a:lstStyle/>
          <a:p>
            <a:endParaRPr lang="es-MX"/>
          </a:p>
        </p:txBody>
      </p:sp>
      <p:sp>
        <p:nvSpPr>
          <p:cNvPr id="156690" name="Rectangle 18"/>
          <p:cNvSpPr>
            <a:spLocks noChangeArrowheads="1"/>
          </p:cNvSpPr>
          <p:nvPr/>
        </p:nvSpPr>
        <p:spPr bwMode="auto">
          <a:xfrm>
            <a:off x="2906713" y="5240338"/>
            <a:ext cx="141287" cy="104775"/>
          </a:xfrm>
          <a:prstGeom prst="rect">
            <a:avLst/>
          </a:prstGeom>
          <a:solidFill>
            <a:srgbClr val="ECD882"/>
          </a:solidFill>
          <a:ln w="9360">
            <a:solidFill>
              <a:srgbClr val="40458C"/>
            </a:solidFill>
            <a:miter lim="800000"/>
            <a:headEnd/>
            <a:tailEnd/>
          </a:ln>
          <a:effectLst/>
        </p:spPr>
        <p:txBody>
          <a:bodyPr wrap="none" anchor="ctr"/>
          <a:lstStyle/>
          <a:p>
            <a:endParaRPr lang="es-MX"/>
          </a:p>
        </p:txBody>
      </p:sp>
      <p:sp>
        <p:nvSpPr>
          <p:cNvPr id="156691" name="Line 19"/>
          <p:cNvSpPr>
            <a:spLocks noChangeShapeType="1"/>
          </p:cNvSpPr>
          <p:nvPr/>
        </p:nvSpPr>
        <p:spPr bwMode="auto">
          <a:xfrm>
            <a:off x="2414588" y="5081588"/>
            <a:ext cx="492125" cy="158750"/>
          </a:xfrm>
          <a:prstGeom prst="line">
            <a:avLst/>
          </a:prstGeom>
          <a:noFill/>
          <a:ln w="9360">
            <a:solidFill>
              <a:srgbClr val="40458C"/>
            </a:solidFill>
            <a:miter lim="800000"/>
            <a:headEnd/>
            <a:tailEnd/>
          </a:ln>
          <a:effectLst/>
        </p:spPr>
        <p:txBody>
          <a:bodyPr/>
          <a:lstStyle/>
          <a:p>
            <a:endParaRPr lang="es-MX"/>
          </a:p>
        </p:txBody>
      </p:sp>
      <p:sp>
        <p:nvSpPr>
          <p:cNvPr id="156692" name="Line 20"/>
          <p:cNvSpPr>
            <a:spLocks noChangeShapeType="1"/>
          </p:cNvSpPr>
          <p:nvPr/>
        </p:nvSpPr>
        <p:spPr bwMode="auto">
          <a:xfrm flipV="1">
            <a:off x="2414588" y="5343525"/>
            <a:ext cx="563562" cy="320675"/>
          </a:xfrm>
          <a:prstGeom prst="line">
            <a:avLst/>
          </a:prstGeom>
          <a:noFill/>
          <a:ln w="9360">
            <a:solidFill>
              <a:srgbClr val="40458C"/>
            </a:solidFill>
            <a:miter lim="800000"/>
            <a:headEnd/>
            <a:tailEnd/>
          </a:ln>
          <a:effectLst/>
        </p:spPr>
        <p:txBody>
          <a:bodyPr/>
          <a:lstStyle/>
          <a:p>
            <a:endParaRPr lang="es-MX"/>
          </a:p>
        </p:txBody>
      </p:sp>
      <p:sp>
        <p:nvSpPr>
          <p:cNvPr id="156693" name="Text Box 21"/>
          <p:cNvSpPr txBox="1">
            <a:spLocks noChangeArrowheads="1"/>
          </p:cNvSpPr>
          <p:nvPr/>
        </p:nvSpPr>
        <p:spPr bwMode="auto">
          <a:xfrm>
            <a:off x="1219200" y="5240338"/>
            <a:ext cx="492125" cy="336550"/>
          </a:xfrm>
          <a:prstGeom prst="rect">
            <a:avLst/>
          </a:prstGeom>
          <a:solidFill>
            <a:srgbClr val="B7C1EB">
              <a:alpha val="50000"/>
            </a:srgbClr>
          </a:solidFill>
          <a:ln w="9360">
            <a:solidFill>
              <a:srgbClr val="40458C"/>
            </a:solidFill>
            <a:miter lim="800000"/>
            <a:headEnd/>
            <a:tailEnd/>
          </a:ln>
          <a:effectLst/>
        </p:spPr>
        <p:txBody>
          <a:bodyPr lIns="90000" tIns="46800" rIns="90000" bIns="46800">
            <a:spAutoFit/>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8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HOST</a:t>
            </a:r>
          </a:p>
        </p:txBody>
      </p:sp>
      <p:sp>
        <p:nvSpPr>
          <p:cNvPr id="156694" name="Line 22"/>
          <p:cNvSpPr>
            <a:spLocks noChangeShapeType="1"/>
          </p:cNvSpPr>
          <p:nvPr/>
        </p:nvSpPr>
        <p:spPr bwMode="auto">
          <a:xfrm flipH="1">
            <a:off x="1498600" y="5081588"/>
            <a:ext cx="777875" cy="158750"/>
          </a:xfrm>
          <a:prstGeom prst="line">
            <a:avLst/>
          </a:prstGeom>
          <a:noFill/>
          <a:ln w="9360">
            <a:solidFill>
              <a:srgbClr val="40458C"/>
            </a:solidFill>
            <a:miter lim="800000"/>
            <a:headEnd/>
            <a:tailEnd/>
          </a:ln>
          <a:effectLst/>
        </p:spPr>
        <p:txBody>
          <a:bodyPr/>
          <a:lstStyle/>
          <a:p>
            <a:endParaRPr lang="es-MX"/>
          </a:p>
        </p:txBody>
      </p:sp>
      <p:sp>
        <p:nvSpPr>
          <p:cNvPr id="156695" name="Line 23"/>
          <p:cNvSpPr>
            <a:spLocks noChangeShapeType="1"/>
          </p:cNvSpPr>
          <p:nvPr/>
        </p:nvSpPr>
        <p:spPr bwMode="auto">
          <a:xfrm flipH="1" flipV="1">
            <a:off x="1498600" y="5449888"/>
            <a:ext cx="777875" cy="214312"/>
          </a:xfrm>
          <a:prstGeom prst="line">
            <a:avLst/>
          </a:prstGeom>
          <a:noFill/>
          <a:ln w="9360">
            <a:solidFill>
              <a:srgbClr val="40458C"/>
            </a:solidFill>
            <a:miter lim="800000"/>
            <a:headEnd/>
            <a:tailEnd/>
          </a:ln>
          <a:effectLst/>
        </p:spPr>
        <p:txBody>
          <a:bodyPr/>
          <a:lstStyle/>
          <a:p>
            <a:endParaRPr lang="es-MX"/>
          </a:p>
        </p:txBody>
      </p:sp>
      <p:sp>
        <p:nvSpPr>
          <p:cNvPr id="156696" name="AutoShape 24"/>
          <p:cNvSpPr>
            <a:spLocks noChangeArrowheads="1"/>
          </p:cNvSpPr>
          <p:nvPr/>
        </p:nvSpPr>
        <p:spPr bwMode="auto">
          <a:xfrm rot="8580000">
            <a:off x="3887788" y="5183188"/>
            <a:ext cx="762000" cy="533400"/>
          </a:xfrm>
          <a:prstGeom prst="rtTriangle">
            <a:avLst/>
          </a:prstGeom>
          <a:solidFill>
            <a:srgbClr val="FFFF00">
              <a:alpha val="50000"/>
            </a:srgbClr>
          </a:solidFill>
          <a:ln w="9360">
            <a:solidFill>
              <a:srgbClr val="40458C"/>
            </a:solidFill>
            <a:miter lim="800000"/>
            <a:headEnd/>
            <a:tailEnd/>
          </a:ln>
          <a:effectLst/>
        </p:spPr>
        <p:txBody>
          <a:bodyPr wrap="none" anchor="ctr"/>
          <a:lstStyle/>
          <a:p>
            <a:endParaRPr lang="es-MX"/>
          </a:p>
        </p:txBody>
      </p:sp>
      <p:sp>
        <p:nvSpPr>
          <p:cNvPr id="156697" name="Text Box 25"/>
          <p:cNvSpPr txBox="1">
            <a:spLocks noChangeArrowheads="1"/>
          </p:cNvSpPr>
          <p:nvPr/>
        </p:nvSpPr>
        <p:spPr bwMode="auto">
          <a:xfrm>
            <a:off x="4114800" y="5105400"/>
            <a:ext cx="609600" cy="306388"/>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a:solidFill>
                  <a:srgbClr val="40458C"/>
                </a:solidFill>
                <a:latin typeface="Tahoma" pitchFamily="32" charset="0"/>
                <a:ea typeface="WenQuanYi Micro Hei" charset="0"/>
                <a:cs typeface="WenQuanYi Micro Hei" charset="0"/>
              </a:rPr>
              <a:t>MUX</a:t>
            </a:r>
          </a:p>
        </p:txBody>
      </p:sp>
      <p:sp>
        <p:nvSpPr>
          <p:cNvPr id="156698" name="AutoShape 26"/>
          <p:cNvSpPr>
            <a:spLocks noChangeArrowheads="1"/>
          </p:cNvSpPr>
          <p:nvPr/>
        </p:nvSpPr>
        <p:spPr bwMode="auto">
          <a:xfrm rot="8580000">
            <a:off x="5411788" y="5259388"/>
            <a:ext cx="762000" cy="533400"/>
          </a:xfrm>
          <a:prstGeom prst="rtTriangle">
            <a:avLst/>
          </a:prstGeom>
          <a:solidFill>
            <a:srgbClr val="FFFF00">
              <a:alpha val="50000"/>
            </a:srgbClr>
          </a:solidFill>
          <a:ln w="9360">
            <a:solidFill>
              <a:srgbClr val="40458C"/>
            </a:solidFill>
            <a:miter lim="800000"/>
            <a:headEnd/>
            <a:tailEnd/>
          </a:ln>
          <a:effectLst/>
        </p:spPr>
        <p:txBody>
          <a:bodyPr wrap="none" anchor="ctr"/>
          <a:lstStyle/>
          <a:p>
            <a:endParaRPr lang="es-MX"/>
          </a:p>
        </p:txBody>
      </p:sp>
      <p:sp>
        <p:nvSpPr>
          <p:cNvPr id="156699" name="Text Box 27"/>
          <p:cNvSpPr txBox="1">
            <a:spLocks noChangeArrowheads="1"/>
          </p:cNvSpPr>
          <p:nvPr/>
        </p:nvSpPr>
        <p:spPr bwMode="auto">
          <a:xfrm>
            <a:off x="5638800" y="5181600"/>
            <a:ext cx="609600" cy="306388"/>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a:solidFill>
                  <a:srgbClr val="40458C"/>
                </a:solidFill>
                <a:latin typeface="Tahoma" pitchFamily="32" charset="0"/>
                <a:ea typeface="WenQuanYi Micro Hei" charset="0"/>
                <a:cs typeface="WenQuanYi Micro Hei" charset="0"/>
              </a:rPr>
              <a:t>MUX</a:t>
            </a:r>
          </a:p>
        </p:txBody>
      </p:sp>
      <p:sp>
        <p:nvSpPr>
          <p:cNvPr id="156700" name="AutoShape 28"/>
          <p:cNvSpPr>
            <a:spLocks noChangeArrowheads="1"/>
          </p:cNvSpPr>
          <p:nvPr/>
        </p:nvSpPr>
        <p:spPr bwMode="auto">
          <a:xfrm rot="8580000">
            <a:off x="4573588" y="5868988"/>
            <a:ext cx="762000" cy="533400"/>
          </a:xfrm>
          <a:prstGeom prst="rtTriangle">
            <a:avLst/>
          </a:prstGeom>
          <a:solidFill>
            <a:srgbClr val="FFFF00">
              <a:alpha val="50000"/>
            </a:srgbClr>
          </a:solidFill>
          <a:ln w="9360">
            <a:solidFill>
              <a:srgbClr val="40458C"/>
            </a:solidFill>
            <a:miter lim="800000"/>
            <a:headEnd/>
            <a:tailEnd/>
          </a:ln>
          <a:effectLst/>
        </p:spPr>
        <p:txBody>
          <a:bodyPr wrap="none" anchor="ctr"/>
          <a:lstStyle/>
          <a:p>
            <a:endParaRPr lang="es-MX"/>
          </a:p>
        </p:txBody>
      </p:sp>
      <p:sp>
        <p:nvSpPr>
          <p:cNvPr id="156701" name="Text Box 29"/>
          <p:cNvSpPr txBox="1">
            <a:spLocks noChangeArrowheads="1"/>
          </p:cNvSpPr>
          <p:nvPr/>
        </p:nvSpPr>
        <p:spPr bwMode="auto">
          <a:xfrm>
            <a:off x="4800600" y="5791200"/>
            <a:ext cx="609600" cy="306388"/>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a:solidFill>
                  <a:srgbClr val="40458C"/>
                </a:solidFill>
                <a:latin typeface="Tahoma" pitchFamily="32" charset="0"/>
                <a:ea typeface="WenQuanYi Micro Hei" charset="0"/>
                <a:cs typeface="WenQuanYi Micro Hei" charset="0"/>
              </a:rPr>
              <a:t>MUX</a:t>
            </a:r>
          </a:p>
        </p:txBody>
      </p:sp>
      <p:sp>
        <p:nvSpPr>
          <p:cNvPr id="156702" name="Line 30"/>
          <p:cNvSpPr>
            <a:spLocks noChangeShapeType="1"/>
          </p:cNvSpPr>
          <p:nvPr/>
        </p:nvSpPr>
        <p:spPr bwMode="auto">
          <a:xfrm>
            <a:off x="3048000" y="5257800"/>
            <a:ext cx="990600" cy="1588"/>
          </a:xfrm>
          <a:prstGeom prst="line">
            <a:avLst/>
          </a:prstGeom>
          <a:noFill/>
          <a:ln w="9360">
            <a:solidFill>
              <a:srgbClr val="40458C"/>
            </a:solidFill>
            <a:miter lim="800000"/>
            <a:headEnd/>
            <a:tailEnd/>
          </a:ln>
          <a:effectLst/>
        </p:spPr>
        <p:txBody>
          <a:bodyPr/>
          <a:lstStyle/>
          <a:p>
            <a:endParaRPr lang="es-MX"/>
          </a:p>
        </p:txBody>
      </p:sp>
      <p:sp>
        <p:nvSpPr>
          <p:cNvPr id="156703" name="Line 31"/>
          <p:cNvSpPr>
            <a:spLocks noChangeShapeType="1"/>
          </p:cNvSpPr>
          <p:nvPr/>
        </p:nvSpPr>
        <p:spPr bwMode="auto">
          <a:xfrm>
            <a:off x="3048000" y="5334000"/>
            <a:ext cx="914400" cy="1588"/>
          </a:xfrm>
          <a:prstGeom prst="line">
            <a:avLst/>
          </a:prstGeom>
          <a:noFill/>
          <a:ln w="9360">
            <a:solidFill>
              <a:srgbClr val="40458C"/>
            </a:solidFill>
            <a:miter lim="800000"/>
            <a:headEnd/>
            <a:tailEnd/>
          </a:ln>
          <a:effectLst/>
        </p:spPr>
        <p:txBody>
          <a:bodyPr/>
          <a:lstStyle/>
          <a:p>
            <a:endParaRPr lang="es-MX"/>
          </a:p>
        </p:txBody>
      </p:sp>
      <p:sp>
        <p:nvSpPr>
          <p:cNvPr id="156704" name="Line 32"/>
          <p:cNvSpPr>
            <a:spLocks noChangeShapeType="1"/>
          </p:cNvSpPr>
          <p:nvPr/>
        </p:nvSpPr>
        <p:spPr bwMode="auto">
          <a:xfrm>
            <a:off x="4419600" y="5486400"/>
            <a:ext cx="381000" cy="381000"/>
          </a:xfrm>
          <a:prstGeom prst="line">
            <a:avLst/>
          </a:prstGeom>
          <a:noFill/>
          <a:ln w="9360">
            <a:solidFill>
              <a:srgbClr val="40458C"/>
            </a:solidFill>
            <a:miter lim="800000"/>
            <a:headEnd/>
            <a:tailEnd/>
          </a:ln>
          <a:effectLst/>
        </p:spPr>
        <p:txBody>
          <a:bodyPr/>
          <a:lstStyle/>
          <a:p>
            <a:endParaRPr lang="es-MX"/>
          </a:p>
        </p:txBody>
      </p:sp>
      <p:sp>
        <p:nvSpPr>
          <p:cNvPr id="156705" name="Line 33"/>
          <p:cNvSpPr>
            <a:spLocks noChangeShapeType="1"/>
          </p:cNvSpPr>
          <p:nvPr/>
        </p:nvSpPr>
        <p:spPr bwMode="auto">
          <a:xfrm flipV="1">
            <a:off x="5257800" y="5484813"/>
            <a:ext cx="609600" cy="384175"/>
          </a:xfrm>
          <a:prstGeom prst="line">
            <a:avLst/>
          </a:prstGeom>
          <a:noFill/>
          <a:ln w="9360">
            <a:solidFill>
              <a:srgbClr val="40458C"/>
            </a:solidFill>
            <a:miter lim="800000"/>
            <a:headEnd/>
            <a:tailEnd/>
          </a:ln>
          <a:effectLst/>
        </p:spPr>
        <p:txBody>
          <a:bodyPr/>
          <a:lstStyle/>
          <a:p>
            <a:endParaRPr lang="es-MX"/>
          </a:p>
        </p:txBody>
      </p:sp>
      <p:sp>
        <p:nvSpPr>
          <p:cNvPr id="156706" name="Text Box 34"/>
          <p:cNvSpPr txBox="1">
            <a:spLocks noChangeArrowheads="1"/>
          </p:cNvSpPr>
          <p:nvPr/>
        </p:nvSpPr>
        <p:spPr bwMode="auto">
          <a:xfrm>
            <a:off x="6781800" y="5202238"/>
            <a:ext cx="457200" cy="458787"/>
          </a:xfrm>
          <a:prstGeom prst="rect">
            <a:avLst/>
          </a:prstGeom>
          <a:solidFill>
            <a:srgbClr val="008080">
              <a:alpha val="50000"/>
            </a:srgbClr>
          </a:solidFill>
          <a:ln w="9360">
            <a:solidFill>
              <a:srgbClr val="40458C"/>
            </a:solidFill>
            <a:miter lim="800000"/>
            <a:headEnd/>
            <a:tailEnd/>
          </a:ln>
          <a:effectLst/>
        </p:spPr>
        <p:txBody>
          <a:bodyPr lIns="90000" tIns="46800" rIns="90000" bIns="46800">
            <a:spAutoFit/>
          </a:bodyPr>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2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PBX</a:t>
            </a:r>
          </a:p>
        </p:txBody>
      </p:sp>
      <p:sp>
        <p:nvSpPr>
          <p:cNvPr id="156707" name="Text Box 35"/>
          <p:cNvSpPr txBox="1">
            <a:spLocks noChangeArrowheads="1"/>
          </p:cNvSpPr>
          <p:nvPr/>
        </p:nvSpPr>
        <p:spPr bwMode="auto">
          <a:xfrm>
            <a:off x="7924800" y="4800600"/>
            <a:ext cx="457200" cy="458788"/>
          </a:xfrm>
          <a:prstGeom prst="rect">
            <a:avLst/>
          </a:prstGeom>
          <a:solidFill>
            <a:srgbClr val="008080">
              <a:alpha val="50000"/>
            </a:srgbClr>
          </a:solidFill>
          <a:ln w="9360">
            <a:solidFill>
              <a:srgbClr val="40458C"/>
            </a:solidFill>
            <a:miter lim="800000"/>
            <a:headEnd/>
            <a:tailEnd/>
          </a:ln>
          <a:effectLst/>
        </p:spPr>
        <p:txBody>
          <a:bodyPr lIns="90000" tIns="46800" rIns="90000" bIns="46800">
            <a:spAutoFit/>
          </a:bodyPr>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2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PBX</a:t>
            </a:r>
          </a:p>
        </p:txBody>
      </p:sp>
      <p:sp>
        <p:nvSpPr>
          <p:cNvPr id="156708" name="Text Box 36"/>
          <p:cNvSpPr txBox="1">
            <a:spLocks noChangeArrowheads="1"/>
          </p:cNvSpPr>
          <p:nvPr/>
        </p:nvSpPr>
        <p:spPr bwMode="auto">
          <a:xfrm>
            <a:off x="7924800" y="5583238"/>
            <a:ext cx="457200" cy="458787"/>
          </a:xfrm>
          <a:prstGeom prst="rect">
            <a:avLst/>
          </a:prstGeom>
          <a:solidFill>
            <a:srgbClr val="008080">
              <a:alpha val="50000"/>
            </a:srgbClr>
          </a:solidFill>
          <a:ln w="9360">
            <a:solidFill>
              <a:srgbClr val="40458C"/>
            </a:solidFill>
            <a:miter lim="800000"/>
            <a:headEnd/>
            <a:tailEnd/>
          </a:ln>
          <a:effectLst/>
        </p:spPr>
        <p:txBody>
          <a:bodyPr lIns="90000" tIns="46800" rIns="90000" bIns="46800">
            <a:spAutoFit/>
          </a:bodyPr>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2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PBX</a:t>
            </a:r>
          </a:p>
        </p:txBody>
      </p:sp>
      <p:sp>
        <p:nvSpPr>
          <p:cNvPr id="156709" name="Line 37"/>
          <p:cNvSpPr>
            <a:spLocks noChangeShapeType="1"/>
          </p:cNvSpPr>
          <p:nvPr/>
        </p:nvSpPr>
        <p:spPr bwMode="auto">
          <a:xfrm flipV="1">
            <a:off x="7239000" y="4875213"/>
            <a:ext cx="685800" cy="384175"/>
          </a:xfrm>
          <a:prstGeom prst="line">
            <a:avLst/>
          </a:prstGeom>
          <a:noFill/>
          <a:ln w="9360">
            <a:solidFill>
              <a:srgbClr val="40458C"/>
            </a:solidFill>
            <a:miter lim="800000"/>
            <a:headEnd/>
            <a:tailEnd/>
          </a:ln>
          <a:effectLst/>
        </p:spPr>
        <p:txBody>
          <a:bodyPr/>
          <a:lstStyle/>
          <a:p>
            <a:endParaRPr lang="es-MX"/>
          </a:p>
        </p:txBody>
      </p:sp>
      <p:sp>
        <p:nvSpPr>
          <p:cNvPr id="156710" name="Line 38"/>
          <p:cNvSpPr>
            <a:spLocks noChangeShapeType="1"/>
          </p:cNvSpPr>
          <p:nvPr/>
        </p:nvSpPr>
        <p:spPr bwMode="auto">
          <a:xfrm>
            <a:off x="7239000" y="5334000"/>
            <a:ext cx="685800" cy="381000"/>
          </a:xfrm>
          <a:prstGeom prst="line">
            <a:avLst/>
          </a:prstGeom>
          <a:noFill/>
          <a:ln w="9360">
            <a:solidFill>
              <a:srgbClr val="40458C"/>
            </a:solidFill>
            <a:miter lim="800000"/>
            <a:headEnd/>
            <a:tailEnd/>
          </a:ln>
          <a:effectLst/>
        </p:spPr>
        <p:txBody>
          <a:bodyPr/>
          <a:lstStyle/>
          <a:p>
            <a:endParaRPr lang="es-MX"/>
          </a:p>
        </p:txBody>
      </p:sp>
      <p:sp>
        <p:nvSpPr>
          <p:cNvPr id="156711" name="Line 39"/>
          <p:cNvSpPr>
            <a:spLocks noChangeShapeType="1"/>
          </p:cNvSpPr>
          <p:nvPr/>
        </p:nvSpPr>
        <p:spPr bwMode="auto">
          <a:xfrm>
            <a:off x="6096000" y="5334000"/>
            <a:ext cx="685800" cy="1588"/>
          </a:xfrm>
          <a:prstGeom prst="line">
            <a:avLst/>
          </a:prstGeom>
          <a:noFill/>
          <a:ln w="9360">
            <a:solidFill>
              <a:srgbClr val="40458C"/>
            </a:solidFill>
            <a:miter lim="800000"/>
            <a:headEnd/>
            <a:tailEnd/>
          </a:ln>
          <a:effectLst/>
        </p:spPr>
        <p:txBody>
          <a:bodyPr/>
          <a:lstStyle/>
          <a:p>
            <a:endParaRPr lang="es-MX"/>
          </a:p>
        </p:txBody>
      </p:sp>
      <p:sp>
        <p:nvSpPr>
          <p:cNvPr id="156712" name="Line 40"/>
          <p:cNvSpPr>
            <a:spLocks noChangeShapeType="1"/>
          </p:cNvSpPr>
          <p:nvPr/>
        </p:nvSpPr>
        <p:spPr bwMode="auto">
          <a:xfrm>
            <a:off x="6172200" y="5410200"/>
            <a:ext cx="609600" cy="1588"/>
          </a:xfrm>
          <a:prstGeom prst="line">
            <a:avLst/>
          </a:prstGeom>
          <a:noFill/>
          <a:ln w="9360">
            <a:solidFill>
              <a:srgbClr val="40458C"/>
            </a:solidFill>
            <a:miter lim="800000"/>
            <a:headEnd/>
            <a:tailEnd/>
          </a:ln>
          <a:effectLst/>
        </p:spPr>
        <p:txBody>
          <a:bodyPr/>
          <a:lstStyle/>
          <a:p>
            <a:endParaRPr lang="es-MX"/>
          </a:p>
        </p:txBody>
      </p:sp>
      <p:sp>
        <p:nvSpPr>
          <p:cNvPr id="156713" name="Line 41"/>
          <p:cNvSpPr>
            <a:spLocks noChangeShapeType="1"/>
          </p:cNvSpPr>
          <p:nvPr/>
        </p:nvSpPr>
        <p:spPr bwMode="auto">
          <a:xfrm>
            <a:off x="4800600" y="6096000"/>
            <a:ext cx="1588" cy="152400"/>
          </a:xfrm>
          <a:prstGeom prst="line">
            <a:avLst/>
          </a:prstGeom>
          <a:noFill/>
          <a:ln w="9360">
            <a:solidFill>
              <a:srgbClr val="40458C"/>
            </a:solidFill>
            <a:miter lim="800000"/>
            <a:headEnd/>
            <a:tailEnd/>
          </a:ln>
          <a:effectLst/>
        </p:spPr>
        <p:txBody>
          <a:bodyPr/>
          <a:lstStyle/>
          <a:p>
            <a:endParaRPr lang="es-MX"/>
          </a:p>
        </p:txBody>
      </p:sp>
      <p:sp>
        <p:nvSpPr>
          <p:cNvPr id="156714" name="Line 42"/>
          <p:cNvSpPr>
            <a:spLocks noChangeShapeType="1"/>
          </p:cNvSpPr>
          <p:nvPr/>
        </p:nvSpPr>
        <p:spPr bwMode="auto">
          <a:xfrm>
            <a:off x="4953000" y="6096000"/>
            <a:ext cx="1588" cy="152400"/>
          </a:xfrm>
          <a:prstGeom prst="line">
            <a:avLst/>
          </a:prstGeom>
          <a:noFill/>
          <a:ln w="9360">
            <a:solidFill>
              <a:srgbClr val="40458C"/>
            </a:solidFill>
            <a:miter lim="800000"/>
            <a:headEnd/>
            <a:tailEnd/>
          </a:ln>
          <a:effectLst/>
        </p:spPr>
        <p:txBody>
          <a:bodyPr/>
          <a:lstStyle/>
          <a:p>
            <a:endParaRPr lang="es-MX"/>
          </a:p>
        </p:txBody>
      </p:sp>
      <p:sp>
        <p:nvSpPr>
          <p:cNvPr id="156715" name="Line 43"/>
          <p:cNvSpPr>
            <a:spLocks noChangeShapeType="1"/>
          </p:cNvSpPr>
          <p:nvPr/>
        </p:nvSpPr>
        <p:spPr bwMode="auto">
          <a:xfrm>
            <a:off x="5105400" y="6096000"/>
            <a:ext cx="1588" cy="152400"/>
          </a:xfrm>
          <a:prstGeom prst="line">
            <a:avLst/>
          </a:prstGeom>
          <a:noFill/>
          <a:ln w="9360">
            <a:solidFill>
              <a:srgbClr val="40458C"/>
            </a:solidFill>
            <a:miter lim="800000"/>
            <a:headEnd/>
            <a:tailEnd/>
          </a:ln>
          <a:effectLst/>
        </p:spPr>
        <p:txBody>
          <a:bodyPr/>
          <a:lstStyle/>
          <a:p>
            <a:endParaRPr lang="es-MX"/>
          </a:p>
        </p:txBody>
      </p:sp>
      <p:sp>
        <p:nvSpPr>
          <p:cNvPr id="156716" name="AutoShape 44"/>
          <p:cNvSpPr>
            <a:spLocks noChangeArrowheads="1"/>
          </p:cNvSpPr>
          <p:nvPr/>
        </p:nvSpPr>
        <p:spPr bwMode="auto">
          <a:xfrm>
            <a:off x="6629400" y="58674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156717" name="AutoShape 45"/>
          <p:cNvSpPr>
            <a:spLocks noChangeArrowheads="1"/>
          </p:cNvSpPr>
          <p:nvPr/>
        </p:nvSpPr>
        <p:spPr bwMode="auto">
          <a:xfrm>
            <a:off x="7010400" y="58674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156718" name="AutoShape 46"/>
          <p:cNvSpPr>
            <a:spLocks noChangeArrowheads="1"/>
          </p:cNvSpPr>
          <p:nvPr/>
        </p:nvSpPr>
        <p:spPr bwMode="auto">
          <a:xfrm>
            <a:off x="7848600" y="60198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156719" name="AutoShape 47"/>
          <p:cNvSpPr>
            <a:spLocks noChangeArrowheads="1"/>
          </p:cNvSpPr>
          <p:nvPr/>
        </p:nvSpPr>
        <p:spPr bwMode="auto">
          <a:xfrm>
            <a:off x="8305800" y="60198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156720" name="AutoShape 48"/>
          <p:cNvSpPr>
            <a:spLocks noChangeArrowheads="1"/>
          </p:cNvSpPr>
          <p:nvPr/>
        </p:nvSpPr>
        <p:spPr bwMode="auto">
          <a:xfrm>
            <a:off x="8534400" y="51054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156721" name="AutoShape 49"/>
          <p:cNvSpPr>
            <a:spLocks noChangeArrowheads="1"/>
          </p:cNvSpPr>
          <p:nvPr/>
        </p:nvSpPr>
        <p:spPr bwMode="auto">
          <a:xfrm>
            <a:off x="8534400" y="47244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156722" name="Line 50"/>
          <p:cNvSpPr>
            <a:spLocks noChangeShapeType="1"/>
          </p:cNvSpPr>
          <p:nvPr/>
        </p:nvSpPr>
        <p:spPr bwMode="auto">
          <a:xfrm flipH="1">
            <a:off x="6704013" y="5486400"/>
            <a:ext cx="231775" cy="381000"/>
          </a:xfrm>
          <a:prstGeom prst="line">
            <a:avLst/>
          </a:prstGeom>
          <a:noFill/>
          <a:ln w="9360">
            <a:solidFill>
              <a:srgbClr val="40458C"/>
            </a:solidFill>
            <a:miter lim="800000"/>
            <a:headEnd/>
            <a:tailEnd/>
          </a:ln>
          <a:effectLst/>
        </p:spPr>
        <p:txBody>
          <a:bodyPr/>
          <a:lstStyle/>
          <a:p>
            <a:endParaRPr lang="es-MX"/>
          </a:p>
        </p:txBody>
      </p:sp>
      <p:sp>
        <p:nvSpPr>
          <p:cNvPr id="156723" name="Line 51"/>
          <p:cNvSpPr>
            <a:spLocks noChangeShapeType="1"/>
          </p:cNvSpPr>
          <p:nvPr/>
        </p:nvSpPr>
        <p:spPr bwMode="auto">
          <a:xfrm>
            <a:off x="7010400" y="5486400"/>
            <a:ext cx="152400" cy="381000"/>
          </a:xfrm>
          <a:prstGeom prst="line">
            <a:avLst/>
          </a:prstGeom>
          <a:noFill/>
          <a:ln w="9360">
            <a:solidFill>
              <a:srgbClr val="40458C"/>
            </a:solidFill>
            <a:miter lim="800000"/>
            <a:headEnd/>
            <a:tailEnd/>
          </a:ln>
          <a:effectLst/>
        </p:spPr>
        <p:txBody>
          <a:bodyPr/>
          <a:lstStyle/>
          <a:p>
            <a:endParaRPr lang="es-MX"/>
          </a:p>
        </p:txBody>
      </p:sp>
      <p:sp>
        <p:nvSpPr>
          <p:cNvPr id="156724" name="Line 52"/>
          <p:cNvSpPr>
            <a:spLocks noChangeShapeType="1"/>
          </p:cNvSpPr>
          <p:nvPr/>
        </p:nvSpPr>
        <p:spPr bwMode="auto">
          <a:xfrm>
            <a:off x="8382000" y="4876800"/>
            <a:ext cx="152400" cy="1588"/>
          </a:xfrm>
          <a:prstGeom prst="line">
            <a:avLst/>
          </a:prstGeom>
          <a:noFill/>
          <a:ln w="9360">
            <a:solidFill>
              <a:srgbClr val="40458C"/>
            </a:solidFill>
            <a:miter lim="800000"/>
            <a:headEnd/>
            <a:tailEnd/>
          </a:ln>
          <a:effectLst/>
        </p:spPr>
        <p:txBody>
          <a:bodyPr/>
          <a:lstStyle/>
          <a:p>
            <a:endParaRPr lang="es-MX"/>
          </a:p>
        </p:txBody>
      </p:sp>
      <p:sp>
        <p:nvSpPr>
          <p:cNvPr id="156725" name="Line 53"/>
          <p:cNvSpPr>
            <a:spLocks noChangeShapeType="1"/>
          </p:cNvSpPr>
          <p:nvPr/>
        </p:nvSpPr>
        <p:spPr bwMode="auto">
          <a:xfrm>
            <a:off x="8382000" y="5029200"/>
            <a:ext cx="152400" cy="228600"/>
          </a:xfrm>
          <a:prstGeom prst="line">
            <a:avLst/>
          </a:prstGeom>
          <a:noFill/>
          <a:ln w="9360">
            <a:solidFill>
              <a:srgbClr val="40458C"/>
            </a:solidFill>
            <a:miter lim="800000"/>
            <a:headEnd/>
            <a:tailEnd/>
          </a:ln>
          <a:effectLst/>
        </p:spPr>
        <p:txBody>
          <a:bodyPr/>
          <a:lstStyle/>
          <a:p>
            <a:endParaRPr lang="es-MX"/>
          </a:p>
        </p:txBody>
      </p:sp>
      <p:sp>
        <p:nvSpPr>
          <p:cNvPr id="156726" name="Line 54"/>
          <p:cNvSpPr>
            <a:spLocks noChangeShapeType="1"/>
          </p:cNvSpPr>
          <p:nvPr/>
        </p:nvSpPr>
        <p:spPr bwMode="auto">
          <a:xfrm flipH="1">
            <a:off x="8075613" y="5867400"/>
            <a:ext cx="79375" cy="152400"/>
          </a:xfrm>
          <a:prstGeom prst="line">
            <a:avLst/>
          </a:prstGeom>
          <a:noFill/>
          <a:ln w="9360">
            <a:solidFill>
              <a:srgbClr val="40458C"/>
            </a:solidFill>
            <a:miter lim="800000"/>
            <a:headEnd/>
            <a:tailEnd/>
          </a:ln>
          <a:effectLst/>
        </p:spPr>
        <p:txBody>
          <a:bodyPr/>
          <a:lstStyle/>
          <a:p>
            <a:endParaRPr lang="es-MX"/>
          </a:p>
        </p:txBody>
      </p:sp>
      <p:sp>
        <p:nvSpPr>
          <p:cNvPr id="156727" name="Line 55"/>
          <p:cNvSpPr>
            <a:spLocks noChangeShapeType="1"/>
          </p:cNvSpPr>
          <p:nvPr/>
        </p:nvSpPr>
        <p:spPr bwMode="auto">
          <a:xfrm>
            <a:off x="8229600" y="5867400"/>
            <a:ext cx="152400" cy="152400"/>
          </a:xfrm>
          <a:prstGeom prst="line">
            <a:avLst/>
          </a:prstGeom>
          <a:noFill/>
          <a:ln w="9360">
            <a:solidFill>
              <a:srgbClr val="40458C"/>
            </a:solidFill>
            <a:miter lim="800000"/>
            <a:headEnd/>
            <a:tailEnd/>
          </a:ln>
          <a:effectLst/>
        </p:spPr>
        <p:txBody>
          <a:bodyPr/>
          <a:lstStyle/>
          <a:p>
            <a:endParaRPr lang="es-MX"/>
          </a:p>
        </p:txBody>
      </p:sp>
      <p:sp>
        <p:nvSpPr>
          <p:cNvPr id="156728" name="Text Box 56"/>
          <p:cNvSpPr txBox="1">
            <a:spLocks noChangeArrowheads="1"/>
          </p:cNvSpPr>
          <p:nvPr/>
        </p:nvSpPr>
        <p:spPr bwMode="auto">
          <a:xfrm>
            <a:off x="1905000" y="6400800"/>
            <a:ext cx="2057400" cy="33655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Red 1</a:t>
            </a:r>
          </a:p>
        </p:txBody>
      </p:sp>
      <p:sp>
        <p:nvSpPr>
          <p:cNvPr id="156729" name="Text Box 57"/>
          <p:cNvSpPr txBox="1">
            <a:spLocks noChangeArrowheads="1"/>
          </p:cNvSpPr>
          <p:nvPr/>
        </p:nvSpPr>
        <p:spPr bwMode="auto">
          <a:xfrm>
            <a:off x="4572000" y="6369050"/>
            <a:ext cx="2057400" cy="33655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Red 2</a:t>
            </a:r>
          </a:p>
        </p:txBody>
      </p:sp>
      <p:sp>
        <p:nvSpPr>
          <p:cNvPr id="156730" name="Text Box 58"/>
          <p:cNvSpPr txBox="1">
            <a:spLocks noChangeArrowheads="1"/>
          </p:cNvSpPr>
          <p:nvPr/>
        </p:nvSpPr>
        <p:spPr bwMode="auto">
          <a:xfrm>
            <a:off x="7162800" y="6369050"/>
            <a:ext cx="1219200" cy="33655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Red 3</a:t>
            </a:r>
          </a:p>
        </p:txBody>
      </p:sp>
      <p:sp>
        <p:nvSpPr>
          <p:cNvPr id="156731" name="Line 59"/>
          <p:cNvSpPr>
            <a:spLocks noChangeShapeType="1"/>
          </p:cNvSpPr>
          <p:nvPr/>
        </p:nvSpPr>
        <p:spPr bwMode="auto">
          <a:xfrm>
            <a:off x="2133600" y="4724400"/>
            <a:ext cx="1588" cy="3810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56732" name="Line 60"/>
          <p:cNvSpPr>
            <a:spLocks noChangeShapeType="1"/>
          </p:cNvSpPr>
          <p:nvPr/>
        </p:nvSpPr>
        <p:spPr bwMode="auto">
          <a:xfrm>
            <a:off x="4953000" y="4724400"/>
            <a:ext cx="1588" cy="3810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56733" name="Line 61"/>
          <p:cNvSpPr>
            <a:spLocks noChangeShapeType="1"/>
          </p:cNvSpPr>
          <p:nvPr/>
        </p:nvSpPr>
        <p:spPr bwMode="auto">
          <a:xfrm>
            <a:off x="7086600" y="4724400"/>
            <a:ext cx="1588" cy="381000"/>
          </a:xfrm>
          <a:prstGeom prst="line">
            <a:avLst/>
          </a:prstGeom>
          <a:noFill/>
          <a:ln w="9360">
            <a:solidFill>
              <a:srgbClr val="40458C"/>
            </a:solidFill>
            <a:miter lim="800000"/>
            <a:headEnd type="triangle" w="med" len="me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idx="1"/>
          </p:nvPr>
        </p:nvSpPr>
        <p:spPr>
          <a:xfrm>
            <a:off x="533400" y="1600200"/>
            <a:ext cx="8305800" cy="3724275"/>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Plano de usuario (operador de red): Multiplicidad de interfaces de usuario.</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Plano de aplicación (de gestión): distintos programas de aplicación con funcionalidad similar</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Plano de información (de gestión): duplicidad y posible inconsistencia de la información almacenada en las bases de datos.</a:t>
            </a:r>
          </a:p>
        </p:txBody>
      </p:sp>
      <p:sp>
        <p:nvSpPr>
          <p:cNvPr id="157697"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Consecuencias</a:t>
            </a:r>
          </a:p>
        </p:txBody>
      </p:sp>
      <p:sp>
        <p:nvSpPr>
          <p:cNvPr id="157699" name="Text Box 3"/>
          <p:cNvSpPr txBox="1">
            <a:spLocks noChangeArrowheads="1"/>
          </p:cNvSpPr>
          <p:nvPr/>
        </p:nvSpPr>
        <p:spPr bwMode="auto">
          <a:xfrm>
            <a:off x="762000" y="5410200"/>
            <a:ext cx="7391400" cy="825500"/>
          </a:xfrm>
          <a:prstGeom prst="rect">
            <a:avLst/>
          </a:prstGeom>
          <a:noFill/>
          <a:ln w="9360">
            <a:solidFill>
              <a:srgbClr val="40458C"/>
            </a:solidFill>
            <a:miter lim="800000"/>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Dificulta el cumplimiento de que la gestión de red sea efectiva en coste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838200" y="1905000"/>
            <a:ext cx="7772400" cy="4114800"/>
          </a:xfrm>
          <a:ln/>
        </p:spPr>
        <p:txBody>
          <a:bodyPr/>
          <a:lstStyle/>
          <a:p>
            <a:pPr marL="341313" indent="-341313">
              <a:buClr>
                <a:srgbClr val="DDDDDD"/>
              </a:buClr>
              <a:buSzPct val="110000"/>
              <a:buFont typeface="Symbol"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Recursos humanos</a:t>
            </a:r>
          </a:p>
          <a:p>
            <a:pPr marL="741363" lvl="1" indent="-284163">
              <a:buClr>
                <a:srgbClr val="DDDDDD"/>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Operadores</a:t>
            </a:r>
          </a:p>
          <a:p>
            <a:pPr marL="741363" lvl="1" indent="-284163">
              <a:buClr>
                <a:srgbClr val="DDDDDD"/>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Administradores</a:t>
            </a:r>
          </a:p>
          <a:p>
            <a:pPr marL="741363" lvl="1" indent="-284163">
              <a:buClr>
                <a:srgbClr val="DDDDDD"/>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Analistas</a:t>
            </a:r>
          </a:p>
          <a:p>
            <a:pPr marL="741363" lvl="1" indent="-284163">
              <a:buClr>
                <a:srgbClr val="DDDDDD"/>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Planificadores</a:t>
            </a:r>
          </a:p>
          <a:p>
            <a:pPr marL="341313" indent="-341313">
              <a:buClr>
                <a:srgbClr val="6F89F7"/>
              </a:buClr>
              <a:buSzPct val="110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Procesos y Procedimientos</a:t>
            </a:r>
          </a:p>
          <a:p>
            <a:pPr marL="341313" indent="-341313">
              <a:buClr>
                <a:srgbClr val="DDDDDD"/>
              </a:buClr>
              <a:buSzPct val="110000"/>
              <a:buFont typeface="Symbol"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Herramientas</a:t>
            </a:r>
          </a:p>
        </p:txBody>
      </p:sp>
      <p:sp>
        <p:nvSpPr>
          <p:cNvPr id="2048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Recursos implicados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Gestión integrada</a:t>
            </a:r>
          </a:p>
        </p:txBody>
      </p:sp>
      <p:sp>
        <p:nvSpPr>
          <p:cNvPr id="158722" name="Oval 2"/>
          <p:cNvSpPr>
            <a:spLocks noChangeArrowheads="1"/>
          </p:cNvSpPr>
          <p:nvPr/>
        </p:nvSpPr>
        <p:spPr bwMode="auto">
          <a:xfrm>
            <a:off x="3124200" y="1676400"/>
            <a:ext cx="1981200" cy="990600"/>
          </a:xfrm>
          <a:prstGeom prst="ellipse">
            <a:avLst/>
          </a:prstGeom>
          <a:solidFill>
            <a:srgbClr val="ECD882">
              <a:alpha val="50000"/>
            </a:srgbClr>
          </a:solidFill>
          <a:ln w="9525">
            <a:noFill/>
            <a:round/>
            <a:headEnd/>
            <a:tailEnd/>
          </a:ln>
          <a:effectLst/>
        </p:spPr>
        <p:txBody>
          <a:bodyPr wrap="none" anchor="ctr"/>
          <a:lstStyle/>
          <a:p>
            <a:endParaRPr lang="es-MX"/>
          </a:p>
        </p:txBody>
      </p:sp>
      <p:sp>
        <p:nvSpPr>
          <p:cNvPr id="158723" name="Text Box 3"/>
          <p:cNvSpPr txBox="1">
            <a:spLocks noChangeArrowheads="1"/>
          </p:cNvSpPr>
          <p:nvPr/>
        </p:nvSpPr>
        <p:spPr bwMode="auto">
          <a:xfrm>
            <a:off x="3352800" y="1752600"/>
            <a:ext cx="1524000" cy="823913"/>
          </a:xfrm>
          <a:prstGeom prst="rect">
            <a:avLst/>
          </a:prstGeom>
          <a:no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Interfaz de Usuario Integrado</a:t>
            </a:r>
          </a:p>
        </p:txBody>
      </p:sp>
      <p:sp>
        <p:nvSpPr>
          <p:cNvPr id="158724" name="Text Box 4"/>
          <p:cNvSpPr txBox="1">
            <a:spLocks noChangeArrowheads="1"/>
          </p:cNvSpPr>
          <p:nvPr/>
        </p:nvSpPr>
        <p:spPr bwMode="auto">
          <a:xfrm>
            <a:off x="3352800" y="3200400"/>
            <a:ext cx="1447800" cy="1066800"/>
          </a:xfrm>
          <a:prstGeom prst="rect">
            <a:avLst/>
          </a:prstGeom>
          <a:solidFill>
            <a:srgbClr val="808000">
              <a:alpha val="50000"/>
            </a:srgbClr>
          </a:solid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Sistema de gestión de red integrado</a:t>
            </a:r>
          </a:p>
        </p:txBody>
      </p:sp>
      <p:sp>
        <p:nvSpPr>
          <p:cNvPr id="158725" name="Rectangle 5"/>
          <p:cNvSpPr>
            <a:spLocks noChangeArrowheads="1"/>
          </p:cNvSpPr>
          <p:nvPr/>
        </p:nvSpPr>
        <p:spPr bwMode="auto">
          <a:xfrm>
            <a:off x="1436688" y="4800600"/>
            <a:ext cx="139700" cy="104775"/>
          </a:xfrm>
          <a:prstGeom prst="rect">
            <a:avLst/>
          </a:prstGeom>
          <a:solidFill>
            <a:srgbClr val="ECD882"/>
          </a:solidFill>
          <a:ln w="9360">
            <a:solidFill>
              <a:srgbClr val="40458C"/>
            </a:solidFill>
            <a:miter lim="800000"/>
            <a:headEnd/>
            <a:tailEnd/>
          </a:ln>
          <a:effectLst/>
        </p:spPr>
        <p:txBody>
          <a:bodyPr wrap="none" anchor="ctr"/>
          <a:lstStyle/>
          <a:p>
            <a:endParaRPr lang="es-MX"/>
          </a:p>
        </p:txBody>
      </p:sp>
      <p:sp>
        <p:nvSpPr>
          <p:cNvPr id="158726" name="Line 6"/>
          <p:cNvSpPr>
            <a:spLocks noChangeShapeType="1"/>
          </p:cNvSpPr>
          <p:nvPr/>
        </p:nvSpPr>
        <p:spPr bwMode="auto">
          <a:xfrm>
            <a:off x="1506538" y="4905375"/>
            <a:ext cx="1587" cy="476250"/>
          </a:xfrm>
          <a:prstGeom prst="line">
            <a:avLst/>
          </a:prstGeom>
          <a:noFill/>
          <a:ln w="9360">
            <a:solidFill>
              <a:srgbClr val="40458C"/>
            </a:solidFill>
            <a:miter lim="800000"/>
            <a:headEnd/>
            <a:tailEnd/>
          </a:ln>
          <a:effectLst/>
        </p:spPr>
        <p:txBody>
          <a:bodyPr/>
          <a:lstStyle/>
          <a:p>
            <a:endParaRPr lang="es-MX"/>
          </a:p>
        </p:txBody>
      </p:sp>
      <p:sp>
        <p:nvSpPr>
          <p:cNvPr id="158727" name="Rectangle 7"/>
          <p:cNvSpPr>
            <a:spLocks noChangeArrowheads="1"/>
          </p:cNvSpPr>
          <p:nvPr/>
        </p:nvSpPr>
        <p:spPr bwMode="auto">
          <a:xfrm>
            <a:off x="1436688" y="5381625"/>
            <a:ext cx="139700" cy="104775"/>
          </a:xfrm>
          <a:prstGeom prst="rect">
            <a:avLst/>
          </a:prstGeom>
          <a:solidFill>
            <a:srgbClr val="ECD882"/>
          </a:solidFill>
          <a:ln w="9360">
            <a:solidFill>
              <a:srgbClr val="40458C"/>
            </a:solidFill>
            <a:miter lim="800000"/>
            <a:headEnd/>
            <a:tailEnd/>
          </a:ln>
          <a:effectLst/>
        </p:spPr>
        <p:txBody>
          <a:bodyPr wrap="none" anchor="ctr"/>
          <a:lstStyle/>
          <a:p>
            <a:endParaRPr lang="es-MX"/>
          </a:p>
        </p:txBody>
      </p:sp>
      <p:sp>
        <p:nvSpPr>
          <p:cNvPr id="158728" name="Rectangle 8"/>
          <p:cNvSpPr>
            <a:spLocks noChangeArrowheads="1"/>
          </p:cNvSpPr>
          <p:nvPr/>
        </p:nvSpPr>
        <p:spPr bwMode="auto">
          <a:xfrm>
            <a:off x="2068513" y="5011738"/>
            <a:ext cx="141287" cy="104775"/>
          </a:xfrm>
          <a:prstGeom prst="rect">
            <a:avLst/>
          </a:prstGeom>
          <a:solidFill>
            <a:srgbClr val="ECD882"/>
          </a:solidFill>
          <a:ln w="9360">
            <a:solidFill>
              <a:srgbClr val="40458C"/>
            </a:solidFill>
            <a:miter lim="800000"/>
            <a:headEnd/>
            <a:tailEnd/>
          </a:ln>
          <a:effectLst/>
        </p:spPr>
        <p:txBody>
          <a:bodyPr wrap="none" anchor="ctr"/>
          <a:lstStyle/>
          <a:p>
            <a:endParaRPr lang="es-MX"/>
          </a:p>
        </p:txBody>
      </p:sp>
      <p:sp>
        <p:nvSpPr>
          <p:cNvPr id="158729" name="Line 9"/>
          <p:cNvSpPr>
            <a:spLocks noChangeShapeType="1"/>
          </p:cNvSpPr>
          <p:nvPr/>
        </p:nvSpPr>
        <p:spPr bwMode="auto">
          <a:xfrm>
            <a:off x="1576388" y="4852988"/>
            <a:ext cx="492125" cy="158750"/>
          </a:xfrm>
          <a:prstGeom prst="line">
            <a:avLst/>
          </a:prstGeom>
          <a:noFill/>
          <a:ln w="9360">
            <a:solidFill>
              <a:srgbClr val="40458C"/>
            </a:solidFill>
            <a:miter lim="800000"/>
            <a:headEnd/>
            <a:tailEnd/>
          </a:ln>
          <a:effectLst/>
        </p:spPr>
        <p:txBody>
          <a:bodyPr/>
          <a:lstStyle/>
          <a:p>
            <a:endParaRPr lang="es-MX"/>
          </a:p>
        </p:txBody>
      </p:sp>
      <p:sp>
        <p:nvSpPr>
          <p:cNvPr id="158730" name="Line 10"/>
          <p:cNvSpPr>
            <a:spLocks noChangeShapeType="1"/>
          </p:cNvSpPr>
          <p:nvPr/>
        </p:nvSpPr>
        <p:spPr bwMode="auto">
          <a:xfrm flipV="1">
            <a:off x="1576388" y="5114925"/>
            <a:ext cx="563562" cy="320675"/>
          </a:xfrm>
          <a:prstGeom prst="line">
            <a:avLst/>
          </a:prstGeom>
          <a:noFill/>
          <a:ln w="9360">
            <a:solidFill>
              <a:srgbClr val="40458C"/>
            </a:solidFill>
            <a:miter lim="800000"/>
            <a:headEnd/>
            <a:tailEnd/>
          </a:ln>
          <a:effectLst/>
        </p:spPr>
        <p:txBody>
          <a:bodyPr/>
          <a:lstStyle/>
          <a:p>
            <a:endParaRPr lang="es-MX"/>
          </a:p>
        </p:txBody>
      </p:sp>
      <p:sp>
        <p:nvSpPr>
          <p:cNvPr id="158731" name="Text Box 11"/>
          <p:cNvSpPr txBox="1">
            <a:spLocks noChangeArrowheads="1"/>
          </p:cNvSpPr>
          <p:nvPr/>
        </p:nvSpPr>
        <p:spPr bwMode="auto">
          <a:xfrm>
            <a:off x="381000" y="5011738"/>
            <a:ext cx="492125" cy="336550"/>
          </a:xfrm>
          <a:prstGeom prst="rect">
            <a:avLst/>
          </a:prstGeom>
          <a:solidFill>
            <a:srgbClr val="B7C1EB">
              <a:alpha val="50000"/>
            </a:srgbClr>
          </a:solidFill>
          <a:ln w="9360">
            <a:solidFill>
              <a:srgbClr val="40458C"/>
            </a:solidFill>
            <a:miter lim="800000"/>
            <a:headEnd/>
            <a:tailEnd/>
          </a:ln>
          <a:effectLst/>
        </p:spPr>
        <p:txBody>
          <a:bodyPr lIns="90000" tIns="46800" rIns="90000" bIns="46800">
            <a:spAutoFit/>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8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HOST</a:t>
            </a:r>
          </a:p>
        </p:txBody>
      </p:sp>
      <p:sp>
        <p:nvSpPr>
          <p:cNvPr id="158732" name="Line 12"/>
          <p:cNvSpPr>
            <a:spLocks noChangeShapeType="1"/>
          </p:cNvSpPr>
          <p:nvPr/>
        </p:nvSpPr>
        <p:spPr bwMode="auto">
          <a:xfrm flipH="1">
            <a:off x="660400" y="4852988"/>
            <a:ext cx="777875" cy="158750"/>
          </a:xfrm>
          <a:prstGeom prst="line">
            <a:avLst/>
          </a:prstGeom>
          <a:noFill/>
          <a:ln w="9360">
            <a:solidFill>
              <a:srgbClr val="40458C"/>
            </a:solidFill>
            <a:miter lim="800000"/>
            <a:headEnd/>
            <a:tailEnd/>
          </a:ln>
          <a:effectLst/>
        </p:spPr>
        <p:txBody>
          <a:bodyPr/>
          <a:lstStyle/>
          <a:p>
            <a:endParaRPr lang="es-MX"/>
          </a:p>
        </p:txBody>
      </p:sp>
      <p:sp>
        <p:nvSpPr>
          <p:cNvPr id="158733" name="Line 13"/>
          <p:cNvSpPr>
            <a:spLocks noChangeShapeType="1"/>
          </p:cNvSpPr>
          <p:nvPr/>
        </p:nvSpPr>
        <p:spPr bwMode="auto">
          <a:xfrm flipH="1" flipV="1">
            <a:off x="660400" y="5221288"/>
            <a:ext cx="777875" cy="214312"/>
          </a:xfrm>
          <a:prstGeom prst="line">
            <a:avLst/>
          </a:prstGeom>
          <a:noFill/>
          <a:ln w="9360">
            <a:solidFill>
              <a:srgbClr val="40458C"/>
            </a:solidFill>
            <a:miter lim="800000"/>
            <a:headEnd/>
            <a:tailEnd/>
          </a:ln>
          <a:effectLst/>
        </p:spPr>
        <p:txBody>
          <a:bodyPr/>
          <a:lstStyle/>
          <a:p>
            <a:endParaRPr lang="es-MX"/>
          </a:p>
        </p:txBody>
      </p:sp>
      <p:sp>
        <p:nvSpPr>
          <p:cNvPr id="158734" name="AutoShape 14"/>
          <p:cNvSpPr>
            <a:spLocks noChangeArrowheads="1"/>
          </p:cNvSpPr>
          <p:nvPr/>
        </p:nvSpPr>
        <p:spPr bwMode="auto">
          <a:xfrm rot="8580000">
            <a:off x="3049588" y="4954588"/>
            <a:ext cx="762000" cy="533400"/>
          </a:xfrm>
          <a:prstGeom prst="rtTriangle">
            <a:avLst/>
          </a:prstGeom>
          <a:solidFill>
            <a:srgbClr val="FFFF00">
              <a:alpha val="50000"/>
            </a:srgbClr>
          </a:solidFill>
          <a:ln w="9360">
            <a:solidFill>
              <a:srgbClr val="40458C"/>
            </a:solidFill>
            <a:miter lim="800000"/>
            <a:headEnd/>
            <a:tailEnd/>
          </a:ln>
          <a:effectLst/>
        </p:spPr>
        <p:txBody>
          <a:bodyPr wrap="none" anchor="ctr"/>
          <a:lstStyle/>
          <a:p>
            <a:endParaRPr lang="es-MX"/>
          </a:p>
        </p:txBody>
      </p:sp>
      <p:sp>
        <p:nvSpPr>
          <p:cNvPr id="158735" name="Text Box 15"/>
          <p:cNvSpPr txBox="1">
            <a:spLocks noChangeArrowheads="1"/>
          </p:cNvSpPr>
          <p:nvPr/>
        </p:nvSpPr>
        <p:spPr bwMode="auto">
          <a:xfrm>
            <a:off x="3276600" y="4876800"/>
            <a:ext cx="609600" cy="306388"/>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a:solidFill>
                  <a:srgbClr val="40458C"/>
                </a:solidFill>
                <a:latin typeface="Tahoma" pitchFamily="32" charset="0"/>
                <a:ea typeface="WenQuanYi Micro Hei" charset="0"/>
                <a:cs typeface="WenQuanYi Micro Hei" charset="0"/>
              </a:rPr>
              <a:t>MUX</a:t>
            </a:r>
          </a:p>
        </p:txBody>
      </p:sp>
      <p:sp>
        <p:nvSpPr>
          <p:cNvPr id="158736" name="AutoShape 16"/>
          <p:cNvSpPr>
            <a:spLocks noChangeArrowheads="1"/>
          </p:cNvSpPr>
          <p:nvPr/>
        </p:nvSpPr>
        <p:spPr bwMode="auto">
          <a:xfrm rot="8580000">
            <a:off x="4573588" y="5030788"/>
            <a:ext cx="762000" cy="533400"/>
          </a:xfrm>
          <a:prstGeom prst="rtTriangle">
            <a:avLst/>
          </a:prstGeom>
          <a:solidFill>
            <a:srgbClr val="FFFF00">
              <a:alpha val="50000"/>
            </a:srgbClr>
          </a:solidFill>
          <a:ln w="9360">
            <a:solidFill>
              <a:srgbClr val="40458C"/>
            </a:solidFill>
            <a:miter lim="800000"/>
            <a:headEnd/>
            <a:tailEnd/>
          </a:ln>
          <a:effectLst/>
        </p:spPr>
        <p:txBody>
          <a:bodyPr wrap="none" anchor="ctr"/>
          <a:lstStyle/>
          <a:p>
            <a:endParaRPr lang="es-MX"/>
          </a:p>
        </p:txBody>
      </p:sp>
      <p:sp>
        <p:nvSpPr>
          <p:cNvPr id="158737" name="Text Box 17"/>
          <p:cNvSpPr txBox="1">
            <a:spLocks noChangeArrowheads="1"/>
          </p:cNvSpPr>
          <p:nvPr/>
        </p:nvSpPr>
        <p:spPr bwMode="auto">
          <a:xfrm>
            <a:off x="4800600" y="4953000"/>
            <a:ext cx="609600" cy="306388"/>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a:solidFill>
                  <a:srgbClr val="40458C"/>
                </a:solidFill>
                <a:latin typeface="Tahoma" pitchFamily="32" charset="0"/>
                <a:ea typeface="WenQuanYi Micro Hei" charset="0"/>
                <a:cs typeface="WenQuanYi Micro Hei" charset="0"/>
              </a:rPr>
              <a:t>MUX</a:t>
            </a:r>
          </a:p>
        </p:txBody>
      </p:sp>
      <p:sp>
        <p:nvSpPr>
          <p:cNvPr id="158738" name="AutoShape 18"/>
          <p:cNvSpPr>
            <a:spLocks noChangeArrowheads="1"/>
          </p:cNvSpPr>
          <p:nvPr/>
        </p:nvSpPr>
        <p:spPr bwMode="auto">
          <a:xfrm rot="8580000">
            <a:off x="3735388" y="5640388"/>
            <a:ext cx="762000" cy="533400"/>
          </a:xfrm>
          <a:prstGeom prst="rtTriangle">
            <a:avLst/>
          </a:prstGeom>
          <a:solidFill>
            <a:srgbClr val="FFFF00">
              <a:alpha val="50000"/>
            </a:srgbClr>
          </a:solidFill>
          <a:ln w="9360">
            <a:solidFill>
              <a:srgbClr val="40458C"/>
            </a:solidFill>
            <a:miter lim="800000"/>
            <a:headEnd/>
            <a:tailEnd/>
          </a:ln>
          <a:effectLst/>
        </p:spPr>
        <p:txBody>
          <a:bodyPr wrap="none" anchor="ctr"/>
          <a:lstStyle/>
          <a:p>
            <a:endParaRPr lang="es-MX"/>
          </a:p>
        </p:txBody>
      </p:sp>
      <p:sp>
        <p:nvSpPr>
          <p:cNvPr id="158739" name="Text Box 19"/>
          <p:cNvSpPr txBox="1">
            <a:spLocks noChangeArrowheads="1"/>
          </p:cNvSpPr>
          <p:nvPr/>
        </p:nvSpPr>
        <p:spPr bwMode="auto">
          <a:xfrm>
            <a:off x="3962400" y="5562600"/>
            <a:ext cx="609600" cy="306388"/>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a:solidFill>
                  <a:srgbClr val="40458C"/>
                </a:solidFill>
                <a:latin typeface="Tahoma" pitchFamily="32" charset="0"/>
                <a:ea typeface="WenQuanYi Micro Hei" charset="0"/>
                <a:cs typeface="WenQuanYi Micro Hei" charset="0"/>
              </a:rPr>
              <a:t>MUX</a:t>
            </a:r>
          </a:p>
        </p:txBody>
      </p:sp>
      <p:sp>
        <p:nvSpPr>
          <p:cNvPr id="158740" name="Line 20"/>
          <p:cNvSpPr>
            <a:spLocks noChangeShapeType="1"/>
          </p:cNvSpPr>
          <p:nvPr/>
        </p:nvSpPr>
        <p:spPr bwMode="auto">
          <a:xfrm>
            <a:off x="2209800" y="5029200"/>
            <a:ext cx="990600" cy="1588"/>
          </a:xfrm>
          <a:prstGeom prst="line">
            <a:avLst/>
          </a:prstGeom>
          <a:noFill/>
          <a:ln w="9360">
            <a:solidFill>
              <a:srgbClr val="40458C"/>
            </a:solidFill>
            <a:miter lim="800000"/>
            <a:headEnd/>
            <a:tailEnd/>
          </a:ln>
          <a:effectLst/>
        </p:spPr>
        <p:txBody>
          <a:bodyPr/>
          <a:lstStyle/>
          <a:p>
            <a:endParaRPr lang="es-MX"/>
          </a:p>
        </p:txBody>
      </p:sp>
      <p:sp>
        <p:nvSpPr>
          <p:cNvPr id="158741" name="Line 21"/>
          <p:cNvSpPr>
            <a:spLocks noChangeShapeType="1"/>
          </p:cNvSpPr>
          <p:nvPr/>
        </p:nvSpPr>
        <p:spPr bwMode="auto">
          <a:xfrm>
            <a:off x="2209800" y="5105400"/>
            <a:ext cx="914400" cy="1588"/>
          </a:xfrm>
          <a:prstGeom prst="line">
            <a:avLst/>
          </a:prstGeom>
          <a:noFill/>
          <a:ln w="9360">
            <a:solidFill>
              <a:srgbClr val="40458C"/>
            </a:solidFill>
            <a:miter lim="800000"/>
            <a:headEnd/>
            <a:tailEnd/>
          </a:ln>
          <a:effectLst/>
        </p:spPr>
        <p:txBody>
          <a:bodyPr/>
          <a:lstStyle/>
          <a:p>
            <a:endParaRPr lang="es-MX"/>
          </a:p>
        </p:txBody>
      </p:sp>
      <p:sp>
        <p:nvSpPr>
          <p:cNvPr id="158742" name="Line 22"/>
          <p:cNvSpPr>
            <a:spLocks noChangeShapeType="1"/>
          </p:cNvSpPr>
          <p:nvPr/>
        </p:nvSpPr>
        <p:spPr bwMode="auto">
          <a:xfrm>
            <a:off x="3581400" y="5257800"/>
            <a:ext cx="381000" cy="381000"/>
          </a:xfrm>
          <a:prstGeom prst="line">
            <a:avLst/>
          </a:prstGeom>
          <a:noFill/>
          <a:ln w="9360">
            <a:solidFill>
              <a:srgbClr val="40458C"/>
            </a:solidFill>
            <a:miter lim="800000"/>
            <a:headEnd/>
            <a:tailEnd/>
          </a:ln>
          <a:effectLst/>
        </p:spPr>
        <p:txBody>
          <a:bodyPr/>
          <a:lstStyle/>
          <a:p>
            <a:endParaRPr lang="es-MX"/>
          </a:p>
        </p:txBody>
      </p:sp>
      <p:sp>
        <p:nvSpPr>
          <p:cNvPr id="158743" name="Line 23"/>
          <p:cNvSpPr>
            <a:spLocks noChangeShapeType="1"/>
          </p:cNvSpPr>
          <p:nvPr/>
        </p:nvSpPr>
        <p:spPr bwMode="auto">
          <a:xfrm flipV="1">
            <a:off x="4419600" y="5256213"/>
            <a:ext cx="609600" cy="384175"/>
          </a:xfrm>
          <a:prstGeom prst="line">
            <a:avLst/>
          </a:prstGeom>
          <a:noFill/>
          <a:ln w="9360">
            <a:solidFill>
              <a:srgbClr val="40458C"/>
            </a:solidFill>
            <a:miter lim="800000"/>
            <a:headEnd/>
            <a:tailEnd/>
          </a:ln>
          <a:effectLst/>
        </p:spPr>
        <p:txBody>
          <a:bodyPr/>
          <a:lstStyle/>
          <a:p>
            <a:endParaRPr lang="es-MX"/>
          </a:p>
        </p:txBody>
      </p:sp>
      <p:sp>
        <p:nvSpPr>
          <p:cNvPr id="158744" name="Text Box 24"/>
          <p:cNvSpPr txBox="1">
            <a:spLocks noChangeArrowheads="1"/>
          </p:cNvSpPr>
          <p:nvPr/>
        </p:nvSpPr>
        <p:spPr bwMode="auto">
          <a:xfrm>
            <a:off x="5943600" y="4973638"/>
            <a:ext cx="457200" cy="458787"/>
          </a:xfrm>
          <a:prstGeom prst="rect">
            <a:avLst/>
          </a:prstGeom>
          <a:solidFill>
            <a:srgbClr val="008080">
              <a:alpha val="50000"/>
            </a:srgbClr>
          </a:solidFill>
          <a:ln w="9360">
            <a:solidFill>
              <a:srgbClr val="40458C"/>
            </a:solidFill>
            <a:miter lim="800000"/>
            <a:headEnd/>
            <a:tailEnd/>
          </a:ln>
          <a:effectLst/>
        </p:spPr>
        <p:txBody>
          <a:bodyPr lIns="90000" tIns="46800" rIns="90000" bIns="46800">
            <a:spAutoFit/>
          </a:bodyPr>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2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PBX</a:t>
            </a:r>
          </a:p>
        </p:txBody>
      </p:sp>
      <p:sp>
        <p:nvSpPr>
          <p:cNvPr id="158745" name="Text Box 25"/>
          <p:cNvSpPr txBox="1">
            <a:spLocks noChangeArrowheads="1"/>
          </p:cNvSpPr>
          <p:nvPr/>
        </p:nvSpPr>
        <p:spPr bwMode="auto">
          <a:xfrm>
            <a:off x="7086600" y="4572000"/>
            <a:ext cx="457200" cy="458788"/>
          </a:xfrm>
          <a:prstGeom prst="rect">
            <a:avLst/>
          </a:prstGeom>
          <a:solidFill>
            <a:srgbClr val="008080">
              <a:alpha val="50000"/>
            </a:srgbClr>
          </a:solidFill>
          <a:ln w="9360">
            <a:solidFill>
              <a:srgbClr val="40458C"/>
            </a:solidFill>
            <a:miter lim="800000"/>
            <a:headEnd/>
            <a:tailEnd/>
          </a:ln>
          <a:effectLst/>
        </p:spPr>
        <p:txBody>
          <a:bodyPr lIns="90000" tIns="46800" rIns="90000" bIns="46800">
            <a:spAutoFit/>
          </a:bodyPr>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2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PBX</a:t>
            </a:r>
          </a:p>
        </p:txBody>
      </p:sp>
      <p:sp>
        <p:nvSpPr>
          <p:cNvPr id="158746" name="Text Box 26"/>
          <p:cNvSpPr txBox="1">
            <a:spLocks noChangeArrowheads="1"/>
          </p:cNvSpPr>
          <p:nvPr/>
        </p:nvSpPr>
        <p:spPr bwMode="auto">
          <a:xfrm>
            <a:off x="7086600" y="5354638"/>
            <a:ext cx="457200" cy="458787"/>
          </a:xfrm>
          <a:prstGeom prst="rect">
            <a:avLst/>
          </a:prstGeom>
          <a:solidFill>
            <a:srgbClr val="008080">
              <a:alpha val="50000"/>
            </a:srgbClr>
          </a:solidFill>
          <a:ln w="9360">
            <a:solidFill>
              <a:srgbClr val="40458C"/>
            </a:solidFill>
            <a:miter lim="800000"/>
            <a:headEnd/>
            <a:tailEnd/>
          </a:ln>
          <a:effectLst/>
        </p:spPr>
        <p:txBody>
          <a:bodyPr lIns="90000" tIns="46800" rIns="90000" bIns="46800">
            <a:spAutoFit/>
          </a:bodyPr>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2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PBX</a:t>
            </a:r>
          </a:p>
        </p:txBody>
      </p:sp>
      <p:sp>
        <p:nvSpPr>
          <p:cNvPr id="158747" name="Line 27"/>
          <p:cNvSpPr>
            <a:spLocks noChangeShapeType="1"/>
          </p:cNvSpPr>
          <p:nvPr/>
        </p:nvSpPr>
        <p:spPr bwMode="auto">
          <a:xfrm flipV="1">
            <a:off x="6400800" y="4646613"/>
            <a:ext cx="685800" cy="384175"/>
          </a:xfrm>
          <a:prstGeom prst="line">
            <a:avLst/>
          </a:prstGeom>
          <a:noFill/>
          <a:ln w="9360">
            <a:solidFill>
              <a:srgbClr val="40458C"/>
            </a:solidFill>
            <a:miter lim="800000"/>
            <a:headEnd/>
            <a:tailEnd/>
          </a:ln>
          <a:effectLst/>
        </p:spPr>
        <p:txBody>
          <a:bodyPr/>
          <a:lstStyle/>
          <a:p>
            <a:endParaRPr lang="es-MX"/>
          </a:p>
        </p:txBody>
      </p:sp>
      <p:sp>
        <p:nvSpPr>
          <p:cNvPr id="158748" name="Line 28"/>
          <p:cNvSpPr>
            <a:spLocks noChangeShapeType="1"/>
          </p:cNvSpPr>
          <p:nvPr/>
        </p:nvSpPr>
        <p:spPr bwMode="auto">
          <a:xfrm>
            <a:off x="6400800" y="5105400"/>
            <a:ext cx="685800" cy="381000"/>
          </a:xfrm>
          <a:prstGeom prst="line">
            <a:avLst/>
          </a:prstGeom>
          <a:noFill/>
          <a:ln w="9360">
            <a:solidFill>
              <a:srgbClr val="40458C"/>
            </a:solidFill>
            <a:miter lim="800000"/>
            <a:headEnd/>
            <a:tailEnd/>
          </a:ln>
          <a:effectLst/>
        </p:spPr>
        <p:txBody>
          <a:bodyPr/>
          <a:lstStyle/>
          <a:p>
            <a:endParaRPr lang="es-MX"/>
          </a:p>
        </p:txBody>
      </p:sp>
      <p:sp>
        <p:nvSpPr>
          <p:cNvPr id="158749" name="Line 29"/>
          <p:cNvSpPr>
            <a:spLocks noChangeShapeType="1"/>
          </p:cNvSpPr>
          <p:nvPr/>
        </p:nvSpPr>
        <p:spPr bwMode="auto">
          <a:xfrm>
            <a:off x="5257800" y="5105400"/>
            <a:ext cx="685800" cy="1588"/>
          </a:xfrm>
          <a:prstGeom prst="line">
            <a:avLst/>
          </a:prstGeom>
          <a:noFill/>
          <a:ln w="9360">
            <a:solidFill>
              <a:srgbClr val="40458C"/>
            </a:solidFill>
            <a:miter lim="800000"/>
            <a:headEnd/>
            <a:tailEnd/>
          </a:ln>
          <a:effectLst/>
        </p:spPr>
        <p:txBody>
          <a:bodyPr/>
          <a:lstStyle/>
          <a:p>
            <a:endParaRPr lang="es-MX"/>
          </a:p>
        </p:txBody>
      </p:sp>
      <p:sp>
        <p:nvSpPr>
          <p:cNvPr id="158750" name="Line 30"/>
          <p:cNvSpPr>
            <a:spLocks noChangeShapeType="1"/>
          </p:cNvSpPr>
          <p:nvPr/>
        </p:nvSpPr>
        <p:spPr bwMode="auto">
          <a:xfrm>
            <a:off x="5334000" y="5181600"/>
            <a:ext cx="609600" cy="1588"/>
          </a:xfrm>
          <a:prstGeom prst="line">
            <a:avLst/>
          </a:prstGeom>
          <a:noFill/>
          <a:ln w="9360">
            <a:solidFill>
              <a:srgbClr val="40458C"/>
            </a:solidFill>
            <a:miter lim="800000"/>
            <a:headEnd/>
            <a:tailEnd/>
          </a:ln>
          <a:effectLst/>
        </p:spPr>
        <p:txBody>
          <a:bodyPr/>
          <a:lstStyle/>
          <a:p>
            <a:endParaRPr lang="es-MX"/>
          </a:p>
        </p:txBody>
      </p:sp>
      <p:sp>
        <p:nvSpPr>
          <p:cNvPr id="158751" name="Line 31"/>
          <p:cNvSpPr>
            <a:spLocks noChangeShapeType="1"/>
          </p:cNvSpPr>
          <p:nvPr/>
        </p:nvSpPr>
        <p:spPr bwMode="auto">
          <a:xfrm>
            <a:off x="3962400" y="5867400"/>
            <a:ext cx="1588" cy="152400"/>
          </a:xfrm>
          <a:prstGeom prst="line">
            <a:avLst/>
          </a:prstGeom>
          <a:noFill/>
          <a:ln w="9360">
            <a:solidFill>
              <a:srgbClr val="40458C"/>
            </a:solidFill>
            <a:miter lim="800000"/>
            <a:headEnd/>
            <a:tailEnd/>
          </a:ln>
          <a:effectLst/>
        </p:spPr>
        <p:txBody>
          <a:bodyPr/>
          <a:lstStyle/>
          <a:p>
            <a:endParaRPr lang="es-MX"/>
          </a:p>
        </p:txBody>
      </p:sp>
      <p:sp>
        <p:nvSpPr>
          <p:cNvPr id="158752" name="Line 32"/>
          <p:cNvSpPr>
            <a:spLocks noChangeShapeType="1"/>
          </p:cNvSpPr>
          <p:nvPr/>
        </p:nvSpPr>
        <p:spPr bwMode="auto">
          <a:xfrm>
            <a:off x="4114800" y="5867400"/>
            <a:ext cx="1588" cy="152400"/>
          </a:xfrm>
          <a:prstGeom prst="line">
            <a:avLst/>
          </a:prstGeom>
          <a:noFill/>
          <a:ln w="9360">
            <a:solidFill>
              <a:srgbClr val="40458C"/>
            </a:solidFill>
            <a:miter lim="800000"/>
            <a:headEnd/>
            <a:tailEnd/>
          </a:ln>
          <a:effectLst/>
        </p:spPr>
        <p:txBody>
          <a:bodyPr/>
          <a:lstStyle/>
          <a:p>
            <a:endParaRPr lang="es-MX"/>
          </a:p>
        </p:txBody>
      </p:sp>
      <p:sp>
        <p:nvSpPr>
          <p:cNvPr id="158753" name="Line 33"/>
          <p:cNvSpPr>
            <a:spLocks noChangeShapeType="1"/>
          </p:cNvSpPr>
          <p:nvPr/>
        </p:nvSpPr>
        <p:spPr bwMode="auto">
          <a:xfrm>
            <a:off x="4267200" y="5867400"/>
            <a:ext cx="1588" cy="152400"/>
          </a:xfrm>
          <a:prstGeom prst="line">
            <a:avLst/>
          </a:prstGeom>
          <a:noFill/>
          <a:ln w="9360">
            <a:solidFill>
              <a:srgbClr val="40458C"/>
            </a:solidFill>
            <a:miter lim="800000"/>
            <a:headEnd/>
            <a:tailEnd/>
          </a:ln>
          <a:effectLst/>
        </p:spPr>
        <p:txBody>
          <a:bodyPr/>
          <a:lstStyle/>
          <a:p>
            <a:endParaRPr lang="es-MX"/>
          </a:p>
        </p:txBody>
      </p:sp>
      <p:sp>
        <p:nvSpPr>
          <p:cNvPr id="158754" name="AutoShape 34"/>
          <p:cNvSpPr>
            <a:spLocks noChangeArrowheads="1"/>
          </p:cNvSpPr>
          <p:nvPr/>
        </p:nvSpPr>
        <p:spPr bwMode="auto">
          <a:xfrm>
            <a:off x="5791200" y="56388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158755" name="AutoShape 35"/>
          <p:cNvSpPr>
            <a:spLocks noChangeArrowheads="1"/>
          </p:cNvSpPr>
          <p:nvPr/>
        </p:nvSpPr>
        <p:spPr bwMode="auto">
          <a:xfrm>
            <a:off x="6172200" y="56388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158756" name="AutoShape 36"/>
          <p:cNvSpPr>
            <a:spLocks noChangeArrowheads="1"/>
          </p:cNvSpPr>
          <p:nvPr/>
        </p:nvSpPr>
        <p:spPr bwMode="auto">
          <a:xfrm>
            <a:off x="7010400" y="57912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158757" name="AutoShape 37"/>
          <p:cNvSpPr>
            <a:spLocks noChangeArrowheads="1"/>
          </p:cNvSpPr>
          <p:nvPr/>
        </p:nvSpPr>
        <p:spPr bwMode="auto">
          <a:xfrm>
            <a:off x="7467600" y="57912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158758" name="AutoShape 38"/>
          <p:cNvSpPr>
            <a:spLocks noChangeArrowheads="1"/>
          </p:cNvSpPr>
          <p:nvPr/>
        </p:nvSpPr>
        <p:spPr bwMode="auto">
          <a:xfrm>
            <a:off x="7696200" y="48768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158759" name="AutoShape 39"/>
          <p:cNvSpPr>
            <a:spLocks noChangeArrowheads="1"/>
          </p:cNvSpPr>
          <p:nvPr/>
        </p:nvSpPr>
        <p:spPr bwMode="auto">
          <a:xfrm>
            <a:off x="7696200" y="44958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158760" name="Line 40"/>
          <p:cNvSpPr>
            <a:spLocks noChangeShapeType="1"/>
          </p:cNvSpPr>
          <p:nvPr/>
        </p:nvSpPr>
        <p:spPr bwMode="auto">
          <a:xfrm flipH="1">
            <a:off x="5865813" y="5257800"/>
            <a:ext cx="231775" cy="381000"/>
          </a:xfrm>
          <a:prstGeom prst="line">
            <a:avLst/>
          </a:prstGeom>
          <a:noFill/>
          <a:ln w="9360">
            <a:solidFill>
              <a:srgbClr val="40458C"/>
            </a:solidFill>
            <a:miter lim="800000"/>
            <a:headEnd/>
            <a:tailEnd/>
          </a:ln>
          <a:effectLst/>
        </p:spPr>
        <p:txBody>
          <a:bodyPr/>
          <a:lstStyle/>
          <a:p>
            <a:endParaRPr lang="es-MX"/>
          </a:p>
        </p:txBody>
      </p:sp>
      <p:sp>
        <p:nvSpPr>
          <p:cNvPr id="158761" name="Line 41"/>
          <p:cNvSpPr>
            <a:spLocks noChangeShapeType="1"/>
          </p:cNvSpPr>
          <p:nvPr/>
        </p:nvSpPr>
        <p:spPr bwMode="auto">
          <a:xfrm>
            <a:off x="6172200" y="5257800"/>
            <a:ext cx="152400" cy="381000"/>
          </a:xfrm>
          <a:prstGeom prst="line">
            <a:avLst/>
          </a:prstGeom>
          <a:noFill/>
          <a:ln w="9360">
            <a:solidFill>
              <a:srgbClr val="40458C"/>
            </a:solidFill>
            <a:miter lim="800000"/>
            <a:headEnd/>
            <a:tailEnd/>
          </a:ln>
          <a:effectLst/>
        </p:spPr>
        <p:txBody>
          <a:bodyPr/>
          <a:lstStyle/>
          <a:p>
            <a:endParaRPr lang="es-MX"/>
          </a:p>
        </p:txBody>
      </p:sp>
      <p:sp>
        <p:nvSpPr>
          <p:cNvPr id="158762" name="Line 42"/>
          <p:cNvSpPr>
            <a:spLocks noChangeShapeType="1"/>
          </p:cNvSpPr>
          <p:nvPr/>
        </p:nvSpPr>
        <p:spPr bwMode="auto">
          <a:xfrm>
            <a:off x="7543800" y="4648200"/>
            <a:ext cx="152400" cy="1588"/>
          </a:xfrm>
          <a:prstGeom prst="line">
            <a:avLst/>
          </a:prstGeom>
          <a:noFill/>
          <a:ln w="9360">
            <a:solidFill>
              <a:srgbClr val="40458C"/>
            </a:solidFill>
            <a:miter lim="800000"/>
            <a:headEnd/>
            <a:tailEnd/>
          </a:ln>
          <a:effectLst/>
        </p:spPr>
        <p:txBody>
          <a:bodyPr/>
          <a:lstStyle/>
          <a:p>
            <a:endParaRPr lang="es-MX"/>
          </a:p>
        </p:txBody>
      </p:sp>
      <p:sp>
        <p:nvSpPr>
          <p:cNvPr id="158763" name="Line 43"/>
          <p:cNvSpPr>
            <a:spLocks noChangeShapeType="1"/>
          </p:cNvSpPr>
          <p:nvPr/>
        </p:nvSpPr>
        <p:spPr bwMode="auto">
          <a:xfrm>
            <a:off x="7543800" y="4800600"/>
            <a:ext cx="152400" cy="228600"/>
          </a:xfrm>
          <a:prstGeom prst="line">
            <a:avLst/>
          </a:prstGeom>
          <a:noFill/>
          <a:ln w="9360">
            <a:solidFill>
              <a:srgbClr val="40458C"/>
            </a:solidFill>
            <a:miter lim="800000"/>
            <a:headEnd/>
            <a:tailEnd/>
          </a:ln>
          <a:effectLst/>
        </p:spPr>
        <p:txBody>
          <a:bodyPr/>
          <a:lstStyle/>
          <a:p>
            <a:endParaRPr lang="es-MX"/>
          </a:p>
        </p:txBody>
      </p:sp>
      <p:sp>
        <p:nvSpPr>
          <p:cNvPr id="158764" name="Line 44"/>
          <p:cNvSpPr>
            <a:spLocks noChangeShapeType="1"/>
          </p:cNvSpPr>
          <p:nvPr/>
        </p:nvSpPr>
        <p:spPr bwMode="auto">
          <a:xfrm flipH="1">
            <a:off x="7237413" y="5638800"/>
            <a:ext cx="79375" cy="152400"/>
          </a:xfrm>
          <a:prstGeom prst="line">
            <a:avLst/>
          </a:prstGeom>
          <a:noFill/>
          <a:ln w="9360">
            <a:solidFill>
              <a:srgbClr val="40458C"/>
            </a:solidFill>
            <a:miter lim="800000"/>
            <a:headEnd/>
            <a:tailEnd/>
          </a:ln>
          <a:effectLst/>
        </p:spPr>
        <p:txBody>
          <a:bodyPr/>
          <a:lstStyle/>
          <a:p>
            <a:endParaRPr lang="es-MX"/>
          </a:p>
        </p:txBody>
      </p:sp>
      <p:sp>
        <p:nvSpPr>
          <p:cNvPr id="158765" name="Line 45"/>
          <p:cNvSpPr>
            <a:spLocks noChangeShapeType="1"/>
          </p:cNvSpPr>
          <p:nvPr/>
        </p:nvSpPr>
        <p:spPr bwMode="auto">
          <a:xfrm>
            <a:off x="7391400" y="5638800"/>
            <a:ext cx="152400" cy="152400"/>
          </a:xfrm>
          <a:prstGeom prst="line">
            <a:avLst/>
          </a:prstGeom>
          <a:noFill/>
          <a:ln w="9360">
            <a:solidFill>
              <a:srgbClr val="40458C"/>
            </a:solidFill>
            <a:miter lim="800000"/>
            <a:headEnd/>
            <a:tailEnd/>
          </a:ln>
          <a:effectLst/>
        </p:spPr>
        <p:txBody>
          <a:bodyPr/>
          <a:lstStyle/>
          <a:p>
            <a:endParaRPr lang="es-MX"/>
          </a:p>
        </p:txBody>
      </p:sp>
      <p:sp>
        <p:nvSpPr>
          <p:cNvPr id="158766" name="Text Box 46"/>
          <p:cNvSpPr txBox="1">
            <a:spLocks noChangeArrowheads="1"/>
          </p:cNvSpPr>
          <p:nvPr/>
        </p:nvSpPr>
        <p:spPr bwMode="auto">
          <a:xfrm>
            <a:off x="1066800" y="6172200"/>
            <a:ext cx="2057400" cy="33655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Red 1</a:t>
            </a:r>
          </a:p>
        </p:txBody>
      </p:sp>
      <p:sp>
        <p:nvSpPr>
          <p:cNvPr id="158767" name="Text Box 47"/>
          <p:cNvSpPr txBox="1">
            <a:spLocks noChangeArrowheads="1"/>
          </p:cNvSpPr>
          <p:nvPr/>
        </p:nvSpPr>
        <p:spPr bwMode="auto">
          <a:xfrm>
            <a:off x="3733800" y="6140450"/>
            <a:ext cx="2057400" cy="33655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Red 2</a:t>
            </a:r>
          </a:p>
        </p:txBody>
      </p:sp>
      <p:sp>
        <p:nvSpPr>
          <p:cNvPr id="158768" name="Text Box 48"/>
          <p:cNvSpPr txBox="1">
            <a:spLocks noChangeArrowheads="1"/>
          </p:cNvSpPr>
          <p:nvPr/>
        </p:nvSpPr>
        <p:spPr bwMode="auto">
          <a:xfrm>
            <a:off x="6324600" y="6140450"/>
            <a:ext cx="1219200" cy="33655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Red 3</a:t>
            </a:r>
          </a:p>
        </p:txBody>
      </p:sp>
      <p:sp>
        <p:nvSpPr>
          <p:cNvPr id="158769" name="Line 49"/>
          <p:cNvSpPr>
            <a:spLocks noChangeShapeType="1"/>
          </p:cNvSpPr>
          <p:nvPr/>
        </p:nvSpPr>
        <p:spPr bwMode="auto">
          <a:xfrm flipH="1">
            <a:off x="1293813" y="3962400"/>
            <a:ext cx="2060575" cy="9144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58770" name="Line 50"/>
          <p:cNvSpPr>
            <a:spLocks noChangeShapeType="1"/>
          </p:cNvSpPr>
          <p:nvPr/>
        </p:nvSpPr>
        <p:spPr bwMode="auto">
          <a:xfrm>
            <a:off x="4114800" y="4114800"/>
            <a:ext cx="1588" cy="7620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58771" name="Line 51"/>
          <p:cNvSpPr>
            <a:spLocks noChangeShapeType="1"/>
          </p:cNvSpPr>
          <p:nvPr/>
        </p:nvSpPr>
        <p:spPr bwMode="auto">
          <a:xfrm>
            <a:off x="4876800" y="3962400"/>
            <a:ext cx="1371600" cy="9144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58772" name="Line 52"/>
          <p:cNvSpPr>
            <a:spLocks noChangeShapeType="1"/>
          </p:cNvSpPr>
          <p:nvPr/>
        </p:nvSpPr>
        <p:spPr bwMode="auto">
          <a:xfrm>
            <a:off x="4114800" y="2590800"/>
            <a:ext cx="1588" cy="609600"/>
          </a:xfrm>
          <a:prstGeom prst="line">
            <a:avLst/>
          </a:prstGeom>
          <a:noFill/>
          <a:ln w="9360">
            <a:solidFill>
              <a:srgbClr val="40458C"/>
            </a:solidFill>
            <a:miter lim="800000"/>
            <a:headEnd type="triangle" w="med" len="me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idx="1"/>
          </p:nvPr>
        </p:nvSpPr>
        <p:spPr>
          <a:xfrm>
            <a:off x="838200" y="1905000"/>
            <a:ext cx="7772400" cy="4500563"/>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Interfaz de Usuario Unificado</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Servicios de Presentación</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Aplicaciones de gestión</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Base de Datos</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Servicios de comunicaciones compartidos</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Capacidad de distribución del sistema</a:t>
            </a:r>
          </a:p>
        </p:txBody>
      </p:sp>
      <p:sp>
        <p:nvSpPr>
          <p:cNvPr id="159745"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Sistemas de Gestión integrada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idx="1"/>
          </p:nvPr>
        </p:nvSpPr>
        <p:spPr>
          <a:xfrm>
            <a:off x="838200" y="1981200"/>
            <a:ext cx="7772400" cy="4156075"/>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Normalización de las comunicaciones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Es necesario especificar un protocolo entre elemento de red y centro de gestión</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Normalización de la información.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El centro de gestión debe conocer las propiedades de gestión de los elementos de red:</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Su nombre</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Formato de las respuestas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Definición sintácticamente uniforme de los elementos de red</a:t>
            </a:r>
          </a:p>
        </p:txBody>
      </p:sp>
      <p:sp>
        <p:nvSpPr>
          <p:cNvPr id="160769"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Requisitos de la gestión integrada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idx="1"/>
          </p:nvPr>
        </p:nvSpPr>
        <p:spPr>
          <a:xfrm>
            <a:off x="838200" y="1676400"/>
            <a:ext cx="7772400" cy="4125913"/>
          </a:xfrm>
          <a:ln/>
        </p:spPr>
        <p:txBody>
          <a:bodyPr>
            <a:normAutofit lnSpcReduction="10000"/>
          </a:bodyPr>
          <a:lstStyle/>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Introducción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Planificación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Funcionalidad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Arquitectura TMN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OSI</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de Internet</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Sistemas de Gestión Integrada</a:t>
            </a:r>
          </a:p>
          <a:p>
            <a:pPr marL="341313" indent="-341313">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Plataformas de Gestión</a:t>
            </a:r>
          </a:p>
        </p:txBody>
      </p:sp>
      <p:sp>
        <p:nvSpPr>
          <p:cNvPr id="16179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Indice del Curso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idx="1"/>
          </p:nvPr>
        </p:nvSpPr>
        <p:spPr>
          <a:xfrm>
            <a:off x="762000" y="1752600"/>
            <a:ext cx="8077200" cy="5510213"/>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Integración de aplicaciones: si los recursos se gestionan según modelos normalizados: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Aplicaciones de gestión genéricas, basadas en el protocolo de gestión directamente.</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Aplicaciones con el mismo método de acceso: reutilización del software de protocolos de gestión.</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u="sng"/>
              <a:t>Plataformas de gestión</a:t>
            </a:r>
          </a:p>
          <a:p>
            <a:pPr marL="1141413" lvl="2" indent="-227013">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Infraestructura de gestión común para las aplicaciones</a:t>
            </a:r>
          </a:p>
          <a:p>
            <a:pPr marL="1141413" lvl="2" indent="-227013">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Funcionalidad básica de gestión de red</a:t>
            </a:r>
          </a:p>
          <a:p>
            <a:pPr marL="1141413" lvl="2" indent="-227013">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Permite integración de aplicaciones a nivel de interfaz de usuario.</a:t>
            </a:r>
          </a:p>
        </p:txBody>
      </p:sp>
      <p:sp>
        <p:nvSpPr>
          <p:cNvPr id="162817"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Plataformas de gestión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idx="1"/>
          </p:nvPr>
        </p:nvSpPr>
        <p:spPr>
          <a:xfrm>
            <a:off x="838200" y="1752600"/>
            <a:ext cx="7772400" cy="4256088"/>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Las plataformas más conocidas son:</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Hewlett-Packard: OpenView</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IBM: NetView / 6000 (Tívoli TME)</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Sun: SunNet Manager</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DEC: PolyCenter</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Cabletron: Spectrum</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Bull: ISM</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NetLabs: OverLord</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Micromuse: Netcool</a:t>
            </a:r>
          </a:p>
        </p:txBody>
      </p:sp>
      <p:sp>
        <p:nvSpPr>
          <p:cNvPr id="16384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Plataformas de gestión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idx="1"/>
          </p:nvPr>
        </p:nvSpPr>
        <p:spPr>
          <a:xfrm>
            <a:off x="609600" y="1524000"/>
            <a:ext cx="8077200" cy="5561013"/>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La funcionalidad que proporcionan es muy básica, y orientada al protocolo. No proporcionan transparencia.</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Aplicaciones más usuales: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MIB Browser: interfaz de usuario del protocolo SNMP.</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Discover: permite “auto-descubrir” equipos y topologías de la red</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Programación de sondeos de variables de la MIB</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Programación de acciones ante alarmas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Visualizador gráfico de valores de variables de MIB.</a:t>
            </a:r>
          </a:p>
        </p:txBody>
      </p:sp>
      <p:sp>
        <p:nvSpPr>
          <p:cNvPr id="164865"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Funcionalidad de las plataformas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idx="1"/>
          </p:nvPr>
        </p:nvSpPr>
        <p:spPr>
          <a:xfrm>
            <a:off x="838200" y="1905000"/>
            <a:ext cx="7772400" cy="4114800"/>
          </a:xfrm>
          <a:ln/>
        </p:spPr>
        <p:txBody>
          <a:bodyPr/>
          <a:lstStyle/>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Entorno: HP, Sun, MOTIF</a:t>
            </a:r>
          </a:p>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Múltiples aplicaciones de otros vendedores integrables</a:t>
            </a:r>
          </a:p>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Soporta comunicaciones por SNMP y CMIP</a:t>
            </a:r>
          </a:p>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Incorpora la aplicación Network Node Manager para redes TCP / IP</a:t>
            </a:r>
          </a:p>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Usa la base de datos INGRESS</a:t>
            </a:r>
          </a:p>
        </p:txBody>
      </p:sp>
      <p:sp>
        <p:nvSpPr>
          <p:cNvPr id="16588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HP Open View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HP Open View: Arquitectura</a:t>
            </a:r>
          </a:p>
        </p:txBody>
      </p:sp>
      <p:sp>
        <p:nvSpPr>
          <p:cNvPr id="166914" name="Text Box 2"/>
          <p:cNvSpPr txBox="1">
            <a:spLocks noChangeArrowheads="1"/>
          </p:cNvSpPr>
          <p:nvPr/>
        </p:nvSpPr>
        <p:spPr bwMode="auto">
          <a:xfrm>
            <a:off x="3200400" y="1828800"/>
            <a:ext cx="1600200" cy="823913"/>
          </a:xfrm>
          <a:prstGeom prst="rect">
            <a:avLst/>
          </a:prstGeom>
          <a:solidFill>
            <a:srgbClr val="B7C1EB">
              <a:alpha val="50000"/>
            </a:srgbClr>
          </a:solidFill>
          <a:ln w="9360">
            <a:solidFill>
              <a:srgbClr val="40458C"/>
            </a:solidFill>
            <a:miter lim="800000"/>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Network Node Manager</a:t>
            </a:r>
          </a:p>
        </p:txBody>
      </p:sp>
      <p:sp>
        <p:nvSpPr>
          <p:cNvPr id="166915" name="Text Box 3"/>
          <p:cNvSpPr txBox="1">
            <a:spLocks noChangeArrowheads="1"/>
          </p:cNvSpPr>
          <p:nvPr/>
        </p:nvSpPr>
        <p:spPr bwMode="auto">
          <a:xfrm>
            <a:off x="1371600" y="2667000"/>
            <a:ext cx="1600200" cy="581025"/>
          </a:xfrm>
          <a:prstGeom prst="rect">
            <a:avLst/>
          </a:prstGeom>
          <a:solidFill>
            <a:srgbClr val="B7C1EB">
              <a:alpha val="50000"/>
            </a:srgbClr>
          </a:solidFill>
          <a:ln w="9360">
            <a:solidFill>
              <a:srgbClr val="40458C"/>
            </a:solidFill>
            <a:miter lim="800000"/>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SNMP MIB Browser</a:t>
            </a:r>
          </a:p>
        </p:txBody>
      </p:sp>
      <p:sp>
        <p:nvSpPr>
          <p:cNvPr id="166916" name="Text Box 4"/>
          <p:cNvSpPr txBox="1">
            <a:spLocks noChangeArrowheads="1"/>
          </p:cNvSpPr>
          <p:nvPr/>
        </p:nvSpPr>
        <p:spPr bwMode="auto">
          <a:xfrm>
            <a:off x="3200400" y="2667000"/>
            <a:ext cx="1600200" cy="581025"/>
          </a:xfrm>
          <a:prstGeom prst="rect">
            <a:avLst/>
          </a:prstGeom>
          <a:solidFill>
            <a:srgbClr val="B7C1EB">
              <a:alpha val="50000"/>
            </a:srgbClr>
          </a:solidFill>
          <a:ln w="9360">
            <a:solidFill>
              <a:srgbClr val="40458C"/>
            </a:solidFill>
            <a:miter lim="800000"/>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IP Discovery and Layout</a:t>
            </a:r>
          </a:p>
        </p:txBody>
      </p:sp>
      <p:sp>
        <p:nvSpPr>
          <p:cNvPr id="166917" name="Text Box 5"/>
          <p:cNvSpPr txBox="1">
            <a:spLocks noChangeArrowheads="1"/>
          </p:cNvSpPr>
          <p:nvPr/>
        </p:nvSpPr>
        <p:spPr bwMode="auto">
          <a:xfrm>
            <a:off x="5029200" y="2667000"/>
            <a:ext cx="1600200" cy="823913"/>
          </a:xfrm>
          <a:prstGeom prst="rect">
            <a:avLst/>
          </a:prstGeom>
          <a:solidFill>
            <a:srgbClr val="B7C1EB">
              <a:alpha val="50000"/>
            </a:srgbClr>
          </a:solidFill>
          <a:ln w="9360">
            <a:solidFill>
              <a:srgbClr val="40458C"/>
            </a:solidFill>
            <a:miter lim="800000"/>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Data Presentation Tools</a:t>
            </a:r>
          </a:p>
        </p:txBody>
      </p:sp>
      <p:sp>
        <p:nvSpPr>
          <p:cNvPr id="166918" name="Text Box 6"/>
          <p:cNvSpPr txBox="1">
            <a:spLocks noChangeArrowheads="1"/>
          </p:cNvSpPr>
          <p:nvPr/>
        </p:nvSpPr>
        <p:spPr bwMode="auto">
          <a:xfrm>
            <a:off x="3200400" y="3886200"/>
            <a:ext cx="1600200" cy="708025"/>
          </a:xfrm>
          <a:prstGeom prst="rect">
            <a:avLst/>
          </a:prstGeom>
          <a:solidFill>
            <a:srgbClr val="B7C1EB">
              <a:alpha val="50000"/>
            </a:srgbClr>
          </a:solidFill>
          <a:ln w="9360">
            <a:solidFill>
              <a:srgbClr val="40458C"/>
            </a:solidFill>
            <a:miter lim="800000"/>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CONSOLE</a:t>
            </a:r>
          </a:p>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(OSF Motif)</a:t>
            </a:r>
          </a:p>
        </p:txBody>
      </p:sp>
      <p:sp>
        <p:nvSpPr>
          <p:cNvPr id="166919" name="Line 7"/>
          <p:cNvSpPr>
            <a:spLocks noChangeShapeType="1"/>
          </p:cNvSpPr>
          <p:nvPr/>
        </p:nvSpPr>
        <p:spPr bwMode="auto">
          <a:xfrm>
            <a:off x="1219200" y="5486400"/>
            <a:ext cx="6781800" cy="1588"/>
          </a:xfrm>
          <a:prstGeom prst="line">
            <a:avLst/>
          </a:prstGeom>
          <a:noFill/>
          <a:ln w="28440">
            <a:solidFill>
              <a:srgbClr val="40458C"/>
            </a:solidFill>
            <a:miter lim="800000"/>
            <a:headEnd/>
            <a:tailEnd/>
          </a:ln>
          <a:effectLst/>
        </p:spPr>
        <p:txBody>
          <a:bodyPr/>
          <a:lstStyle/>
          <a:p>
            <a:endParaRPr lang="es-MX"/>
          </a:p>
        </p:txBody>
      </p:sp>
      <p:sp>
        <p:nvSpPr>
          <p:cNvPr id="166920" name="AutoShape 8"/>
          <p:cNvSpPr>
            <a:spLocks noChangeArrowheads="1"/>
          </p:cNvSpPr>
          <p:nvPr/>
        </p:nvSpPr>
        <p:spPr bwMode="auto">
          <a:xfrm>
            <a:off x="1143000" y="3886200"/>
            <a:ext cx="1371600" cy="990600"/>
          </a:xfrm>
          <a:prstGeom prst="can">
            <a:avLst>
              <a:gd name="adj" fmla="val 25000"/>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166921" name="Text Box 9"/>
          <p:cNvSpPr txBox="1">
            <a:spLocks noChangeArrowheads="1"/>
          </p:cNvSpPr>
          <p:nvPr/>
        </p:nvSpPr>
        <p:spPr bwMode="auto">
          <a:xfrm>
            <a:off x="1219200" y="4267200"/>
            <a:ext cx="1295400" cy="581025"/>
          </a:xfrm>
          <a:prstGeom prst="rect">
            <a:avLst/>
          </a:prstGeom>
          <a:no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INGRESS Database</a:t>
            </a:r>
          </a:p>
        </p:txBody>
      </p:sp>
      <p:sp>
        <p:nvSpPr>
          <p:cNvPr id="166922" name="Text Box 10"/>
          <p:cNvSpPr txBox="1">
            <a:spLocks noChangeArrowheads="1"/>
          </p:cNvSpPr>
          <p:nvPr/>
        </p:nvSpPr>
        <p:spPr bwMode="auto">
          <a:xfrm>
            <a:off x="1371600" y="6038850"/>
            <a:ext cx="1600200" cy="336550"/>
          </a:xfrm>
          <a:prstGeom prst="rect">
            <a:avLst/>
          </a:prstGeom>
          <a:solidFill>
            <a:srgbClr val="B7C1EB">
              <a:alpha val="50000"/>
            </a:srgbClr>
          </a:solidFill>
          <a:ln w="9360">
            <a:solidFill>
              <a:srgbClr val="40458C"/>
            </a:solidFill>
            <a:miter lim="800000"/>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SNMP</a:t>
            </a:r>
          </a:p>
        </p:txBody>
      </p:sp>
      <p:sp>
        <p:nvSpPr>
          <p:cNvPr id="166923" name="Text Box 11"/>
          <p:cNvSpPr txBox="1">
            <a:spLocks noChangeArrowheads="1"/>
          </p:cNvSpPr>
          <p:nvPr/>
        </p:nvSpPr>
        <p:spPr bwMode="auto">
          <a:xfrm>
            <a:off x="5181600" y="6038850"/>
            <a:ext cx="1600200" cy="336550"/>
          </a:xfrm>
          <a:prstGeom prst="rect">
            <a:avLst/>
          </a:prstGeom>
          <a:solidFill>
            <a:srgbClr val="B7C1EB">
              <a:alpha val="50000"/>
            </a:srgbClr>
          </a:solidFill>
          <a:ln w="9360">
            <a:solidFill>
              <a:srgbClr val="40458C"/>
            </a:solidFill>
            <a:miter lim="800000"/>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CMIP</a:t>
            </a:r>
          </a:p>
        </p:txBody>
      </p:sp>
      <p:sp>
        <p:nvSpPr>
          <p:cNvPr id="166924" name="Line 12"/>
          <p:cNvSpPr>
            <a:spLocks noChangeShapeType="1"/>
          </p:cNvSpPr>
          <p:nvPr/>
        </p:nvSpPr>
        <p:spPr bwMode="auto">
          <a:xfrm flipV="1">
            <a:off x="2133600" y="5865813"/>
            <a:ext cx="1588" cy="155575"/>
          </a:xfrm>
          <a:prstGeom prst="line">
            <a:avLst/>
          </a:prstGeom>
          <a:noFill/>
          <a:ln w="9360">
            <a:solidFill>
              <a:srgbClr val="40458C"/>
            </a:solidFill>
            <a:miter lim="800000"/>
            <a:headEnd/>
            <a:tailEnd/>
          </a:ln>
          <a:effectLst/>
        </p:spPr>
        <p:txBody>
          <a:bodyPr/>
          <a:lstStyle/>
          <a:p>
            <a:endParaRPr lang="es-MX"/>
          </a:p>
        </p:txBody>
      </p:sp>
      <p:sp>
        <p:nvSpPr>
          <p:cNvPr id="166925" name="Line 13"/>
          <p:cNvSpPr>
            <a:spLocks noChangeShapeType="1"/>
          </p:cNvSpPr>
          <p:nvPr/>
        </p:nvSpPr>
        <p:spPr bwMode="auto">
          <a:xfrm>
            <a:off x="2133600" y="5867400"/>
            <a:ext cx="3810000" cy="1588"/>
          </a:xfrm>
          <a:prstGeom prst="line">
            <a:avLst/>
          </a:prstGeom>
          <a:noFill/>
          <a:ln w="9360">
            <a:solidFill>
              <a:srgbClr val="40458C"/>
            </a:solidFill>
            <a:miter lim="800000"/>
            <a:headEnd/>
            <a:tailEnd/>
          </a:ln>
          <a:effectLst/>
        </p:spPr>
        <p:txBody>
          <a:bodyPr/>
          <a:lstStyle/>
          <a:p>
            <a:endParaRPr lang="es-MX"/>
          </a:p>
        </p:txBody>
      </p:sp>
      <p:sp>
        <p:nvSpPr>
          <p:cNvPr id="166926" name="Line 14"/>
          <p:cNvSpPr>
            <a:spLocks noChangeShapeType="1"/>
          </p:cNvSpPr>
          <p:nvPr/>
        </p:nvSpPr>
        <p:spPr bwMode="auto">
          <a:xfrm>
            <a:off x="5943600" y="5867400"/>
            <a:ext cx="1588" cy="152400"/>
          </a:xfrm>
          <a:prstGeom prst="line">
            <a:avLst/>
          </a:prstGeom>
          <a:noFill/>
          <a:ln w="9360">
            <a:solidFill>
              <a:srgbClr val="40458C"/>
            </a:solidFill>
            <a:miter lim="800000"/>
            <a:headEnd/>
            <a:tailEnd/>
          </a:ln>
          <a:effectLst/>
        </p:spPr>
        <p:txBody>
          <a:bodyPr/>
          <a:lstStyle/>
          <a:p>
            <a:endParaRPr lang="es-MX"/>
          </a:p>
        </p:txBody>
      </p:sp>
      <p:sp>
        <p:nvSpPr>
          <p:cNvPr id="166927" name="Line 15"/>
          <p:cNvSpPr>
            <a:spLocks noChangeShapeType="1"/>
          </p:cNvSpPr>
          <p:nvPr/>
        </p:nvSpPr>
        <p:spPr bwMode="auto">
          <a:xfrm>
            <a:off x="3962400" y="4648200"/>
            <a:ext cx="1588" cy="838200"/>
          </a:xfrm>
          <a:prstGeom prst="line">
            <a:avLst/>
          </a:prstGeom>
          <a:noFill/>
          <a:ln w="9360">
            <a:solidFill>
              <a:srgbClr val="40458C"/>
            </a:solidFill>
            <a:miter lim="800000"/>
            <a:headEnd/>
            <a:tailEnd type="triangle" w="med" len="med"/>
          </a:ln>
          <a:effectLst/>
        </p:spPr>
        <p:txBody>
          <a:bodyPr/>
          <a:lstStyle/>
          <a:p>
            <a:endParaRPr lang="es-MX"/>
          </a:p>
        </p:txBody>
      </p:sp>
      <p:sp>
        <p:nvSpPr>
          <p:cNvPr id="166928" name="Line 16"/>
          <p:cNvSpPr>
            <a:spLocks noChangeShapeType="1"/>
          </p:cNvSpPr>
          <p:nvPr/>
        </p:nvSpPr>
        <p:spPr bwMode="auto">
          <a:xfrm>
            <a:off x="3962400" y="5486400"/>
            <a:ext cx="1588" cy="381000"/>
          </a:xfrm>
          <a:prstGeom prst="line">
            <a:avLst/>
          </a:prstGeom>
          <a:noFill/>
          <a:ln w="9360">
            <a:solidFill>
              <a:srgbClr val="40458C"/>
            </a:solidFill>
            <a:miter lim="800000"/>
            <a:headEnd/>
            <a:tailEnd/>
          </a:ln>
          <a:effectLst/>
        </p:spPr>
        <p:txBody>
          <a:bodyPr/>
          <a:lstStyle/>
          <a:p>
            <a:endParaRPr lang="es-MX"/>
          </a:p>
        </p:txBody>
      </p:sp>
      <p:sp>
        <p:nvSpPr>
          <p:cNvPr id="166929" name="Text Box 17"/>
          <p:cNvSpPr txBox="1">
            <a:spLocks noChangeArrowheads="1"/>
          </p:cNvSpPr>
          <p:nvPr/>
        </p:nvSpPr>
        <p:spPr bwMode="auto">
          <a:xfrm>
            <a:off x="6629400" y="5029200"/>
            <a:ext cx="1371600" cy="398463"/>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XMP API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idx="1"/>
          </p:nvPr>
        </p:nvSpPr>
        <p:spPr>
          <a:xfrm>
            <a:off x="762000" y="1600200"/>
            <a:ext cx="7772400" cy="5749925"/>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Incluye herramientas para desarrollo de aplicaciones de gestión OSI.</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OPI: Open Protocol Interface. Permite el desarrollo de dispositivos de mediación TMN.</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Seleccionado por los principales fabricantes de equipos de telecomunicación para el desarrollo de sus aplicaciones de gestión: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Nortel</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Alcatel</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Ericsson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Nokia </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ATT</a:t>
            </a:r>
          </a:p>
        </p:txBody>
      </p:sp>
      <p:sp>
        <p:nvSpPr>
          <p:cNvPr id="167937"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HP Open View: versión 4.0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838200" y="1905000"/>
            <a:ext cx="7772400" cy="4114800"/>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Procesos y procedimientos: Cinco grandes áreas funcionales (FCAPS)</a:t>
            </a:r>
          </a:p>
          <a:p>
            <a:pPr marL="341313" indent="-341313">
              <a:spcBef>
                <a:spcPts val="450"/>
              </a:spcBef>
              <a:buClrTx/>
              <a:buSzPct val="11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1800" dirty="0"/>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Gestión de Fallos y Supervisión</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Gestión de Configuración</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Gestión de </a:t>
            </a:r>
            <a:r>
              <a:rPr lang="es-ES" dirty="0" smtClean="0"/>
              <a:t>Contabilidad</a:t>
            </a:r>
            <a:endParaRPr lang="es-ES" dirty="0"/>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Gestión de Prestaciones</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Gestión de Seguridad</a:t>
            </a:r>
          </a:p>
        </p:txBody>
      </p:sp>
      <p:sp>
        <p:nvSpPr>
          <p:cNvPr id="2150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Recursos implicados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idx="1"/>
          </p:nvPr>
        </p:nvSpPr>
        <p:spPr>
          <a:xfrm>
            <a:off x="685800" y="1752600"/>
            <a:ext cx="7772400" cy="544195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3 tipos de integración entre aplicaciones de gestión: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Integración de comunicaciones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Integración de interfaces de usuario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Integración de información</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Las dos primeras están solucionadas con el uso de una plataforma de gestión: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Comunicaciones : todas las aplicaciones usan los servicios de comunicaciones de la plataforma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Interfaz de usuario: las aplicaciones comparten el interfaz de usuario de la plataforma.</a:t>
            </a:r>
          </a:p>
        </p:txBody>
      </p:sp>
      <p:sp>
        <p:nvSpPr>
          <p:cNvPr id="168961"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Integración entre aplicaciones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idx="1"/>
          </p:nvPr>
        </p:nvSpPr>
        <p:spPr>
          <a:xfrm>
            <a:off x="685800" y="1524000"/>
            <a:ext cx="7772400" cy="5732463"/>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Base de datos local de gestión: Las aplicaciones de gestión necesitan almacenar datos localmente: datos de topología, datos administrativos.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Estos datos pueden formar parte de las MIBs, pero no es frecuente.</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Las plataformas y algunas aplicaciones incorporan el uso de bases de datos relacionales para el almacenamiento local.</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Cada aplicación tiene necesidades de almacenamiento diferentes, pero con frecuencia existen datos comunes entre ellas</a:t>
            </a:r>
          </a:p>
        </p:txBody>
      </p:sp>
      <p:sp>
        <p:nvSpPr>
          <p:cNvPr id="16998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Integración de información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idx="1"/>
          </p:nvPr>
        </p:nvSpPr>
        <p:spPr>
          <a:xfrm>
            <a:off x="685800" y="1524000"/>
            <a:ext cx="7772400" cy="1143000"/>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Cada aplicación tiene su propia base de datos.</a:t>
            </a:r>
          </a:p>
        </p:txBody>
      </p:sp>
      <p:sp>
        <p:nvSpPr>
          <p:cNvPr id="17100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Consecuencia</a:t>
            </a:r>
          </a:p>
        </p:txBody>
      </p:sp>
      <p:grpSp>
        <p:nvGrpSpPr>
          <p:cNvPr id="171011" name="Group 3"/>
          <p:cNvGrpSpPr>
            <a:grpSpLocks/>
          </p:cNvGrpSpPr>
          <p:nvPr/>
        </p:nvGrpSpPr>
        <p:grpSpPr bwMode="auto">
          <a:xfrm>
            <a:off x="685800" y="3124200"/>
            <a:ext cx="989013" cy="608013"/>
            <a:chOff x="432" y="1968"/>
            <a:chExt cx="623" cy="383"/>
          </a:xfrm>
        </p:grpSpPr>
        <p:sp>
          <p:nvSpPr>
            <p:cNvPr id="171012" name="AutoShape 4"/>
            <p:cNvSpPr>
              <a:spLocks noChangeArrowheads="1"/>
            </p:cNvSpPr>
            <p:nvPr/>
          </p:nvSpPr>
          <p:spPr bwMode="auto">
            <a:xfrm>
              <a:off x="432" y="1968"/>
              <a:ext cx="623" cy="383"/>
            </a:xfrm>
            <a:prstGeom prst="can">
              <a:avLst>
                <a:gd name="adj" fmla="val 25000"/>
              </a:avLst>
            </a:prstGeom>
            <a:solidFill>
              <a:srgbClr val="ECD882"/>
            </a:solidFill>
            <a:ln w="9360">
              <a:solidFill>
                <a:srgbClr val="40458C"/>
              </a:solidFill>
              <a:miter lim="800000"/>
              <a:headEnd/>
              <a:tailEnd/>
            </a:ln>
            <a:effectLst/>
          </p:spPr>
          <p:txBody>
            <a:bodyPr wrap="none" anchor="ctr"/>
            <a:lstStyle/>
            <a:p>
              <a:endParaRPr lang="es-MX"/>
            </a:p>
          </p:txBody>
        </p:sp>
        <p:sp>
          <p:nvSpPr>
            <p:cNvPr id="171013" name="Text Box 5"/>
            <p:cNvSpPr txBox="1">
              <a:spLocks noChangeArrowheads="1"/>
            </p:cNvSpPr>
            <p:nvPr/>
          </p:nvSpPr>
          <p:spPr bwMode="auto">
            <a:xfrm>
              <a:off x="528" y="2016"/>
              <a:ext cx="431" cy="289"/>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BD</a:t>
              </a:r>
            </a:p>
          </p:txBody>
        </p:sp>
      </p:grpSp>
      <p:grpSp>
        <p:nvGrpSpPr>
          <p:cNvPr id="171014" name="Group 6"/>
          <p:cNvGrpSpPr>
            <a:grpSpLocks/>
          </p:cNvGrpSpPr>
          <p:nvPr/>
        </p:nvGrpSpPr>
        <p:grpSpPr bwMode="auto">
          <a:xfrm>
            <a:off x="2057400" y="2895600"/>
            <a:ext cx="1065213" cy="1065213"/>
            <a:chOff x="1296" y="1824"/>
            <a:chExt cx="671" cy="671"/>
          </a:xfrm>
        </p:grpSpPr>
        <p:sp>
          <p:nvSpPr>
            <p:cNvPr id="171015" name="Oval 7"/>
            <p:cNvSpPr>
              <a:spLocks noChangeArrowheads="1"/>
            </p:cNvSpPr>
            <p:nvPr/>
          </p:nvSpPr>
          <p:spPr bwMode="auto">
            <a:xfrm>
              <a:off x="1296" y="1824"/>
              <a:ext cx="671" cy="671"/>
            </a:xfrm>
            <a:prstGeom prst="ellipse">
              <a:avLst/>
            </a:prstGeom>
            <a:noFill/>
            <a:ln w="9360">
              <a:solidFill>
                <a:srgbClr val="40458C"/>
              </a:solidFill>
              <a:miter lim="800000"/>
              <a:headEnd/>
              <a:tailEnd/>
            </a:ln>
            <a:effectLst/>
          </p:spPr>
          <p:txBody>
            <a:bodyPr wrap="none" anchor="ctr"/>
            <a:lstStyle/>
            <a:p>
              <a:endParaRPr lang="es-MX"/>
            </a:p>
          </p:txBody>
        </p:sp>
        <p:sp>
          <p:nvSpPr>
            <p:cNvPr id="171016" name="Text Box 8"/>
            <p:cNvSpPr txBox="1">
              <a:spLocks noChangeArrowheads="1"/>
            </p:cNvSpPr>
            <p:nvPr/>
          </p:nvSpPr>
          <p:spPr bwMode="auto">
            <a:xfrm>
              <a:off x="1392" y="2016"/>
              <a:ext cx="527" cy="346"/>
            </a:xfrm>
            <a:prstGeom prst="rect">
              <a:avLst/>
            </a:prstGeom>
            <a:noFill/>
            <a:ln w="9525">
              <a:noFill/>
              <a:round/>
              <a:headEnd/>
              <a:tailEnd/>
            </a:ln>
            <a:effectLst/>
          </p:spPr>
          <p:txBody>
            <a:bodyPr lIns="90000" tIns="46800" rIns="90000" bIns="46800">
              <a:spAutoFit/>
            </a:bodyPr>
            <a:lstStyle/>
            <a:p>
              <a:pPr>
                <a:spcBef>
                  <a:spcPts val="6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000">
                  <a:solidFill>
                    <a:srgbClr val="40458C"/>
                  </a:solidFill>
                  <a:latin typeface="Tahoma" pitchFamily="32" charset="0"/>
                  <a:ea typeface="WenQuanYi Micro Hei" charset="0"/>
                  <a:cs typeface="WenQuanYi Micro Hei" charset="0"/>
                </a:rPr>
                <a:t>Aplicación de gestión</a:t>
              </a:r>
            </a:p>
          </p:txBody>
        </p:sp>
      </p:grpSp>
      <p:grpSp>
        <p:nvGrpSpPr>
          <p:cNvPr id="171017" name="Group 9"/>
          <p:cNvGrpSpPr>
            <a:grpSpLocks/>
          </p:cNvGrpSpPr>
          <p:nvPr/>
        </p:nvGrpSpPr>
        <p:grpSpPr bwMode="auto">
          <a:xfrm>
            <a:off x="3657600" y="3124200"/>
            <a:ext cx="989013" cy="608013"/>
            <a:chOff x="2304" y="1968"/>
            <a:chExt cx="623" cy="383"/>
          </a:xfrm>
        </p:grpSpPr>
        <p:sp>
          <p:nvSpPr>
            <p:cNvPr id="171018" name="AutoShape 10"/>
            <p:cNvSpPr>
              <a:spLocks noChangeArrowheads="1"/>
            </p:cNvSpPr>
            <p:nvPr/>
          </p:nvSpPr>
          <p:spPr bwMode="auto">
            <a:xfrm>
              <a:off x="2304" y="1968"/>
              <a:ext cx="623" cy="383"/>
            </a:xfrm>
            <a:prstGeom prst="can">
              <a:avLst>
                <a:gd name="adj" fmla="val 25000"/>
              </a:avLst>
            </a:prstGeom>
            <a:solidFill>
              <a:srgbClr val="ECD882"/>
            </a:solidFill>
            <a:ln w="9360">
              <a:solidFill>
                <a:srgbClr val="40458C"/>
              </a:solidFill>
              <a:miter lim="800000"/>
              <a:headEnd/>
              <a:tailEnd/>
            </a:ln>
            <a:effectLst/>
          </p:spPr>
          <p:txBody>
            <a:bodyPr wrap="none" anchor="ctr"/>
            <a:lstStyle/>
            <a:p>
              <a:endParaRPr lang="es-MX"/>
            </a:p>
          </p:txBody>
        </p:sp>
        <p:sp>
          <p:nvSpPr>
            <p:cNvPr id="171019" name="Text Box 11"/>
            <p:cNvSpPr txBox="1">
              <a:spLocks noChangeArrowheads="1"/>
            </p:cNvSpPr>
            <p:nvPr/>
          </p:nvSpPr>
          <p:spPr bwMode="auto">
            <a:xfrm>
              <a:off x="2400" y="2016"/>
              <a:ext cx="431" cy="289"/>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BD</a:t>
              </a:r>
            </a:p>
          </p:txBody>
        </p:sp>
      </p:grpSp>
      <p:grpSp>
        <p:nvGrpSpPr>
          <p:cNvPr id="171020" name="Group 12"/>
          <p:cNvGrpSpPr>
            <a:grpSpLocks/>
          </p:cNvGrpSpPr>
          <p:nvPr/>
        </p:nvGrpSpPr>
        <p:grpSpPr bwMode="auto">
          <a:xfrm>
            <a:off x="5105400" y="2895600"/>
            <a:ext cx="1065213" cy="1065213"/>
            <a:chOff x="3216" y="1824"/>
            <a:chExt cx="671" cy="671"/>
          </a:xfrm>
        </p:grpSpPr>
        <p:sp>
          <p:nvSpPr>
            <p:cNvPr id="171021" name="Oval 13"/>
            <p:cNvSpPr>
              <a:spLocks noChangeArrowheads="1"/>
            </p:cNvSpPr>
            <p:nvPr/>
          </p:nvSpPr>
          <p:spPr bwMode="auto">
            <a:xfrm>
              <a:off x="3216" y="1824"/>
              <a:ext cx="671" cy="671"/>
            </a:xfrm>
            <a:prstGeom prst="ellipse">
              <a:avLst/>
            </a:prstGeom>
            <a:noFill/>
            <a:ln w="9360">
              <a:solidFill>
                <a:srgbClr val="40458C"/>
              </a:solidFill>
              <a:miter lim="800000"/>
              <a:headEnd/>
              <a:tailEnd/>
            </a:ln>
            <a:effectLst/>
          </p:spPr>
          <p:txBody>
            <a:bodyPr wrap="none" anchor="ctr"/>
            <a:lstStyle/>
            <a:p>
              <a:endParaRPr lang="es-MX"/>
            </a:p>
          </p:txBody>
        </p:sp>
        <p:sp>
          <p:nvSpPr>
            <p:cNvPr id="171022" name="Text Box 14"/>
            <p:cNvSpPr txBox="1">
              <a:spLocks noChangeArrowheads="1"/>
            </p:cNvSpPr>
            <p:nvPr/>
          </p:nvSpPr>
          <p:spPr bwMode="auto">
            <a:xfrm>
              <a:off x="3312" y="2016"/>
              <a:ext cx="527" cy="346"/>
            </a:xfrm>
            <a:prstGeom prst="rect">
              <a:avLst/>
            </a:prstGeom>
            <a:noFill/>
            <a:ln w="9525">
              <a:noFill/>
              <a:round/>
              <a:headEnd/>
              <a:tailEnd/>
            </a:ln>
            <a:effectLst/>
          </p:spPr>
          <p:txBody>
            <a:bodyPr lIns="90000" tIns="46800" rIns="90000" bIns="46800">
              <a:spAutoFit/>
            </a:bodyPr>
            <a:lstStyle/>
            <a:p>
              <a:pPr>
                <a:spcBef>
                  <a:spcPts val="6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000">
                  <a:solidFill>
                    <a:srgbClr val="40458C"/>
                  </a:solidFill>
                  <a:latin typeface="Tahoma" pitchFamily="32" charset="0"/>
                  <a:ea typeface="WenQuanYi Micro Hei" charset="0"/>
                  <a:cs typeface="WenQuanYi Micro Hei" charset="0"/>
                </a:rPr>
                <a:t>Aplicación de gestión</a:t>
              </a:r>
            </a:p>
          </p:txBody>
        </p:sp>
      </p:grpSp>
      <p:grpSp>
        <p:nvGrpSpPr>
          <p:cNvPr id="171023" name="Group 15"/>
          <p:cNvGrpSpPr>
            <a:grpSpLocks/>
          </p:cNvGrpSpPr>
          <p:nvPr/>
        </p:nvGrpSpPr>
        <p:grpSpPr bwMode="auto">
          <a:xfrm>
            <a:off x="6629400" y="3124200"/>
            <a:ext cx="989013" cy="608013"/>
            <a:chOff x="4176" y="1968"/>
            <a:chExt cx="623" cy="383"/>
          </a:xfrm>
        </p:grpSpPr>
        <p:sp>
          <p:nvSpPr>
            <p:cNvPr id="171024" name="AutoShape 16"/>
            <p:cNvSpPr>
              <a:spLocks noChangeArrowheads="1"/>
            </p:cNvSpPr>
            <p:nvPr/>
          </p:nvSpPr>
          <p:spPr bwMode="auto">
            <a:xfrm>
              <a:off x="4176" y="1968"/>
              <a:ext cx="623" cy="383"/>
            </a:xfrm>
            <a:prstGeom prst="can">
              <a:avLst>
                <a:gd name="adj" fmla="val 25000"/>
              </a:avLst>
            </a:prstGeom>
            <a:solidFill>
              <a:srgbClr val="ECD882"/>
            </a:solidFill>
            <a:ln w="9360">
              <a:solidFill>
                <a:srgbClr val="40458C"/>
              </a:solidFill>
              <a:miter lim="800000"/>
              <a:headEnd/>
              <a:tailEnd/>
            </a:ln>
            <a:effectLst/>
          </p:spPr>
          <p:txBody>
            <a:bodyPr wrap="none" anchor="ctr"/>
            <a:lstStyle/>
            <a:p>
              <a:endParaRPr lang="es-MX"/>
            </a:p>
          </p:txBody>
        </p:sp>
        <p:sp>
          <p:nvSpPr>
            <p:cNvPr id="171025" name="Text Box 17"/>
            <p:cNvSpPr txBox="1">
              <a:spLocks noChangeArrowheads="1"/>
            </p:cNvSpPr>
            <p:nvPr/>
          </p:nvSpPr>
          <p:spPr bwMode="auto">
            <a:xfrm>
              <a:off x="4272" y="2016"/>
              <a:ext cx="431" cy="289"/>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BD</a:t>
              </a:r>
            </a:p>
          </p:txBody>
        </p:sp>
      </p:grpSp>
      <p:grpSp>
        <p:nvGrpSpPr>
          <p:cNvPr id="171026" name="Group 18"/>
          <p:cNvGrpSpPr>
            <a:grpSpLocks/>
          </p:cNvGrpSpPr>
          <p:nvPr/>
        </p:nvGrpSpPr>
        <p:grpSpPr bwMode="auto">
          <a:xfrm>
            <a:off x="8001000" y="2895600"/>
            <a:ext cx="1065213" cy="1065213"/>
            <a:chOff x="5040" y="1824"/>
            <a:chExt cx="671" cy="671"/>
          </a:xfrm>
        </p:grpSpPr>
        <p:sp>
          <p:nvSpPr>
            <p:cNvPr id="171027" name="Oval 19"/>
            <p:cNvSpPr>
              <a:spLocks noChangeArrowheads="1"/>
            </p:cNvSpPr>
            <p:nvPr/>
          </p:nvSpPr>
          <p:spPr bwMode="auto">
            <a:xfrm>
              <a:off x="5040" y="1824"/>
              <a:ext cx="671" cy="671"/>
            </a:xfrm>
            <a:prstGeom prst="ellipse">
              <a:avLst/>
            </a:prstGeom>
            <a:noFill/>
            <a:ln w="9360">
              <a:solidFill>
                <a:srgbClr val="40458C"/>
              </a:solidFill>
              <a:miter lim="800000"/>
              <a:headEnd/>
              <a:tailEnd/>
            </a:ln>
            <a:effectLst/>
          </p:spPr>
          <p:txBody>
            <a:bodyPr wrap="none" anchor="ctr"/>
            <a:lstStyle/>
            <a:p>
              <a:endParaRPr lang="es-MX"/>
            </a:p>
          </p:txBody>
        </p:sp>
        <p:sp>
          <p:nvSpPr>
            <p:cNvPr id="171028" name="Text Box 20"/>
            <p:cNvSpPr txBox="1">
              <a:spLocks noChangeArrowheads="1"/>
            </p:cNvSpPr>
            <p:nvPr/>
          </p:nvSpPr>
          <p:spPr bwMode="auto">
            <a:xfrm>
              <a:off x="5136" y="2016"/>
              <a:ext cx="527" cy="346"/>
            </a:xfrm>
            <a:prstGeom prst="rect">
              <a:avLst/>
            </a:prstGeom>
            <a:noFill/>
            <a:ln w="9525">
              <a:noFill/>
              <a:round/>
              <a:headEnd/>
              <a:tailEnd/>
            </a:ln>
            <a:effectLst/>
          </p:spPr>
          <p:txBody>
            <a:bodyPr lIns="90000" tIns="46800" rIns="90000" bIns="46800">
              <a:spAutoFit/>
            </a:bodyPr>
            <a:lstStyle/>
            <a:p>
              <a:pPr>
                <a:spcBef>
                  <a:spcPts val="6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000">
                  <a:solidFill>
                    <a:srgbClr val="40458C"/>
                  </a:solidFill>
                  <a:latin typeface="Tahoma" pitchFamily="32" charset="0"/>
                  <a:ea typeface="WenQuanYi Micro Hei" charset="0"/>
                  <a:cs typeface="WenQuanYi Micro Hei" charset="0"/>
                </a:rPr>
                <a:t>Aplicación de gestión</a:t>
              </a:r>
            </a:p>
          </p:txBody>
        </p:sp>
      </p:grpSp>
      <p:sp>
        <p:nvSpPr>
          <p:cNvPr id="171029" name="Line 21"/>
          <p:cNvSpPr>
            <a:spLocks noChangeShapeType="1"/>
          </p:cNvSpPr>
          <p:nvPr/>
        </p:nvSpPr>
        <p:spPr bwMode="auto">
          <a:xfrm>
            <a:off x="1676400" y="3352800"/>
            <a:ext cx="381000" cy="1588"/>
          </a:xfrm>
          <a:prstGeom prst="line">
            <a:avLst/>
          </a:prstGeom>
          <a:noFill/>
          <a:ln w="9360">
            <a:solidFill>
              <a:srgbClr val="40458C"/>
            </a:solidFill>
            <a:miter lim="800000"/>
            <a:headEnd/>
            <a:tailEnd/>
          </a:ln>
          <a:effectLst/>
        </p:spPr>
        <p:txBody>
          <a:bodyPr/>
          <a:lstStyle/>
          <a:p>
            <a:endParaRPr lang="es-MX"/>
          </a:p>
        </p:txBody>
      </p:sp>
      <p:sp>
        <p:nvSpPr>
          <p:cNvPr id="171030" name="Line 22"/>
          <p:cNvSpPr>
            <a:spLocks noChangeShapeType="1"/>
          </p:cNvSpPr>
          <p:nvPr/>
        </p:nvSpPr>
        <p:spPr bwMode="auto">
          <a:xfrm>
            <a:off x="3124200" y="3352800"/>
            <a:ext cx="533400" cy="1588"/>
          </a:xfrm>
          <a:prstGeom prst="line">
            <a:avLst/>
          </a:prstGeom>
          <a:noFill/>
          <a:ln w="9360">
            <a:solidFill>
              <a:srgbClr val="40458C"/>
            </a:solidFill>
            <a:miter lim="800000"/>
            <a:headEnd/>
            <a:tailEnd/>
          </a:ln>
          <a:effectLst/>
        </p:spPr>
        <p:txBody>
          <a:bodyPr/>
          <a:lstStyle/>
          <a:p>
            <a:endParaRPr lang="es-MX"/>
          </a:p>
        </p:txBody>
      </p:sp>
      <p:sp>
        <p:nvSpPr>
          <p:cNvPr id="171031" name="Line 23"/>
          <p:cNvSpPr>
            <a:spLocks noChangeShapeType="1"/>
          </p:cNvSpPr>
          <p:nvPr/>
        </p:nvSpPr>
        <p:spPr bwMode="auto">
          <a:xfrm>
            <a:off x="4648200" y="3352800"/>
            <a:ext cx="457200" cy="1588"/>
          </a:xfrm>
          <a:prstGeom prst="line">
            <a:avLst/>
          </a:prstGeom>
          <a:noFill/>
          <a:ln w="9360">
            <a:solidFill>
              <a:srgbClr val="40458C"/>
            </a:solidFill>
            <a:miter lim="800000"/>
            <a:headEnd/>
            <a:tailEnd/>
          </a:ln>
          <a:effectLst/>
        </p:spPr>
        <p:txBody>
          <a:bodyPr/>
          <a:lstStyle/>
          <a:p>
            <a:endParaRPr lang="es-MX"/>
          </a:p>
        </p:txBody>
      </p:sp>
      <p:sp>
        <p:nvSpPr>
          <p:cNvPr id="171032" name="Line 24"/>
          <p:cNvSpPr>
            <a:spLocks noChangeShapeType="1"/>
          </p:cNvSpPr>
          <p:nvPr/>
        </p:nvSpPr>
        <p:spPr bwMode="auto">
          <a:xfrm>
            <a:off x="6172200" y="3352800"/>
            <a:ext cx="457200" cy="1588"/>
          </a:xfrm>
          <a:prstGeom prst="line">
            <a:avLst/>
          </a:prstGeom>
          <a:noFill/>
          <a:ln w="9360">
            <a:solidFill>
              <a:srgbClr val="40458C"/>
            </a:solidFill>
            <a:miter lim="800000"/>
            <a:headEnd/>
            <a:tailEnd/>
          </a:ln>
          <a:effectLst/>
        </p:spPr>
        <p:txBody>
          <a:bodyPr/>
          <a:lstStyle/>
          <a:p>
            <a:endParaRPr lang="es-MX"/>
          </a:p>
        </p:txBody>
      </p:sp>
      <p:sp>
        <p:nvSpPr>
          <p:cNvPr id="171033" name="Line 25"/>
          <p:cNvSpPr>
            <a:spLocks noChangeShapeType="1"/>
          </p:cNvSpPr>
          <p:nvPr/>
        </p:nvSpPr>
        <p:spPr bwMode="auto">
          <a:xfrm>
            <a:off x="7620000" y="3352800"/>
            <a:ext cx="381000" cy="1588"/>
          </a:xfrm>
          <a:prstGeom prst="line">
            <a:avLst/>
          </a:prstGeom>
          <a:noFill/>
          <a:ln w="9360">
            <a:solidFill>
              <a:srgbClr val="40458C"/>
            </a:solidFill>
            <a:miter lim="800000"/>
            <a:headEnd/>
            <a:tailEnd/>
          </a:ln>
          <a:effectLst/>
        </p:spPr>
        <p:txBody>
          <a:bodyPr/>
          <a:lstStyle/>
          <a:p>
            <a:endParaRPr lang="es-MX"/>
          </a:p>
        </p:txBody>
      </p:sp>
      <p:sp>
        <p:nvSpPr>
          <p:cNvPr id="171034" name="Text Box 26"/>
          <p:cNvSpPr txBox="1">
            <a:spLocks noChangeArrowheads="1"/>
          </p:cNvSpPr>
          <p:nvPr/>
        </p:nvSpPr>
        <p:spPr bwMode="auto">
          <a:xfrm>
            <a:off x="1981200" y="4495800"/>
            <a:ext cx="5562600" cy="1571625"/>
          </a:xfrm>
          <a:prstGeom prst="rect">
            <a:avLst/>
          </a:prstGeom>
          <a:solidFill>
            <a:srgbClr val="99CC00">
              <a:alpha val="50000"/>
            </a:srgbClr>
          </a:solidFill>
          <a:ln w="9360">
            <a:solidFill>
              <a:srgbClr val="40458C"/>
            </a:solidFill>
            <a:miter lim="800000"/>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PLATAFORMA DE GESTIÓN</a:t>
            </a:r>
          </a:p>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solidFill>
                <a:srgbClr val="40458C"/>
              </a:solidFill>
              <a:latin typeface="Tahoma" pitchFamily="32" charset="0"/>
              <a:ea typeface="WenQuanYi Micro Hei" charset="0"/>
              <a:cs typeface="WenQuanYi Micro Hei" charset="0"/>
            </a:endParaRPr>
          </a:p>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solidFill>
                <a:srgbClr val="40458C"/>
              </a:solidFill>
              <a:latin typeface="Tahoma" pitchFamily="32" charset="0"/>
              <a:ea typeface="WenQuanYi Micro Hei" charset="0"/>
              <a:cs typeface="WenQuanYi Micro Hei" charset="0"/>
            </a:endParaRPr>
          </a:p>
        </p:txBody>
      </p:sp>
      <p:sp>
        <p:nvSpPr>
          <p:cNvPr id="171035" name="Text Box 27"/>
          <p:cNvSpPr txBox="1">
            <a:spLocks noChangeArrowheads="1"/>
          </p:cNvSpPr>
          <p:nvPr/>
        </p:nvSpPr>
        <p:spPr bwMode="auto">
          <a:xfrm>
            <a:off x="2209800" y="5334000"/>
            <a:ext cx="5181600" cy="460375"/>
          </a:xfrm>
          <a:prstGeom prst="rect">
            <a:avLst/>
          </a:prstGeom>
          <a:solidFill>
            <a:srgbClr val="FF6600">
              <a:alpha val="50000"/>
            </a:srgbClr>
          </a:solidFill>
          <a:ln w="9360">
            <a:solidFill>
              <a:srgbClr val="40458C"/>
            </a:solidFill>
            <a:miter lim="800000"/>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Protocolos de gestión de red</a:t>
            </a:r>
          </a:p>
        </p:txBody>
      </p:sp>
      <p:grpSp>
        <p:nvGrpSpPr>
          <p:cNvPr id="171036" name="Group 28"/>
          <p:cNvGrpSpPr>
            <a:grpSpLocks/>
          </p:cNvGrpSpPr>
          <p:nvPr/>
        </p:nvGrpSpPr>
        <p:grpSpPr bwMode="auto">
          <a:xfrm>
            <a:off x="685800" y="4953000"/>
            <a:ext cx="989013" cy="608013"/>
            <a:chOff x="432" y="3120"/>
            <a:chExt cx="623" cy="383"/>
          </a:xfrm>
        </p:grpSpPr>
        <p:sp>
          <p:nvSpPr>
            <p:cNvPr id="171037" name="AutoShape 29"/>
            <p:cNvSpPr>
              <a:spLocks noChangeArrowheads="1"/>
            </p:cNvSpPr>
            <p:nvPr/>
          </p:nvSpPr>
          <p:spPr bwMode="auto">
            <a:xfrm>
              <a:off x="432" y="3120"/>
              <a:ext cx="623" cy="383"/>
            </a:xfrm>
            <a:prstGeom prst="can">
              <a:avLst>
                <a:gd name="adj" fmla="val 25000"/>
              </a:avLst>
            </a:prstGeom>
            <a:solidFill>
              <a:srgbClr val="ECD882"/>
            </a:solidFill>
            <a:ln w="9360">
              <a:solidFill>
                <a:srgbClr val="40458C"/>
              </a:solidFill>
              <a:miter lim="800000"/>
              <a:headEnd/>
              <a:tailEnd/>
            </a:ln>
            <a:effectLst/>
          </p:spPr>
          <p:txBody>
            <a:bodyPr wrap="none" anchor="ctr"/>
            <a:lstStyle/>
            <a:p>
              <a:endParaRPr lang="es-MX"/>
            </a:p>
          </p:txBody>
        </p:sp>
        <p:sp>
          <p:nvSpPr>
            <p:cNvPr id="171038" name="Text Box 30"/>
            <p:cNvSpPr txBox="1">
              <a:spLocks noChangeArrowheads="1"/>
            </p:cNvSpPr>
            <p:nvPr/>
          </p:nvSpPr>
          <p:spPr bwMode="auto">
            <a:xfrm>
              <a:off x="528" y="3168"/>
              <a:ext cx="431" cy="289"/>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BD</a:t>
              </a:r>
            </a:p>
          </p:txBody>
        </p:sp>
      </p:grpSp>
      <p:sp>
        <p:nvSpPr>
          <p:cNvPr id="171039" name="Line 31"/>
          <p:cNvSpPr>
            <a:spLocks noChangeShapeType="1"/>
          </p:cNvSpPr>
          <p:nvPr/>
        </p:nvSpPr>
        <p:spPr bwMode="auto">
          <a:xfrm flipH="1">
            <a:off x="1674813" y="5257800"/>
            <a:ext cx="307975" cy="1588"/>
          </a:xfrm>
          <a:prstGeom prst="line">
            <a:avLst/>
          </a:prstGeom>
          <a:noFill/>
          <a:ln w="9360">
            <a:solidFill>
              <a:srgbClr val="40458C"/>
            </a:solidFill>
            <a:miter lim="800000"/>
            <a:headEnd/>
            <a:tailEnd/>
          </a:ln>
          <a:effectLst/>
        </p:spPr>
        <p:txBody>
          <a:bodyPr/>
          <a:lstStyle/>
          <a:p>
            <a:endParaRPr lang="es-MX"/>
          </a:p>
        </p:txBody>
      </p:sp>
      <p:sp>
        <p:nvSpPr>
          <p:cNvPr id="171040" name="Line 32"/>
          <p:cNvSpPr>
            <a:spLocks noChangeShapeType="1"/>
          </p:cNvSpPr>
          <p:nvPr/>
        </p:nvSpPr>
        <p:spPr bwMode="auto">
          <a:xfrm>
            <a:off x="2667000" y="3962400"/>
            <a:ext cx="307975" cy="533400"/>
          </a:xfrm>
          <a:prstGeom prst="line">
            <a:avLst/>
          </a:prstGeom>
          <a:noFill/>
          <a:ln w="9360">
            <a:solidFill>
              <a:srgbClr val="40458C"/>
            </a:solidFill>
            <a:miter lim="800000"/>
            <a:headEnd/>
            <a:tailEnd/>
          </a:ln>
          <a:effectLst/>
        </p:spPr>
        <p:txBody>
          <a:bodyPr/>
          <a:lstStyle/>
          <a:p>
            <a:endParaRPr lang="es-MX"/>
          </a:p>
        </p:txBody>
      </p:sp>
      <p:sp>
        <p:nvSpPr>
          <p:cNvPr id="171041" name="Line 33"/>
          <p:cNvSpPr>
            <a:spLocks noChangeShapeType="1"/>
          </p:cNvSpPr>
          <p:nvPr/>
        </p:nvSpPr>
        <p:spPr bwMode="auto">
          <a:xfrm>
            <a:off x="5638800" y="3962400"/>
            <a:ext cx="1588" cy="533400"/>
          </a:xfrm>
          <a:prstGeom prst="line">
            <a:avLst/>
          </a:prstGeom>
          <a:noFill/>
          <a:ln w="9360">
            <a:solidFill>
              <a:srgbClr val="40458C"/>
            </a:solidFill>
            <a:miter lim="800000"/>
            <a:headEnd/>
            <a:tailEnd/>
          </a:ln>
          <a:effectLst/>
        </p:spPr>
        <p:txBody>
          <a:bodyPr/>
          <a:lstStyle/>
          <a:p>
            <a:endParaRPr lang="es-MX"/>
          </a:p>
        </p:txBody>
      </p:sp>
      <p:sp>
        <p:nvSpPr>
          <p:cNvPr id="171042" name="Line 34"/>
          <p:cNvSpPr>
            <a:spLocks noChangeShapeType="1"/>
          </p:cNvSpPr>
          <p:nvPr/>
        </p:nvSpPr>
        <p:spPr bwMode="auto">
          <a:xfrm flipH="1">
            <a:off x="7161213" y="3886200"/>
            <a:ext cx="1069975" cy="615950"/>
          </a:xfrm>
          <a:prstGeom prst="line">
            <a:avLst/>
          </a:prstGeom>
          <a:noFill/>
          <a:ln w="9360">
            <a:solidFill>
              <a:srgbClr val="40458C"/>
            </a:solidFill>
            <a:miter lim="800000"/>
            <a:headEnd/>
            <a:tailEn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idx="1"/>
          </p:nvPr>
        </p:nvSpPr>
        <p:spPr>
          <a:xfrm>
            <a:off x="838200" y="1905000"/>
            <a:ext cx="7772400" cy="4483100"/>
          </a:xfrm>
          <a:ln/>
        </p:spPr>
        <p:txBody>
          <a:bodyPr/>
          <a:lstStyle/>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Las plataformas actuales no permiten una integración de la información entre las aplicaciones</a:t>
            </a:r>
          </a:p>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Dos enfoques diferentes para su solución:</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Esquema universal de almacenamiento de datos: consorcio MIC fallido</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Configuración “ad-hoc” por los gestores de red</a:t>
            </a:r>
          </a:p>
        </p:txBody>
      </p:sp>
      <p:sp>
        <p:nvSpPr>
          <p:cNvPr id="17203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Soluciones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idx="1"/>
          </p:nvPr>
        </p:nvSpPr>
        <p:spPr>
          <a:xfrm>
            <a:off x="685800" y="1600200"/>
            <a:ext cx="8001000" cy="599440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Gestión integrada: permite acceder a información de gestión de los recursos de la misma manera.</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Plataformas de gestión: ofrecen a otras aplicaciones infraestructura de acceso a recursos.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¿Qué plataforma elijo para desarrollar mi aplicación?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¿Me tengo que ligar a la plataforma de un fabricante para realizar mi aplicación de gestión?</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Problema: Heterogeneidad de plataformas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Una solución: desarrollo de aplicación para múltiples plataformas</a:t>
            </a:r>
          </a:p>
        </p:txBody>
      </p:sp>
      <p:sp>
        <p:nvSpPr>
          <p:cNvPr id="173057"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Convergencia de plataformas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idx="1"/>
          </p:nvPr>
        </p:nvSpPr>
        <p:spPr>
          <a:xfrm>
            <a:off x="685800" y="1676400"/>
            <a:ext cx="7772400" cy="4641850"/>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Convergencia de plataformas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NMF (OMNIPoint)</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OSF(DME)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X/Open (XMP)</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Gestión de ordenadores personales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DMTF</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Gestión basada en Web</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WBEM</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JMAPI</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Gestión en Entornos de Procesamiento Distribuido</a:t>
            </a:r>
          </a:p>
        </p:txBody>
      </p:sp>
      <p:sp>
        <p:nvSpPr>
          <p:cNvPr id="174081" name="Rectangle 1"/>
          <p:cNvSpPr>
            <a:spLocks noGrp="1" noChangeArrowheads="1"/>
          </p:cNvSpPr>
          <p:nvPr>
            <p:ph type="title"/>
          </p:nvPr>
        </p:nvSpPr>
        <p:spPr>
          <a:xfrm>
            <a:off x="609600" y="134938"/>
            <a:ext cx="7772400" cy="13128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Tendencias y Foros Internacionales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5" name="Rectangle 1"/>
          <p:cNvSpPr>
            <a:spLocks noGrp="1" noChangeArrowheads="1"/>
          </p:cNvSpPr>
          <p:nvPr>
            <p:ph idx="1"/>
          </p:nvPr>
        </p:nvSpPr>
        <p:spPr>
          <a:xfrm>
            <a:off x="838200" y="1905000"/>
            <a:ext cx="7772400" cy="4114800"/>
          </a:xfrm>
          <a:ln/>
        </p:spPr>
        <p:txBody>
          <a:bodyPr/>
          <a:lstStyle/>
          <a:p>
            <a:pPr indent="-341313" algn="ctr">
              <a:spcBef>
                <a:spcPts val="4300"/>
              </a:spcBef>
              <a:buClrTx/>
              <a:buSzPct val="11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17200">
                <a:effectLst>
                  <a:outerShdw blurRad="38100" dist="38100" dir="2700000" algn="tl">
                    <a:srgbClr val="C0C0C0"/>
                  </a:outerShdw>
                </a:effectLst>
              </a:rPr>
              <a:t>DEMO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p:cNvSpPr>
            <a:spLocks noGrp="1" noChangeArrowheads="1"/>
          </p:cNvSpPr>
          <p:nvPr>
            <p:ph idx="1"/>
          </p:nvPr>
        </p:nvSpPr>
        <p:spPr>
          <a:xfrm>
            <a:off x="838200" y="4191000"/>
            <a:ext cx="7772400" cy="2362200"/>
          </a:xfrm>
          <a:ln/>
        </p:spPr>
        <p:txBody>
          <a:bodyPr/>
          <a:lstStyle/>
          <a:p>
            <a:pPr indent="-341313" algn="ctr">
              <a:spcBef>
                <a:spcPts val="1650"/>
              </a:spcBef>
              <a:buClrTx/>
              <a:buSzPct val="11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6600">
                <a:effectLst>
                  <a:outerShdw blurRad="38100" dist="38100" dir="2700000" algn="tl">
                    <a:srgbClr val="C0C0C0"/>
                  </a:outerShdw>
                </a:effectLst>
              </a:rPr>
              <a:t>Preguntas?</a:t>
            </a:r>
          </a:p>
          <a:p>
            <a:pPr indent="-341313" algn="ctr">
              <a:spcBef>
                <a:spcPts val="1650"/>
              </a:spcBef>
              <a:buClrTx/>
              <a:buSzPct val="11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sz="6600">
                <a:effectLst>
                  <a:outerShdw blurRad="38100" dist="38100" dir="2700000" algn="tl">
                    <a:srgbClr val="C0C0C0"/>
                  </a:outerShdw>
                </a:effectLst>
              </a:rPr>
              <a:t>FIN</a:t>
            </a:r>
          </a:p>
        </p:txBody>
      </p:sp>
      <p:pic>
        <p:nvPicPr>
          <p:cNvPr id="176130" name="Picture 2"/>
          <p:cNvPicPr>
            <a:picLocks noChangeAspect="1" noChangeArrowheads="1"/>
          </p:cNvPicPr>
          <p:nvPr/>
        </p:nvPicPr>
        <p:blipFill>
          <a:blip r:embed="rId3"/>
          <a:srcRect/>
          <a:stretch>
            <a:fillRect/>
          </a:stretch>
        </p:blipFill>
        <p:spPr bwMode="auto">
          <a:xfrm>
            <a:off x="2895600" y="609600"/>
            <a:ext cx="3595688" cy="352266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838200" y="1905000"/>
            <a:ext cx="7772400" cy="4114800"/>
          </a:xfrm>
          <a:ln/>
        </p:spPr>
        <p:txBody>
          <a:bodyPr/>
          <a:lstStyle/>
          <a:p>
            <a:pPr marL="341313" indent="-341313">
              <a:buClr>
                <a:srgbClr val="DDDDDD"/>
              </a:buClr>
              <a:buSzPct val="110000"/>
              <a:buFont typeface="Symbol"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Recursos humanos</a:t>
            </a:r>
          </a:p>
          <a:p>
            <a:pPr marL="741363" lvl="1" indent="-284163">
              <a:buClr>
                <a:srgbClr val="DDDDDD"/>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Operadores</a:t>
            </a:r>
          </a:p>
          <a:p>
            <a:pPr marL="741363" lvl="1" indent="-284163">
              <a:buClr>
                <a:srgbClr val="DDDDDD"/>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Administradores</a:t>
            </a:r>
          </a:p>
          <a:p>
            <a:pPr marL="741363" lvl="1" indent="-284163">
              <a:buClr>
                <a:srgbClr val="DDDDDD"/>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Analistas</a:t>
            </a:r>
          </a:p>
          <a:p>
            <a:pPr marL="741363" lvl="1" indent="-284163">
              <a:buClr>
                <a:srgbClr val="DDDDDD"/>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Planificadores</a:t>
            </a:r>
          </a:p>
          <a:p>
            <a:pPr marL="341313" indent="-341313">
              <a:buClr>
                <a:srgbClr val="DDDDDD"/>
              </a:buClr>
              <a:buSzPct val="110000"/>
              <a:buFont typeface="Symbol"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solidFill>
                  <a:srgbClr val="DDDDDD"/>
                </a:solidFill>
              </a:rPr>
              <a:t>Procesos y Procedimientos</a:t>
            </a:r>
          </a:p>
          <a:p>
            <a:pPr marL="341313" indent="-341313">
              <a:buClr>
                <a:srgbClr val="6F89F7"/>
              </a:buClr>
              <a:buSzPct val="110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Herramientas</a:t>
            </a:r>
          </a:p>
        </p:txBody>
      </p:sp>
      <p:sp>
        <p:nvSpPr>
          <p:cNvPr id="2252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Recursos implicados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838200" y="1905000"/>
            <a:ext cx="7772400" cy="4114800"/>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Herramientas:</a:t>
            </a:r>
          </a:p>
          <a:p>
            <a:pPr marL="341313" indent="-341313">
              <a:buClr>
                <a:srgbClr val="6F89F7"/>
              </a:buClr>
              <a:buSzPct val="11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Elementos de red</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Gestores de elementos</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Sistemas de gestión integrada</a:t>
            </a:r>
          </a:p>
        </p:txBody>
      </p:sp>
      <p:sp>
        <p:nvSpPr>
          <p:cNvPr id="2355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Recursos implicados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838200" y="1905000"/>
            <a:ext cx="7772400" cy="4125913"/>
          </a:xfrm>
          <a:ln/>
        </p:spPr>
        <p:txBody>
          <a:bodyPr>
            <a:normAutofit lnSpcReduction="10000"/>
          </a:bodyPr>
          <a:lstStyle/>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Introducción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Planificación de la Gestión de Red</a:t>
            </a:r>
          </a:p>
          <a:p>
            <a:pPr marL="341313" indent="-341313">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Funcionalidad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Arquitectura TMN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OSI</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de Internet</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Sistemas de Gestión Integrada</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Plataformas de Gestión</a:t>
            </a:r>
          </a:p>
        </p:txBody>
      </p:sp>
      <p:sp>
        <p:nvSpPr>
          <p:cNvPr id="24577"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Indice del Curso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idx="1"/>
          </p:nvPr>
        </p:nvSpPr>
        <p:spPr>
          <a:xfrm>
            <a:off x="838200" y="1905000"/>
            <a:ext cx="7772400" cy="4125913"/>
          </a:xfrm>
          <a:ln/>
        </p:spPr>
        <p:txBody>
          <a:bodyPr>
            <a:normAutofit lnSpcReduction="10000"/>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Introducción</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Planificación de la Gestión de Red</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Funcionalidad de la Gestión de Red</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Arquitectura TMN</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Modelo de Gestión de Red OSI</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Modelo de Gestión de Red de Internet</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Sistemas de Gestión Integrada</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Plataformas de Gestión</a:t>
            </a:r>
          </a:p>
        </p:txBody>
      </p:sp>
      <p:sp>
        <p:nvSpPr>
          <p:cNvPr id="512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Indice del Curso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xfrm>
            <a:off x="685800" y="1676400"/>
            <a:ext cx="7772400" cy="5430838"/>
          </a:xfrm>
          <a:ln/>
        </p:spPr>
        <p:txBody>
          <a:bodyPr>
            <a:normAutofit/>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No existe funcionalidad común. Depende de: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Tipo de red gestionada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Tipo de equipos gestionados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Objetivos específicos de la gestión de red</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A bajo nivel, todos los métodos se  basan en: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Monitorización de red:</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dirty="0"/>
              <a:t>Gestión de prestaciones</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dirty="0"/>
              <a:t>Gestión de fallos</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dirty="0"/>
              <a:t>Gestión de contabilidad</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dirty="0"/>
              <a:t>Gestión de configuraciones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Control de red:</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dirty="0"/>
              <a:t>Gestión de configuraciones</a:t>
            </a:r>
          </a:p>
        </p:txBody>
      </p:sp>
      <p:sp>
        <p:nvSpPr>
          <p:cNvPr id="25601" name="Rectangle 1"/>
          <p:cNvSpPr>
            <a:spLocks noGrp="1" noChangeArrowheads="1"/>
          </p:cNvSpPr>
          <p:nvPr>
            <p:ph type="title"/>
          </p:nvPr>
        </p:nvSpPr>
        <p:spPr>
          <a:xfrm>
            <a:off x="609600" y="211138"/>
            <a:ext cx="8001000" cy="13128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Aspectos funcionales de Gestión de Red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idx="1"/>
          </p:nvPr>
        </p:nvSpPr>
        <p:spPr>
          <a:xfrm>
            <a:off x="838200" y="1905000"/>
            <a:ext cx="7772400" cy="4387850"/>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4 fases para la monitorización de una red:</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Definición de la información de gestión que se monitoriza</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Acceso a la información de monitorización</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Diseño de mecanismos de monitorización</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Procesado de la información de monitorización</a:t>
            </a:r>
          </a:p>
          <a:p>
            <a:pPr marL="341313" indent="-341313">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Control de red: fases de definición y acceso.</a:t>
            </a:r>
          </a:p>
        </p:txBody>
      </p:sp>
      <p:sp>
        <p:nvSpPr>
          <p:cNvPr id="2662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Monitorización de red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xfrm>
            <a:off x="838200" y="1905000"/>
            <a:ext cx="7772400" cy="4306888"/>
          </a:xfrm>
          <a:ln/>
        </p:spPr>
        <p:txBody>
          <a:bodyPr/>
          <a:lstStyle/>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De acuerdo a su naturaleza, existen los siguientes tipos:</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Información estática: no cambia con la actividad de la </a:t>
            </a:r>
            <a:r>
              <a:rPr lang="es-ES" dirty="0" smtClean="0"/>
              <a:t>red.</a:t>
            </a:r>
            <a:endParaRPr lang="es-ES" dirty="0"/>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Información dinámica: evoluciona con la propia actividad de la red</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Información estadística: </a:t>
            </a:r>
            <a:r>
              <a:rPr lang="es-ES" dirty="0" err="1"/>
              <a:t>postprocesado</a:t>
            </a:r>
            <a:r>
              <a:rPr lang="es-ES" dirty="0"/>
              <a:t> de la información dinámica que proporciona un mayor significado de gestión</a:t>
            </a:r>
          </a:p>
        </p:txBody>
      </p:sp>
      <p:sp>
        <p:nvSpPr>
          <p:cNvPr id="27649" name="Rectangle 1"/>
          <p:cNvSpPr>
            <a:spLocks noGrp="1" noChangeArrowheads="1"/>
          </p:cNvSpPr>
          <p:nvPr>
            <p:ph type="title"/>
          </p:nvPr>
        </p:nvSpPr>
        <p:spPr>
          <a:xfrm>
            <a:off x="609600" y="134938"/>
            <a:ext cx="7772400" cy="13128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Definición de la información de monitorización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idx="1"/>
          </p:nvPr>
        </p:nvSpPr>
        <p:spPr>
          <a:xfrm>
            <a:off x="838200" y="1905000"/>
            <a:ext cx="7772400" cy="4114800"/>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¿Qué información monitorizar? Depende de la aplicación:</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Para gestión de prestaciones: información estadística, generada a partir de información dinámica (tráfico, retardo, etc.)</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Para gestión de fallos: información dinámica (cambios de estados)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Para gestión de configuraciones: información estática (inventario de la red)</a:t>
            </a:r>
          </a:p>
        </p:txBody>
      </p:sp>
      <p:sp>
        <p:nvSpPr>
          <p:cNvPr id="28673" name="Rectangle 1"/>
          <p:cNvSpPr>
            <a:spLocks noGrp="1" noChangeArrowheads="1"/>
          </p:cNvSpPr>
          <p:nvPr>
            <p:ph type="title"/>
          </p:nvPr>
        </p:nvSpPr>
        <p:spPr>
          <a:xfrm>
            <a:off x="609600" y="134938"/>
            <a:ext cx="7772400" cy="13128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Definición de la información de monitorización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609600" y="1447800"/>
            <a:ext cx="7772400" cy="4403725"/>
          </a:xfrm>
          <a:ln/>
        </p:spPr>
        <p:txBody>
          <a:bodyPr>
            <a:normAutofit/>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Objetivo: monitorización remota de los recursos desde el centro de gestión</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Necesita una cooperación entre los gestores y los equipos gestionados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Los equipos deben “querer ser gestionados”: instalación del software de gestión adecuado</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Método común de acceso a la información de gestión, independientemente de la tecnología o fabricante del equipo monitorizado</a:t>
            </a:r>
          </a:p>
        </p:txBody>
      </p:sp>
      <p:sp>
        <p:nvSpPr>
          <p:cNvPr id="29697" name="Rectangle 1"/>
          <p:cNvSpPr>
            <a:spLocks noGrp="1" noChangeArrowheads="1"/>
          </p:cNvSpPr>
          <p:nvPr>
            <p:ph type="title"/>
          </p:nvPr>
        </p:nvSpPr>
        <p:spPr>
          <a:xfrm>
            <a:off x="609600" y="134938"/>
            <a:ext cx="7772400" cy="13128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Acceso a la Información de Gestión</a:t>
            </a:r>
          </a:p>
        </p:txBody>
      </p:sp>
      <p:sp>
        <p:nvSpPr>
          <p:cNvPr id="29699" name="Text Box 3"/>
          <p:cNvSpPr txBox="1">
            <a:spLocks noChangeArrowheads="1"/>
          </p:cNvSpPr>
          <p:nvPr/>
        </p:nvSpPr>
        <p:spPr bwMode="auto">
          <a:xfrm>
            <a:off x="990600" y="5214950"/>
            <a:ext cx="7315200" cy="825500"/>
          </a:xfrm>
          <a:prstGeom prst="rect">
            <a:avLst/>
          </a:prstGeom>
          <a:noFill/>
          <a:ln w="9360">
            <a:solidFill>
              <a:srgbClr val="40458C"/>
            </a:solidFill>
            <a:miter lim="800000"/>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Modelos de gestión de red integrada: proporcionan la interoperabilidad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609600" y="1447800"/>
            <a:ext cx="7772400" cy="358140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Sondeo o polling: acceso periódico a la información de gestión.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Ventaja: Los objetos solo deben estar preparados para responder: simplicidad</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Event Reporting o notificaciones: los propios recursos envían notificacioness bajo ciertas condiciones.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Ventaja: se minimiza el tráfico de gestión por la red.</a:t>
            </a:r>
          </a:p>
        </p:txBody>
      </p:sp>
      <p:sp>
        <p:nvSpPr>
          <p:cNvPr id="30721" name="Rectangle 1"/>
          <p:cNvSpPr>
            <a:spLocks noGrp="1" noChangeArrowheads="1"/>
          </p:cNvSpPr>
          <p:nvPr>
            <p:ph type="title"/>
          </p:nvPr>
        </p:nvSpPr>
        <p:spPr>
          <a:xfrm>
            <a:off x="609600" y="-6364"/>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dirty="0"/>
              <a:t>Mecanismos de monitorización</a:t>
            </a:r>
          </a:p>
        </p:txBody>
      </p:sp>
      <p:sp>
        <p:nvSpPr>
          <p:cNvPr id="30723" name="Text Box 3"/>
          <p:cNvSpPr txBox="1">
            <a:spLocks noChangeArrowheads="1"/>
          </p:cNvSpPr>
          <p:nvPr/>
        </p:nvSpPr>
        <p:spPr bwMode="auto">
          <a:xfrm>
            <a:off x="1685956" y="5000636"/>
            <a:ext cx="7315200" cy="1690688"/>
          </a:xfrm>
          <a:prstGeom prst="rect">
            <a:avLst/>
          </a:prstGeom>
          <a:noFill/>
          <a:ln w="9360">
            <a:solidFill>
              <a:srgbClr val="40458C"/>
            </a:solidFill>
            <a:miter lim="800000"/>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dirty="0">
                <a:solidFill>
                  <a:srgbClr val="40458C"/>
                </a:solidFill>
                <a:latin typeface="Tahoma" pitchFamily="32" charset="0"/>
                <a:ea typeface="WenQuanYi Micro Hei" charset="0"/>
                <a:cs typeface="WenQuanYi Micro Hei" charset="0"/>
              </a:rPr>
              <a:t>Dos filosofías de gestión:</a:t>
            </a:r>
          </a:p>
          <a:p>
            <a:pPr>
              <a:spcBef>
                <a:spcPts val="1250"/>
              </a:spcBef>
              <a:buClr>
                <a:srgbClr val="40458C"/>
              </a:buClr>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dirty="0">
                <a:solidFill>
                  <a:srgbClr val="40458C"/>
                </a:solidFill>
                <a:latin typeface="Tahoma" pitchFamily="32" charset="0"/>
                <a:ea typeface="WenQuanYi Micro Hei" charset="0"/>
                <a:cs typeface="WenQuanYi Micro Hei" charset="0"/>
              </a:rPr>
              <a:t>Descargar la complejidad hacia los gestores</a:t>
            </a:r>
          </a:p>
          <a:p>
            <a:pPr>
              <a:spcBef>
                <a:spcPts val="1250"/>
              </a:spcBef>
              <a:buClr>
                <a:srgbClr val="40458C"/>
              </a:buClr>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dirty="0">
                <a:solidFill>
                  <a:srgbClr val="40458C"/>
                </a:solidFill>
                <a:latin typeface="Tahoma" pitchFamily="32" charset="0"/>
                <a:ea typeface="WenQuanYi Micro Hei" charset="0"/>
                <a:cs typeface="WenQuanYi Micro Hei" charset="0"/>
              </a:rPr>
              <a:t>Balancear complejidad entre gestores y equipos gestionados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838200" y="1500174"/>
            <a:ext cx="7772400" cy="4773613"/>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Monitorización de una red: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Definición de la información de gestión que se monitoriza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Acceso a la información de monitorización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Diseño de mecanismos de monitorización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Procesado de la información de monitorización: Aplicaciones de Gestión asociadas</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Gestión de Configuración</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Gestión de Fallos</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Gestión de Prestaciones</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Gestión de Contabilidad</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Gestión de Seguridad</a:t>
            </a:r>
          </a:p>
        </p:txBody>
      </p:sp>
      <p:sp>
        <p:nvSpPr>
          <p:cNvPr id="31745"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Procesado de la Información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idx="1"/>
          </p:nvPr>
        </p:nvSpPr>
        <p:spPr>
          <a:xfrm>
            <a:off x="676308" y="1285860"/>
            <a:ext cx="8610600" cy="5441950"/>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Gestión de configuración de los elementos de red: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Herramientas de configuración gráficas y CLI</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Herramientas de configuración masiva y nodal</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Gestión de Inventario: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Herramientas de autodescubrimiento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Combinación con herramientas CAD de gestión de </a:t>
            </a:r>
            <a:r>
              <a:rPr lang="es-ES" sz="2400" dirty="0" smtClean="0"/>
              <a:t>cableado.</a:t>
            </a:r>
            <a:endParaRPr lang="es-ES" sz="2400" dirty="0"/>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Base de datos utilizable por el resto de funciones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Gestión de Topología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Herramientas de </a:t>
            </a:r>
            <a:r>
              <a:rPr lang="es-ES" sz="2400" dirty="0" err="1"/>
              <a:t>autotopología</a:t>
            </a:r>
            <a:endParaRPr lang="es-ES" sz="2400" dirty="0"/>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Necesidad de distintas vistas topológicas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Gestión de Servicios de Directorio</a:t>
            </a:r>
          </a:p>
        </p:txBody>
      </p:sp>
      <p:sp>
        <p:nvSpPr>
          <p:cNvPr id="32769" name="Rectangle 1"/>
          <p:cNvSpPr>
            <a:spLocks noGrp="1" noChangeArrowheads="1"/>
          </p:cNvSpPr>
          <p:nvPr>
            <p:ph type="title"/>
          </p:nvPr>
        </p:nvSpPr>
        <p:spPr>
          <a:xfrm>
            <a:off x="514384" y="-15890"/>
            <a:ext cx="8915400" cy="1373188"/>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dirty="0"/>
              <a:t>Funciones: Gestión de </a:t>
            </a:r>
            <a:r>
              <a:rPr lang="es-ES" sz="4000" dirty="0"/>
              <a:t>Configuración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idx="1"/>
          </p:nvPr>
        </p:nvSpPr>
        <p:spPr>
          <a:xfrm>
            <a:off x="685800" y="1285860"/>
            <a:ext cx="7772400" cy="5253038"/>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Gestión de </a:t>
            </a:r>
            <a:r>
              <a:rPr lang="es-ES" sz="2800" dirty="0" err="1"/>
              <a:t>SLAs</a:t>
            </a:r>
            <a:r>
              <a:rPr lang="es-ES" sz="2800" dirty="0"/>
              <a:t> (</a:t>
            </a:r>
            <a:r>
              <a:rPr lang="es-ES" sz="2800" dirty="0" err="1"/>
              <a:t>Service</a:t>
            </a:r>
            <a:r>
              <a:rPr lang="es-ES" sz="2800" dirty="0"/>
              <a:t> </a:t>
            </a:r>
            <a:r>
              <a:rPr lang="es-ES" sz="2800" dirty="0" err="1"/>
              <a:t>Level</a:t>
            </a:r>
            <a:r>
              <a:rPr lang="es-ES" sz="2800" dirty="0"/>
              <a:t> </a:t>
            </a:r>
            <a:r>
              <a:rPr lang="es-ES" sz="2800" dirty="0" err="1"/>
              <a:t>Agreements</a:t>
            </a:r>
            <a:r>
              <a:rPr lang="es-ES" sz="2800" dirty="0"/>
              <a:t>): Contrato entre cliente/proveedor o entre proveedores sobre servicios a proporcionar y calidades asociadas.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Identificación de las partes contractuales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Identificación del trabajo a realizar</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Objetivos de niveles de servicio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Niveles de servicio proporcionados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Multas por incumplimiento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Fecha de caducidad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Cláusulas de renegociación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Prestaciones actuales proporcionadas</a:t>
            </a:r>
          </a:p>
        </p:txBody>
      </p:sp>
      <p:sp>
        <p:nvSpPr>
          <p:cNvPr id="33793" name="Rectangle 1"/>
          <p:cNvSpPr>
            <a:spLocks noGrp="1" noChangeArrowheads="1"/>
          </p:cNvSpPr>
          <p:nvPr>
            <p:ph type="title"/>
          </p:nvPr>
        </p:nvSpPr>
        <p:spPr>
          <a:xfrm>
            <a:off x="609600" y="150813"/>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Gestión de Configuración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609600" y="1600200"/>
            <a:ext cx="7772400" cy="1219200"/>
          </a:xfrm>
          <a:ln/>
        </p:spPr>
        <p:txBody>
          <a:bodyPr/>
          <a:lstStyle/>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Gestión de Proveedores Externos (órdenes de procesamiento /  aprovisionamiento)</a:t>
            </a:r>
          </a:p>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Gestión de Cambios (reconfiguraciones)</a:t>
            </a:r>
          </a:p>
        </p:txBody>
      </p:sp>
      <p:sp>
        <p:nvSpPr>
          <p:cNvPr id="34817" name="Rectangle 1"/>
          <p:cNvSpPr>
            <a:spLocks noGrp="1" noChangeArrowheads="1"/>
          </p:cNvSpPr>
          <p:nvPr>
            <p:ph type="title"/>
          </p:nvPr>
        </p:nvSpPr>
        <p:spPr>
          <a:xfrm>
            <a:off x="609600" y="150813"/>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Gestión de Configuración</a:t>
            </a:r>
          </a:p>
        </p:txBody>
      </p:sp>
      <p:sp>
        <p:nvSpPr>
          <p:cNvPr id="34819" name="Text Box 3"/>
          <p:cNvSpPr txBox="1">
            <a:spLocks noChangeArrowheads="1"/>
          </p:cNvSpPr>
          <p:nvPr/>
        </p:nvSpPr>
        <p:spPr bwMode="auto">
          <a:xfrm>
            <a:off x="990600" y="3814763"/>
            <a:ext cx="1066800" cy="917575"/>
          </a:xfrm>
          <a:prstGeom prst="rect">
            <a:avLst/>
          </a:prstGeom>
          <a:solidFill>
            <a:srgbClr val="008000">
              <a:alpha val="50000"/>
            </a:srgbClr>
          </a:solidFill>
          <a:ln w="9360">
            <a:solidFill>
              <a:srgbClr val="40458C"/>
            </a:solidFill>
            <a:miter lim="800000"/>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Petición usuario</a:t>
            </a:r>
          </a:p>
        </p:txBody>
      </p:sp>
      <p:sp>
        <p:nvSpPr>
          <p:cNvPr id="34820" name="Text Box 4"/>
          <p:cNvSpPr txBox="1">
            <a:spLocks noChangeArrowheads="1"/>
          </p:cNvSpPr>
          <p:nvPr/>
        </p:nvSpPr>
        <p:spPr bwMode="auto">
          <a:xfrm>
            <a:off x="2667000" y="3814763"/>
            <a:ext cx="1066800" cy="917575"/>
          </a:xfrm>
          <a:prstGeom prst="rect">
            <a:avLst/>
          </a:prstGeom>
          <a:solidFill>
            <a:srgbClr val="FFFF00">
              <a:alpha val="50000"/>
            </a:srgbClr>
          </a:solidFill>
          <a:ln w="9360">
            <a:solidFill>
              <a:srgbClr val="40458C"/>
            </a:solidFill>
            <a:miter lim="800000"/>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Estudio impacto</a:t>
            </a:r>
          </a:p>
        </p:txBody>
      </p:sp>
      <p:sp>
        <p:nvSpPr>
          <p:cNvPr id="34821" name="Text Box 5"/>
          <p:cNvSpPr txBox="1">
            <a:spLocks noChangeArrowheads="1"/>
          </p:cNvSpPr>
          <p:nvPr/>
        </p:nvSpPr>
        <p:spPr bwMode="auto">
          <a:xfrm>
            <a:off x="4267200" y="3814763"/>
            <a:ext cx="1066800" cy="642937"/>
          </a:xfrm>
          <a:prstGeom prst="rect">
            <a:avLst/>
          </a:prstGeom>
          <a:solidFill>
            <a:srgbClr val="660066">
              <a:alpha val="50000"/>
            </a:srgbClr>
          </a:solidFill>
          <a:ln w="9360">
            <a:solidFill>
              <a:srgbClr val="40458C"/>
            </a:solidFill>
            <a:miter lim="800000"/>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Plan de Cambio</a:t>
            </a:r>
          </a:p>
        </p:txBody>
      </p:sp>
      <p:sp>
        <p:nvSpPr>
          <p:cNvPr id="34822" name="Text Box 6"/>
          <p:cNvSpPr txBox="1">
            <a:spLocks noChangeArrowheads="1"/>
          </p:cNvSpPr>
          <p:nvPr/>
        </p:nvSpPr>
        <p:spPr bwMode="auto">
          <a:xfrm>
            <a:off x="6324600" y="5221288"/>
            <a:ext cx="1524000" cy="642937"/>
          </a:xfrm>
          <a:prstGeom prst="rect">
            <a:avLst/>
          </a:prstGeom>
          <a:solidFill>
            <a:srgbClr val="808000">
              <a:alpha val="50000"/>
            </a:srgbClr>
          </a:solidFill>
          <a:ln w="9360">
            <a:solidFill>
              <a:srgbClr val="40458C"/>
            </a:solidFill>
            <a:miter lim="800000"/>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Planificación</a:t>
            </a:r>
          </a:p>
        </p:txBody>
      </p:sp>
      <p:sp>
        <p:nvSpPr>
          <p:cNvPr id="34823" name="Text Box 7"/>
          <p:cNvSpPr txBox="1">
            <a:spLocks noChangeArrowheads="1"/>
          </p:cNvSpPr>
          <p:nvPr/>
        </p:nvSpPr>
        <p:spPr bwMode="auto">
          <a:xfrm>
            <a:off x="6324600" y="6024563"/>
            <a:ext cx="1524000" cy="368300"/>
          </a:xfrm>
          <a:prstGeom prst="rect">
            <a:avLst/>
          </a:prstGeom>
          <a:solidFill>
            <a:srgbClr val="CCFFCC"/>
          </a:solidFill>
          <a:ln w="9360">
            <a:solidFill>
              <a:srgbClr val="40458C"/>
            </a:solidFill>
            <a:miter lim="800000"/>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Ejecución</a:t>
            </a:r>
          </a:p>
        </p:txBody>
      </p:sp>
      <p:sp>
        <p:nvSpPr>
          <p:cNvPr id="34824" name="Text Box 8"/>
          <p:cNvSpPr txBox="1">
            <a:spLocks noChangeArrowheads="1"/>
          </p:cNvSpPr>
          <p:nvPr/>
        </p:nvSpPr>
        <p:spPr bwMode="auto">
          <a:xfrm>
            <a:off x="3886200" y="6024563"/>
            <a:ext cx="1752600" cy="642937"/>
          </a:xfrm>
          <a:prstGeom prst="rect">
            <a:avLst/>
          </a:prstGeom>
          <a:solidFill>
            <a:srgbClr val="FFFF99"/>
          </a:solidFill>
          <a:ln w="9360">
            <a:solidFill>
              <a:srgbClr val="40458C"/>
            </a:solidFill>
            <a:miter lim="800000"/>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Documentación</a:t>
            </a:r>
          </a:p>
        </p:txBody>
      </p:sp>
      <p:sp>
        <p:nvSpPr>
          <p:cNvPr id="34825" name="AutoShape 9"/>
          <p:cNvSpPr>
            <a:spLocks noChangeArrowheads="1"/>
          </p:cNvSpPr>
          <p:nvPr/>
        </p:nvSpPr>
        <p:spPr bwMode="auto">
          <a:xfrm>
            <a:off x="6096000" y="3433763"/>
            <a:ext cx="1676400" cy="1447800"/>
          </a:xfrm>
          <a:prstGeom prst="diamond">
            <a:avLst/>
          </a:prstGeom>
          <a:solidFill>
            <a:srgbClr val="B7C1EB">
              <a:alpha val="50000"/>
            </a:srgbClr>
          </a:solidFill>
          <a:ln w="9360">
            <a:solidFill>
              <a:srgbClr val="40458C"/>
            </a:solidFill>
            <a:miter lim="800000"/>
            <a:headEnd/>
            <a:tailEnd/>
          </a:ln>
          <a:effectLst/>
        </p:spPr>
        <p:txBody>
          <a:bodyPr wrap="none" anchor="ctr"/>
          <a:lstStyle/>
          <a:p>
            <a:endParaRPr lang="es-MX"/>
          </a:p>
        </p:txBody>
      </p:sp>
      <p:sp>
        <p:nvSpPr>
          <p:cNvPr id="34826" name="Text Box 10"/>
          <p:cNvSpPr txBox="1">
            <a:spLocks noChangeArrowheads="1"/>
          </p:cNvSpPr>
          <p:nvPr/>
        </p:nvSpPr>
        <p:spPr bwMode="auto">
          <a:xfrm>
            <a:off x="6324600" y="3967163"/>
            <a:ext cx="1371600" cy="642937"/>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Aprobación</a:t>
            </a:r>
          </a:p>
        </p:txBody>
      </p:sp>
      <p:sp>
        <p:nvSpPr>
          <p:cNvPr id="34827" name="Line 11"/>
          <p:cNvSpPr>
            <a:spLocks noChangeShapeType="1"/>
          </p:cNvSpPr>
          <p:nvPr/>
        </p:nvSpPr>
        <p:spPr bwMode="auto">
          <a:xfrm>
            <a:off x="2057400" y="4119563"/>
            <a:ext cx="609600" cy="1587"/>
          </a:xfrm>
          <a:prstGeom prst="line">
            <a:avLst/>
          </a:prstGeom>
          <a:noFill/>
          <a:ln w="9360">
            <a:solidFill>
              <a:srgbClr val="40458C"/>
            </a:solidFill>
            <a:miter lim="800000"/>
            <a:headEnd/>
            <a:tailEnd type="triangle" w="med" len="med"/>
          </a:ln>
          <a:effectLst/>
        </p:spPr>
        <p:txBody>
          <a:bodyPr/>
          <a:lstStyle/>
          <a:p>
            <a:endParaRPr lang="es-MX"/>
          </a:p>
        </p:txBody>
      </p:sp>
      <p:sp>
        <p:nvSpPr>
          <p:cNvPr id="34828" name="Line 12"/>
          <p:cNvSpPr>
            <a:spLocks noChangeShapeType="1"/>
          </p:cNvSpPr>
          <p:nvPr/>
        </p:nvSpPr>
        <p:spPr bwMode="auto">
          <a:xfrm>
            <a:off x="3733800" y="4119563"/>
            <a:ext cx="533400" cy="1587"/>
          </a:xfrm>
          <a:prstGeom prst="line">
            <a:avLst/>
          </a:prstGeom>
          <a:noFill/>
          <a:ln w="9360">
            <a:solidFill>
              <a:srgbClr val="40458C"/>
            </a:solidFill>
            <a:miter lim="800000"/>
            <a:headEnd/>
            <a:tailEnd type="triangle" w="med" len="med"/>
          </a:ln>
          <a:effectLst/>
        </p:spPr>
        <p:txBody>
          <a:bodyPr/>
          <a:lstStyle/>
          <a:p>
            <a:endParaRPr lang="es-MX"/>
          </a:p>
        </p:txBody>
      </p:sp>
      <p:sp>
        <p:nvSpPr>
          <p:cNvPr id="34829" name="Line 13"/>
          <p:cNvSpPr>
            <a:spLocks noChangeShapeType="1"/>
          </p:cNvSpPr>
          <p:nvPr/>
        </p:nvSpPr>
        <p:spPr bwMode="auto">
          <a:xfrm>
            <a:off x="5334000" y="4119563"/>
            <a:ext cx="762000" cy="1587"/>
          </a:xfrm>
          <a:prstGeom prst="line">
            <a:avLst/>
          </a:prstGeom>
          <a:noFill/>
          <a:ln w="9360">
            <a:solidFill>
              <a:srgbClr val="40458C"/>
            </a:solidFill>
            <a:miter lim="800000"/>
            <a:headEnd/>
            <a:tailEnd type="triangle" w="med" len="med"/>
          </a:ln>
          <a:effectLst/>
        </p:spPr>
        <p:txBody>
          <a:bodyPr/>
          <a:lstStyle/>
          <a:p>
            <a:endParaRPr lang="es-MX"/>
          </a:p>
        </p:txBody>
      </p:sp>
      <p:sp>
        <p:nvSpPr>
          <p:cNvPr id="34830" name="Line 14"/>
          <p:cNvSpPr>
            <a:spLocks noChangeShapeType="1"/>
          </p:cNvSpPr>
          <p:nvPr/>
        </p:nvSpPr>
        <p:spPr bwMode="auto">
          <a:xfrm>
            <a:off x="6934200" y="4881563"/>
            <a:ext cx="1588" cy="304800"/>
          </a:xfrm>
          <a:prstGeom prst="line">
            <a:avLst/>
          </a:prstGeom>
          <a:noFill/>
          <a:ln w="9360">
            <a:solidFill>
              <a:srgbClr val="40458C"/>
            </a:solidFill>
            <a:miter lim="800000"/>
            <a:headEnd/>
            <a:tailEnd type="triangle" w="med" len="med"/>
          </a:ln>
          <a:effectLst/>
        </p:spPr>
        <p:txBody>
          <a:bodyPr/>
          <a:lstStyle/>
          <a:p>
            <a:endParaRPr lang="es-MX"/>
          </a:p>
        </p:txBody>
      </p:sp>
      <p:sp>
        <p:nvSpPr>
          <p:cNvPr id="34831" name="Line 15"/>
          <p:cNvSpPr>
            <a:spLocks noChangeShapeType="1"/>
          </p:cNvSpPr>
          <p:nvPr/>
        </p:nvSpPr>
        <p:spPr bwMode="auto">
          <a:xfrm>
            <a:off x="6934200" y="5643563"/>
            <a:ext cx="1588" cy="381000"/>
          </a:xfrm>
          <a:prstGeom prst="line">
            <a:avLst/>
          </a:prstGeom>
          <a:noFill/>
          <a:ln w="9360">
            <a:solidFill>
              <a:srgbClr val="40458C"/>
            </a:solidFill>
            <a:miter lim="800000"/>
            <a:headEnd/>
            <a:tailEnd type="triangle" w="med" len="med"/>
          </a:ln>
          <a:effectLst/>
        </p:spPr>
        <p:txBody>
          <a:bodyPr/>
          <a:lstStyle/>
          <a:p>
            <a:endParaRPr lang="es-MX"/>
          </a:p>
        </p:txBody>
      </p:sp>
      <p:sp>
        <p:nvSpPr>
          <p:cNvPr id="34832" name="Line 16"/>
          <p:cNvSpPr>
            <a:spLocks noChangeShapeType="1"/>
          </p:cNvSpPr>
          <p:nvPr/>
        </p:nvSpPr>
        <p:spPr bwMode="auto">
          <a:xfrm flipH="1">
            <a:off x="5637213" y="6176963"/>
            <a:ext cx="688975" cy="1587"/>
          </a:xfrm>
          <a:prstGeom prst="line">
            <a:avLst/>
          </a:prstGeom>
          <a:noFill/>
          <a:ln w="9360">
            <a:solidFill>
              <a:srgbClr val="40458C"/>
            </a:solidFill>
            <a:miter lim="800000"/>
            <a:headEnd/>
            <a:tailEnd type="triangle" w="med" len="med"/>
          </a:ln>
          <a:effectLst/>
        </p:spPr>
        <p:txBody>
          <a:bodyPr/>
          <a:lstStyle/>
          <a:p>
            <a:endParaRPr lang="es-MX"/>
          </a:p>
        </p:txBody>
      </p:sp>
      <p:sp>
        <p:nvSpPr>
          <p:cNvPr id="34833" name="Line 17"/>
          <p:cNvSpPr>
            <a:spLocks noChangeShapeType="1"/>
          </p:cNvSpPr>
          <p:nvPr/>
        </p:nvSpPr>
        <p:spPr bwMode="auto">
          <a:xfrm flipH="1">
            <a:off x="836613" y="4195763"/>
            <a:ext cx="155575" cy="1587"/>
          </a:xfrm>
          <a:prstGeom prst="line">
            <a:avLst/>
          </a:prstGeom>
          <a:noFill/>
          <a:ln w="9360">
            <a:solidFill>
              <a:srgbClr val="40458C"/>
            </a:solidFill>
            <a:miter lim="800000"/>
            <a:headEnd type="triangle" w="med" len="med"/>
            <a:tailEnd/>
          </a:ln>
          <a:effectLst/>
        </p:spPr>
        <p:txBody>
          <a:bodyPr/>
          <a:lstStyle/>
          <a:p>
            <a:endParaRPr lang="es-MX"/>
          </a:p>
        </p:txBody>
      </p:sp>
      <p:sp>
        <p:nvSpPr>
          <p:cNvPr id="34834" name="Line 18"/>
          <p:cNvSpPr>
            <a:spLocks noChangeShapeType="1"/>
          </p:cNvSpPr>
          <p:nvPr/>
        </p:nvSpPr>
        <p:spPr bwMode="auto">
          <a:xfrm flipV="1">
            <a:off x="838200" y="3046413"/>
            <a:ext cx="1588" cy="1150937"/>
          </a:xfrm>
          <a:prstGeom prst="line">
            <a:avLst/>
          </a:prstGeom>
          <a:noFill/>
          <a:ln w="9360">
            <a:solidFill>
              <a:srgbClr val="40458C"/>
            </a:solidFill>
            <a:miter lim="800000"/>
            <a:headEnd/>
            <a:tailEnd/>
          </a:ln>
          <a:effectLst/>
        </p:spPr>
        <p:txBody>
          <a:bodyPr/>
          <a:lstStyle/>
          <a:p>
            <a:endParaRPr lang="es-MX"/>
          </a:p>
        </p:txBody>
      </p:sp>
      <p:sp>
        <p:nvSpPr>
          <p:cNvPr id="34835" name="Line 19"/>
          <p:cNvSpPr>
            <a:spLocks noChangeShapeType="1"/>
          </p:cNvSpPr>
          <p:nvPr/>
        </p:nvSpPr>
        <p:spPr bwMode="auto">
          <a:xfrm flipV="1">
            <a:off x="6934200" y="3046413"/>
            <a:ext cx="1588" cy="384175"/>
          </a:xfrm>
          <a:prstGeom prst="line">
            <a:avLst/>
          </a:prstGeom>
          <a:noFill/>
          <a:ln w="9360">
            <a:solidFill>
              <a:srgbClr val="40458C"/>
            </a:solidFill>
            <a:miter lim="800000"/>
            <a:headEnd/>
            <a:tailEnd type="triangle" w="med" len="med"/>
          </a:ln>
          <a:effectLst/>
        </p:spPr>
        <p:txBody>
          <a:bodyPr/>
          <a:lstStyle/>
          <a:p>
            <a:endParaRPr lang="es-MX"/>
          </a:p>
        </p:txBody>
      </p:sp>
      <p:sp>
        <p:nvSpPr>
          <p:cNvPr id="34836" name="Line 20"/>
          <p:cNvSpPr>
            <a:spLocks noChangeShapeType="1"/>
          </p:cNvSpPr>
          <p:nvPr/>
        </p:nvSpPr>
        <p:spPr bwMode="auto">
          <a:xfrm>
            <a:off x="838200" y="3048000"/>
            <a:ext cx="6096000" cy="1588"/>
          </a:xfrm>
          <a:prstGeom prst="line">
            <a:avLst/>
          </a:prstGeom>
          <a:noFill/>
          <a:ln w="9360">
            <a:solidFill>
              <a:srgbClr val="40458C"/>
            </a:solidFill>
            <a:miter lim="800000"/>
            <a:headEnd/>
            <a:tailEnd/>
          </a:ln>
          <a:effectLst/>
        </p:spPr>
        <p:txBody>
          <a:bodyPr/>
          <a:lstStyle/>
          <a:p>
            <a:endParaRPr lang="es-MX"/>
          </a:p>
        </p:txBody>
      </p:sp>
      <p:sp>
        <p:nvSpPr>
          <p:cNvPr id="34837" name="Text Box 21"/>
          <p:cNvSpPr txBox="1">
            <a:spLocks noChangeArrowheads="1"/>
          </p:cNvSpPr>
          <p:nvPr/>
        </p:nvSpPr>
        <p:spPr bwMode="auto">
          <a:xfrm>
            <a:off x="6934200" y="2971800"/>
            <a:ext cx="609600" cy="825500"/>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NO</a:t>
            </a:r>
          </a:p>
        </p:txBody>
      </p:sp>
      <p:sp>
        <p:nvSpPr>
          <p:cNvPr id="34838" name="Text Box 22"/>
          <p:cNvSpPr txBox="1">
            <a:spLocks noChangeArrowheads="1"/>
          </p:cNvSpPr>
          <p:nvPr/>
        </p:nvSpPr>
        <p:spPr bwMode="auto">
          <a:xfrm>
            <a:off x="7086600" y="4648200"/>
            <a:ext cx="609600" cy="46037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SI</a:t>
            </a:r>
          </a:p>
        </p:txBody>
      </p:sp>
      <p:grpSp>
        <p:nvGrpSpPr>
          <p:cNvPr id="34839" name="Group 23"/>
          <p:cNvGrpSpPr>
            <a:grpSpLocks/>
          </p:cNvGrpSpPr>
          <p:nvPr/>
        </p:nvGrpSpPr>
        <p:grpSpPr bwMode="auto">
          <a:xfrm>
            <a:off x="1524000" y="5334000"/>
            <a:ext cx="1598613" cy="1370013"/>
            <a:chOff x="960" y="3360"/>
            <a:chExt cx="1007" cy="863"/>
          </a:xfrm>
        </p:grpSpPr>
        <p:sp>
          <p:nvSpPr>
            <p:cNvPr id="34840" name="AutoShape 24"/>
            <p:cNvSpPr>
              <a:spLocks noChangeArrowheads="1"/>
            </p:cNvSpPr>
            <p:nvPr/>
          </p:nvSpPr>
          <p:spPr bwMode="auto">
            <a:xfrm>
              <a:off x="960" y="3360"/>
              <a:ext cx="1007" cy="863"/>
            </a:xfrm>
            <a:prstGeom prst="can">
              <a:avLst>
                <a:gd name="adj" fmla="val 25000"/>
              </a:avLst>
            </a:prstGeom>
            <a:solidFill>
              <a:srgbClr val="FF99CC"/>
            </a:solidFill>
            <a:ln w="9360">
              <a:solidFill>
                <a:srgbClr val="40458C"/>
              </a:solidFill>
              <a:miter lim="800000"/>
              <a:headEnd/>
              <a:tailEnd/>
            </a:ln>
            <a:effectLst/>
          </p:spPr>
          <p:txBody>
            <a:bodyPr wrap="none" anchor="ctr"/>
            <a:lstStyle/>
            <a:p>
              <a:endParaRPr lang="es-MX"/>
            </a:p>
          </p:txBody>
        </p:sp>
        <p:sp>
          <p:nvSpPr>
            <p:cNvPr id="34841" name="Text Box 25"/>
            <p:cNvSpPr txBox="1">
              <a:spLocks noChangeArrowheads="1"/>
            </p:cNvSpPr>
            <p:nvPr/>
          </p:nvSpPr>
          <p:spPr bwMode="auto">
            <a:xfrm>
              <a:off x="1056" y="3744"/>
              <a:ext cx="911" cy="231"/>
            </a:xfrm>
            <a:prstGeom prst="rect">
              <a:avLst/>
            </a:prstGeom>
            <a:solidFill>
              <a:srgbClr val="FF99CC"/>
            </a:solid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Inventario</a:t>
              </a:r>
            </a:p>
          </p:txBody>
        </p:sp>
      </p:grpSp>
      <p:sp>
        <p:nvSpPr>
          <p:cNvPr id="34842" name="Line 26"/>
          <p:cNvSpPr>
            <a:spLocks noChangeShapeType="1"/>
          </p:cNvSpPr>
          <p:nvPr/>
        </p:nvSpPr>
        <p:spPr bwMode="auto">
          <a:xfrm flipH="1">
            <a:off x="3122613" y="6172200"/>
            <a:ext cx="765175" cy="1588"/>
          </a:xfrm>
          <a:prstGeom prst="line">
            <a:avLst/>
          </a:prstGeom>
          <a:noFill/>
          <a:ln w="9360">
            <a:solidFill>
              <a:srgbClr val="40458C"/>
            </a:solidFill>
            <a:miter lim="800000"/>
            <a:headEn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idx="1"/>
          </p:nvPr>
        </p:nvSpPr>
        <p:spPr>
          <a:xfrm>
            <a:off x="838200" y="1905000"/>
            <a:ext cx="7772400" cy="4125913"/>
          </a:xfrm>
          <a:ln/>
        </p:spPr>
        <p:txBody>
          <a:bodyPr>
            <a:normAutofit lnSpcReduction="10000"/>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Introducción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Planificación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Funcionalidad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Arquitectura TMN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OSI</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de Internet</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Sistemas de Gestión Integrada</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Plataformas de Gestión</a:t>
            </a:r>
          </a:p>
        </p:txBody>
      </p:sp>
      <p:sp>
        <p:nvSpPr>
          <p:cNvPr id="614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Indice del Curso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xfrm>
            <a:off x="685800" y="1142984"/>
            <a:ext cx="7772400" cy="5510213"/>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Objetivo: mantener dinámicamente el nivel de servicio</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Gestión proactiva: evitar fallos detectando “tendencias” hacia fallos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Caracterización de tendencias: determinación de umbrales de ciertos parámetros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Objetivo: monitorizar estos umbrales o programar notificaciones automáticas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Gestión reactiva: asumir que existen fallos inevitables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Detectar lo antes posible el fallo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Monitorización periódica (no es posible notificación)</a:t>
            </a:r>
          </a:p>
        </p:txBody>
      </p:sp>
      <p:sp>
        <p:nvSpPr>
          <p:cNvPr id="35841"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Funciones: Gestión de Fallos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idx="1"/>
          </p:nvPr>
        </p:nvSpPr>
        <p:spPr>
          <a:xfrm>
            <a:off x="838200" y="1357298"/>
            <a:ext cx="7772400" cy="5073650"/>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Gestión del ciclo de vida de incidencias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Detección de problema</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Alarma de usuarios</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Alarma de herramientas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Determinación del problema</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La información sobre el fallo puede no ser fiable en cuanto a la fuente del fallo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Diagnosis del problema: </a:t>
            </a:r>
            <a:r>
              <a:rPr lang="es-ES" sz="2400" dirty="0" err="1"/>
              <a:t>procedimentado</a:t>
            </a:r>
            <a:endParaRPr lang="es-ES" sz="2400" dirty="0"/>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Resolución del problema</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Por operadores de </a:t>
            </a:r>
            <a:r>
              <a:rPr lang="es-ES" sz="2000" dirty="0" err="1"/>
              <a:t>help-desk</a:t>
            </a:r>
            <a:r>
              <a:rPr lang="es-ES" sz="2000" dirty="0"/>
              <a:t> (80-85%)</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Por operadores técnicos (5-10%)</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Por especialistas en comunicaciones (2-5%)</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Por especialistas en aplicaciones (1-3%)</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Por fabricantes (1-2%)</a:t>
            </a:r>
          </a:p>
        </p:txBody>
      </p:sp>
      <p:sp>
        <p:nvSpPr>
          <p:cNvPr id="3686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Gestión de Fallos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762000" y="1524000"/>
            <a:ext cx="7772400" cy="5181600"/>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Gestión de incidencias: TTS (Trouble Ticket Systems)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Fecha / Hora de:</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Informe de incidencia</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Resolución de incidencia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Usuario / localización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Equipo afectado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Descripción problema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ESTADO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Operador (es)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Grado de severidad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Historial de incidencia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Comentarios</a:t>
            </a:r>
          </a:p>
        </p:txBody>
      </p:sp>
      <p:sp>
        <p:nvSpPr>
          <p:cNvPr id="37889" name="Rectangle 1"/>
          <p:cNvSpPr>
            <a:spLocks noGrp="1" noChangeArrowheads="1"/>
          </p:cNvSpPr>
          <p:nvPr>
            <p:ph type="title"/>
          </p:nvPr>
        </p:nvSpPr>
        <p:spPr>
          <a:xfrm>
            <a:off x="609600" y="150813"/>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Gestión de Fallos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idx="1"/>
          </p:nvPr>
        </p:nvSpPr>
        <p:spPr>
          <a:xfrm>
            <a:off x="838200" y="1905000"/>
            <a:ext cx="7772400" cy="4114800"/>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Gestión de Pruebas preventivas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Pruebas de conectividad</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Pruebas de integridad de datos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Pruebas de integridad de protocolos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Pruebas de saturación de datos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Pruebas de saturación de conexiones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Pruebas de tiempo de respuesta</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Pruebas de bucle</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Pruebas de diagnóstico</a:t>
            </a:r>
          </a:p>
        </p:txBody>
      </p:sp>
      <p:sp>
        <p:nvSpPr>
          <p:cNvPr id="3891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dirty="0"/>
              <a:t>Gestión de Fallos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idx="1"/>
          </p:nvPr>
        </p:nvSpPr>
        <p:spPr>
          <a:xfrm>
            <a:off x="838200" y="1905000"/>
            <a:ext cx="7772400" cy="4921250"/>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Definición de indicadores de prestaciones: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Orientados a servicio</a:t>
            </a:r>
          </a:p>
          <a:p>
            <a:pPr marL="1141413" lvl="2" indent="-227013">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Disponibilidad</a:t>
            </a:r>
          </a:p>
          <a:p>
            <a:pPr marL="1141413" lvl="2" indent="-227013">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Tiempo de Respuesta</a:t>
            </a:r>
          </a:p>
          <a:p>
            <a:pPr marL="1141413" lvl="2" indent="-227013">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Fiabilidad</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Orientados a eficiencia</a:t>
            </a:r>
          </a:p>
          <a:p>
            <a:pPr marL="1141413" lvl="2" indent="-227013">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Throughput</a:t>
            </a:r>
          </a:p>
          <a:p>
            <a:pPr marL="1141413" lvl="2" indent="-227013">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Utilización</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Monitorización de indicadores de prestaciones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Análisis y refinamiento</a:t>
            </a:r>
          </a:p>
        </p:txBody>
      </p:sp>
      <p:sp>
        <p:nvSpPr>
          <p:cNvPr id="39937"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Funciones: Gestión de Prestaciones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914400" y="3657600"/>
            <a:ext cx="7696200" cy="1295400"/>
          </a:xfrm>
          <a:prstGeom prst="rect">
            <a:avLst/>
          </a:prstGeom>
          <a:solidFill>
            <a:srgbClr val="ECD882"/>
          </a:solidFill>
          <a:ln w="9360">
            <a:solidFill>
              <a:srgbClr val="40458C"/>
            </a:solidFill>
            <a:miter lim="800000"/>
            <a:headEnd/>
            <a:tailEnd/>
          </a:ln>
          <a:effectLst/>
        </p:spPr>
        <p:txBody>
          <a:bodyPr wrap="none" anchor="ctr"/>
          <a:lstStyle/>
          <a:p>
            <a:endParaRPr lang="es-MX"/>
          </a:p>
        </p:txBody>
      </p:sp>
      <p:sp>
        <p:nvSpPr>
          <p:cNvPr id="40963" name="Rectangle 3"/>
          <p:cNvSpPr>
            <a:spLocks noGrp="1" noChangeArrowheads="1"/>
          </p:cNvSpPr>
          <p:nvPr>
            <p:ph idx="1"/>
          </p:nvPr>
        </p:nvSpPr>
        <p:spPr>
          <a:xfrm>
            <a:off x="609600" y="1600200"/>
            <a:ext cx="7772400" cy="2439988"/>
          </a:xfrm>
          <a:ln/>
        </p:spPr>
        <p:txBody>
          <a:bodyPr>
            <a:normAutofit/>
          </a:bodyPr>
          <a:lstStyle/>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Parámetro necesario: disponibilidad de los servicios</a:t>
            </a:r>
          </a:p>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Es necesario traducirlo a disponibilidad de componentes individuales</a:t>
            </a:r>
          </a:p>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Objetivo: maximizar (cumplir) la disponibilidad de los equipos</a:t>
            </a:r>
          </a:p>
        </p:txBody>
      </p:sp>
      <p:sp>
        <p:nvSpPr>
          <p:cNvPr id="40962" name="Rectangle 2"/>
          <p:cNvSpPr>
            <a:spLocks noGrp="1" noChangeArrowheads="1"/>
          </p:cNvSpPr>
          <p:nvPr>
            <p:ph type="title"/>
          </p:nvPr>
        </p:nvSpPr>
        <p:spPr>
          <a:xfrm>
            <a:off x="609600" y="-319099"/>
            <a:ext cx="7772400" cy="2105025"/>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dirty="0"/>
              <a:t>Indicadores de Prestaciones: Disponibilidad</a:t>
            </a:r>
          </a:p>
        </p:txBody>
      </p:sp>
      <p:sp>
        <p:nvSpPr>
          <p:cNvPr id="40964" name="Text Box 4"/>
          <p:cNvSpPr txBox="1">
            <a:spLocks noChangeArrowheads="1"/>
          </p:cNvSpPr>
          <p:nvPr/>
        </p:nvSpPr>
        <p:spPr bwMode="auto">
          <a:xfrm>
            <a:off x="1066800" y="4038600"/>
            <a:ext cx="685800" cy="46037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D=</a:t>
            </a:r>
          </a:p>
        </p:txBody>
      </p:sp>
      <p:sp>
        <p:nvSpPr>
          <p:cNvPr id="40965" name="Text Box 5"/>
          <p:cNvSpPr txBox="1">
            <a:spLocks noChangeArrowheads="1"/>
          </p:cNvSpPr>
          <p:nvPr/>
        </p:nvSpPr>
        <p:spPr bwMode="auto">
          <a:xfrm>
            <a:off x="2438400" y="3733800"/>
            <a:ext cx="1066800" cy="46037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MTBF</a:t>
            </a:r>
          </a:p>
        </p:txBody>
      </p:sp>
      <p:sp>
        <p:nvSpPr>
          <p:cNvPr id="40966" name="Text Box 6"/>
          <p:cNvSpPr txBox="1">
            <a:spLocks noChangeArrowheads="1"/>
          </p:cNvSpPr>
          <p:nvPr/>
        </p:nvSpPr>
        <p:spPr bwMode="auto">
          <a:xfrm>
            <a:off x="1905000" y="4343400"/>
            <a:ext cx="2133600" cy="825500"/>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MTBF + MTTR</a:t>
            </a:r>
          </a:p>
        </p:txBody>
      </p:sp>
      <p:sp>
        <p:nvSpPr>
          <p:cNvPr id="40967" name="Line 7"/>
          <p:cNvSpPr>
            <a:spLocks noChangeShapeType="1"/>
          </p:cNvSpPr>
          <p:nvPr/>
        </p:nvSpPr>
        <p:spPr bwMode="auto">
          <a:xfrm>
            <a:off x="1828800" y="4267200"/>
            <a:ext cx="2286000" cy="1588"/>
          </a:xfrm>
          <a:prstGeom prst="line">
            <a:avLst/>
          </a:prstGeom>
          <a:noFill/>
          <a:ln w="9360">
            <a:solidFill>
              <a:srgbClr val="40458C"/>
            </a:solidFill>
            <a:miter lim="800000"/>
            <a:headEnd/>
            <a:tailEnd/>
          </a:ln>
          <a:effectLst/>
        </p:spPr>
        <p:txBody>
          <a:bodyPr/>
          <a:lstStyle/>
          <a:p>
            <a:endParaRPr lang="es-MX"/>
          </a:p>
        </p:txBody>
      </p:sp>
      <p:sp>
        <p:nvSpPr>
          <p:cNvPr id="40968" name="Text Box 8"/>
          <p:cNvSpPr txBox="1">
            <a:spLocks noChangeArrowheads="1"/>
          </p:cNvSpPr>
          <p:nvPr/>
        </p:nvSpPr>
        <p:spPr bwMode="auto">
          <a:xfrm>
            <a:off x="4572000" y="3733800"/>
            <a:ext cx="4419600" cy="733425"/>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MTBF: </a:t>
            </a:r>
            <a:r>
              <a:rPr lang="es-ES" sz="1800">
                <a:solidFill>
                  <a:srgbClr val="40458C"/>
                </a:solidFill>
                <a:latin typeface="Tahoma" pitchFamily="32" charset="0"/>
                <a:ea typeface="WenQuanYi Micro Hei" charset="0"/>
                <a:cs typeface="WenQuanYi Micro Hei" charset="0"/>
              </a:rPr>
              <a:t>Mean Time Between Failures</a:t>
            </a:r>
          </a:p>
        </p:txBody>
      </p:sp>
      <p:sp>
        <p:nvSpPr>
          <p:cNvPr id="40969" name="Text Box 9"/>
          <p:cNvSpPr txBox="1">
            <a:spLocks noChangeArrowheads="1"/>
          </p:cNvSpPr>
          <p:nvPr/>
        </p:nvSpPr>
        <p:spPr bwMode="auto">
          <a:xfrm>
            <a:off x="4572000" y="4191000"/>
            <a:ext cx="4419600" cy="460375"/>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MTTR: </a:t>
            </a:r>
            <a:r>
              <a:rPr lang="es-ES" sz="1800">
                <a:solidFill>
                  <a:srgbClr val="40458C"/>
                </a:solidFill>
                <a:latin typeface="Tahoma" pitchFamily="32" charset="0"/>
                <a:ea typeface="WenQuanYi Micro Hei" charset="0"/>
                <a:cs typeface="WenQuanYi Micro Hei" charset="0"/>
              </a:rPr>
              <a:t>Mean Time To Repair</a:t>
            </a:r>
          </a:p>
        </p:txBody>
      </p:sp>
      <p:sp>
        <p:nvSpPr>
          <p:cNvPr id="40970" name="Text Box 10"/>
          <p:cNvSpPr txBox="1">
            <a:spLocks noChangeArrowheads="1"/>
          </p:cNvSpPr>
          <p:nvPr/>
        </p:nvSpPr>
        <p:spPr bwMode="auto">
          <a:xfrm>
            <a:off x="2286000" y="4953000"/>
            <a:ext cx="4876800" cy="733425"/>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MTBF: </a:t>
            </a:r>
            <a:r>
              <a:rPr lang="es-ES" sz="1800">
                <a:solidFill>
                  <a:srgbClr val="40458C"/>
                </a:solidFill>
                <a:latin typeface="Tahoma" pitchFamily="32" charset="0"/>
                <a:ea typeface="WenQuanYi Micro Hei" charset="0"/>
                <a:cs typeface="WenQuanYi Micro Hei" charset="0"/>
              </a:rPr>
              <a:t>Indicador de la calidad del equipo</a:t>
            </a:r>
          </a:p>
        </p:txBody>
      </p:sp>
      <p:sp>
        <p:nvSpPr>
          <p:cNvPr id="40971" name="Text Box 11"/>
          <p:cNvSpPr txBox="1">
            <a:spLocks noChangeArrowheads="1"/>
          </p:cNvSpPr>
          <p:nvPr/>
        </p:nvSpPr>
        <p:spPr bwMode="auto">
          <a:xfrm>
            <a:off x="2286000" y="5257800"/>
            <a:ext cx="5562600" cy="1568450"/>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MTTR: </a:t>
            </a:r>
            <a:r>
              <a:rPr lang="es-ES" sz="1800">
                <a:solidFill>
                  <a:srgbClr val="40458C"/>
                </a:solidFill>
                <a:latin typeface="Tahoma" pitchFamily="32" charset="0"/>
                <a:ea typeface="WenQuanYi Micro Hei" charset="0"/>
                <a:cs typeface="WenQuanYi Micro Hei" charset="0"/>
              </a:rPr>
              <a:t>Influye: </a:t>
            </a:r>
          </a:p>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		Tiempo de detección del fallo</a:t>
            </a:r>
          </a:p>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		Política de mantenimiento utilizada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685800" y="1524000"/>
            <a:ext cx="7772400" cy="550545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Tiempo de Respuesta: rangos.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&gt;15 s: inaceptable para servicios interactivos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&gt;4 s: dificultan servicios interactivos encadenados (con memoria del usuario)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2 a 4 s: dificultan servicios interactivos que requieren concentración del usuario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2 s: límite aceptable normalmente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Décimas de segundo: para aplicaciones de tipo gráfico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&lt;0.1 s: servicios de eco</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Componentes: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Tiempo de transmisión (ida y vuelta)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Tiempo de proceso de servicio</a:t>
            </a:r>
          </a:p>
        </p:txBody>
      </p:sp>
      <p:sp>
        <p:nvSpPr>
          <p:cNvPr id="41985" name="Rectangle 1"/>
          <p:cNvSpPr>
            <a:spLocks noGrp="1" noChangeArrowheads="1"/>
          </p:cNvSpPr>
          <p:nvPr>
            <p:ph type="title"/>
          </p:nvPr>
        </p:nvSpPr>
        <p:spPr>
          <a:xfrm>
            <a:off x="609600" y="134938"/>
            <a:ext cx="7772400" cy="13128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Indicadores de Prestaciones: Tiempo de Respuesta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idx="1"/>
          </p:nvPr>
        </p:nvSpPr>
        <p:spPr>
          <a:xfrm>
            <a:off x="838200" y="1500174"/>
            <a:ext cx="7772400" cy="4764088"/>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Fiabilidad: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Monitorización de errores: síntomas de fallos.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err="1"/>
              <a:t>Throughput</a:t>
            </a:r>
            <a:r>
              <a:rPr lang="es-ES" sz="2800" dirty="0"/>
              <a:t>:</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Medida de eficiencia de servicio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err="1"/>
              <a:t>Ej</a:t>
            </a:r>
            <a:r>
              <a:rPr lang="es-ES" sz="2400" dirty="0"/>
              <a:t>: número de transacciones por minuto, número de llamadas cursadas, etc.</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Utilización: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Porcentaje de uso de un recurso durante un periodo de tiempo.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err="1"/>
              <a:t>Ej</a:t>
            </a:r>
            <a:r>
              <a:rPr lang="es-ES" sz="2400" dirty="0"/>
              <a:t>: Utilización de una línea serie, utilización de una Ethernet, etc.</a:t>
            </a:r>
          </a:p>
        </p:txBody>
      </p:sp>
      <p:sp>
        <p:nvSpPr>
          <p:cNvPr id="43009"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Indicadores de Prestaciones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838200" y="1571612"/>
            <a:ext cx="7772400" cy="4583113"/>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Monitorización de Indicadores de Prestaciones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Disponibilidad: sondeos de estado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Tiempo de respuesta:</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Tiempo de transmisión: utilización de ecos remotos</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Tiempo de procesamiento: trazado por aplicaciones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Fiabilidad: umbrales de porcentajes de error</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Utilización: trazado por aplicaciones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err="1"/>
              <a:t>Throughput</a:t>
            </a:r>
            <a:r>
              <a:rPr lang="es-ES" sz="2400" dirty="0"/>
              <a:t>: sondas de tráfico, etc.</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Análisis y Refinamiento</a:t>
            </a:r>
          </a:p>
        </p:txBody>
      </p:sp>
      <p:sp>
        <p:nvSpPr>
          <p:cNvPr id="4403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Gestión de Prestaciones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idx="1"/>
          </p:nvPr>
        </p:nvSpPr>
        <p:spPr>
          <a:xfrm>
            <a:off x="838200" y="2268560"/>
            <a:ext cx="7772400" cy="4446588"/>
          </a:xfrm>
          <a:ln/>
        </p:spPr>
        <p:txBody>
          <a:bodyPr/>
          <a:lstStyle/>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Identificación de Componentes de Coste</a:t>
            </a:r>
          </a:p>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Establecimiento de políticas de tarificación</a:t>
            </a:r>
          </a:p>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Definición de procedimientos para tarificación</a:t>
            </a:r>
          </a:p>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Gestión de facturas</a:t>
            </a:r>
          </a:p>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t>Integración con la contabilidad empresarial.</a:t>
            </a:r>
          </a:p>
        </p:txBody>
      </p:sp>
      <p:sp>
        <p:nvSpPr>
          <p:cNvPr id="45057" name="Rectangle 1"/>
          <p:cNvSpPr>
            <a:spLocks noGrp="1" noChangeArrowheads="1"/>
          </p:cNvSpPr>
          <p:nvPr>
            <p:ph type="title"/>
          </p:nvPr>
        </p:nvSpPr>
        <p:spPr>
          <a:xfrm>
            <a:off x="609600" y="422264"/>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dirty="0"/>
              <a:t>Funciones: Gestión de Contabilidad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idx="1"/>
          </p:nvPr>
        </p:nvSpPr>
        <p:spPr>
          <a:xfrm>
            <a:off x="838200" y="1905000"/>
            <a:ext cx="7772400" cy="4114800"/>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Planificación, organización, supervisión y control de elementos de comunicaciones para garantizar un nivel de servicio, de acuerdo a un coste y a un presupuesto, utilizando los recursos de forma óptima y eficaz.</a:t>
            </a:r>
          </a:p>
        </p:txBody>
      </p:sp>
      <p:sp>
        <p:nvSpPr>
          <p:cNvPr id="819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Gestión de Red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685800" y="1600200"/>
            <a:ext cx="7772400" cy="5133975"/>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Funciones que proporcionan protección continuada de la red y sus componentes en los distintos aspectos de seguridad: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Acceso a las redes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Acceso a los sistemas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Acceso a la información en tránsito</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Funciones de la gestión de seguridad: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Definición de análisis de riesgo y política de seguridad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Implantación de servicios de seguridad e infraestructura asociada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Definición de alarmas, registros e informes de seguridad</a:t>
            </a:r>
          </a:p>
        </p:txBody>
      </p:sp>
      <p:sp>
        <p:nvSpPr>
          <p:cNvPr id="46081"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Funciones: Gestión de Seguridad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idx="1"/>
          </p:nvPr>
        </p:nvSpPr>
        <p:spPr>
          <a:xfrm>
            <a:off x="838200" y="1905000"/>
            <a:ext cx="7772400" cy="4125913"/>
          </a:xfrm>
          <a:ln/>
        </p:spPr>
        <p:txBody>
          <a:bodyPr>
            <a:normAutofit lnSpcReduction="10000"/>
          </a:bodyPr>
          <a:lstStyle/>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Introducción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Planificación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Funcionalidad de la Gestión de Red</a:t>
            </a:r>
          </a:p>
          <a:p>
            <a:pPr marL="341313" indent="-341313">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Arquitectura TMN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OSI</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de Internet</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Sistemas de Gestión Integrada</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Plataformas de Gestión</a:t>
            </a:r>
          </a:p>
        </p:txBody>
      </p:sp>
      <p:sp>
        <p:nvSpPr>
          <p:cNvPr id="4710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Indice del Curso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838200" y="4643446"/>
            <a:ext cx="7772400" cy="1600200"/>
          </a:xfrm>
          <a:ln/>
        </p:spPr>
        <p:txBody>
          <a:bodyPr/>
          <a:lstStyle/>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Orígenes:</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TMN: Gestión de las redes de telecomunicación</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Gestión OSI: Gestión de la torre de protocolos OSI</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dirty="0"/>
              <a:t>Gestión Internet: Gestión de </a:t>
            </a:r>
            <a:r>
              <a:rPr lang="es-ES" sz="2000" dirty="0" err="1"/>
              <a:t>routers</a:t>
            </a:r>
            <a:endParaRPr lang="es-ES" sz="2000" dirty="0"/>
          </a:p>
        </p:txBody>
      </p:sp>
      <p:sp>
        <p:nvSpPr>
          <p:cNvPr id="4812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Modelos de gestión de red</a:t>
            </a:r>
          </a:p>
        </p:txBody>
      </p:sp>
      <p:grpSp>
        <p:nvGrpSpPr>
          <p:cNvPr id="48131" name="Group 3"/>
          <p:cNvGrpSpPr>
            <a:grpSpLocks/>
          </p:cNvGrpSpPr>
          <p:nvPr/>
        </p:nvGrpSpPr>
        <p:grpSpPr bwMode="auto">
          <a:xfrm>
            <a:off x="2133600" y="1905000"/>
            <a:ext cx="4270375" cy="2670175"/>
            <a:chOff x="1344" y="1200"/>
            <a:chExt cx="2690" cy="1682"/>
          </a:xfrm>
        </p:grpSpPr>
        <p:grpSp>
          <p:nvGrpSpPr>
            <p:cNvPr id="48132" name="Group 4"/>
            <p:cNvGrpSpPr>
              <a:grpSpLocks/>
            </p:cNvGrpSpPr>
            <p:nvPr/>
          </p:nvGrpSpPr>
          <p:grpSpPr bwMode="auto">
            <a:xfrm>
              <a:off x="1347" y="1203"/>
              <a:ext cx="2682" cy="1674"/>
              <a:chOff x="1347" y="1203"/>
              <a:chExt cx="2682" cy="1674"/>
            </a:xfrm>
          </p:grpSpPr>
          <p:grpSp>
            <p:nvGrpSpPr>
              <p:cNvPr id="48133" name="Group 5"/>
              <p:cNvGrpSpPr>
                <a:grpSpLocks/>
              </p:cNvGrpSpPr>
              <p:nvPr/>
            </p:nvGrpSpPr>
            <p:grpSpPr bwMode="auto">
              <a:xfrm>
                <a:off x="1347" y="1203"/>
                <a:ext cx="904" cy="501"/>
                <a:chOff x="1347" y="1203"/>
                <a:chExt cx="904" cy="501"/>
              </a:xfrm>
            </p:grpSpPr>
            <p:sp>
              <p:nvSpPr>
                <p:cNvPr id="48134" name="Rectangle 6"/>
                <p:cNvSpPr>
                  <a:spLocks noChangeArrowheads="1"/>
                </p:cNvSpPr>
                <p:nvPr/>
              </p:nvSpPr>
              <p:spPr bwMode="auto">
                <a:xfrm>
                  <a:off x="1398" y="1203"/>
                  <a:ext cx="804" cy="501"/>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500" b="1">
                      <a:solidFill>
                        <a:srgbClr val="003366"/>
                      </a:solidFill>
                      <a:cs typeface="Times New Roman" pitchFamily="16" charset="0"/>
                    </a:rPr>
                    <a:t>ITU – T</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3366"/>
                    </a:solidFill>
                    <a:cs typeface="Times New Roman" pitchFamily="16" charset="0"/>
                  </a:endParaRPr>
                </a:p>
              </p:txBody>
            </p:sp>
            <p:sp>
              <p:nvSpPr>
                <p:cNvPr id="48135" name="Rectangle 7"/>
                <p:cNvSpPr>
                  <a:spLocks noChangeArrowheads="1"/>
                </p:cNvSpPr>
                <p:nvPr/>
              </p:nvSpPr>
              <p:spPr bwMode="auto">
                <a:xfrm>
                  <a:off x="1347" y="1203"/>
                  <a:ext cx="904" cy="501"/>
                </a:xfrm>
                <a:prstGeom prst="rect">
                  <a:avLst/>
                </a:prstGeom>
                <a:noFill/>
                <a:ln w="9525">
                  <a:solidFill>
                    <a:srgbClr val="A0A0A0"/>
                  </a:solidFill>
                  <a:miter lim="800000"/>
                  <a:headEnd/>
                  <a:tailEnd/>
                </a:ln>
                <a:effectLst/>
              </p:spPr>
              <p:txBody>
                <a:bodyPr wrap="none" anchor="ctr"/>
                <a:lstStyle/>
                <a:p>
                  <a:endParaRPr lang="es-MX"/>
                </a:p>
              </p:txBody>
            </p:sp>
          </p:grpSp>
          <p:grpSp>
            <p:nvGrpSpPr>
              <p:cNvPr id="48136" name="Group 8"/>
              <p:cNvGrpSpPr>
                <a:grpSpLocks/>
              </p:cNvGrpSpPr>
              <p:nvPr/>
            </p:nvGrpSpPr>
            <p:grpSpPr bwMode="auto">
              <a:xfrm>
                <a:off x="2253" y="1203"/>
                <a:ext cx="1777" cy="501"/>
                <a:chOff x="2253" y="1203"/>
                <a:chExt cx="1777" cy="501"/>
              </a:xfrm>
            </p:grpSpPr>
            <p:sp>
              <p:nvSpPr>
                <p:cNvPr id="48137" name="Rectangle 9"/>
                <p:cNvSpPr>
                  <a:spLocks noChangeArrowheads="1"/>
                </p:cNvSpPr>
                <p:nvPr/>
              </p:nvSpPr>
              <p:spPr bwMode="auto">
                <a:xfrm>
                  <a:off x="2303" y="1203"/>
                  <a:ext cx="1677" cy="501"/>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500" b="1">
                      <a:solidFill>
                        <a:srgbClr val="003366"/>
                      </a:solidFill>
                      <a:cs typeface="Times New Roman" pitchFamily="16" charset="0"/>
                    </a:rPr>
                    <a:t>Arquitectura TMN</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3366"/>
                    </a:solidFill>
                    <a:cs typeface="Times New Roman" pitchFamily="16" charset="0"/>
                  </a:endParaRPr>
                </a:p>
              </p:txBody>
            </p:sp>
            <p:sp>
              <p:nvSpPr>
                <p:cNvPr id="48138" name="Rectangle 10"/>
                <p:cNvSpPr>
                  <a:spLocks noChangeArrowheads="1"/>
                </p:cNvSpPr>
                <p:nvPr/>
              </p:nvSpPr>
              <p:spPr bwMode="auto">
                <a:xfrm>
                  <a:off x="2253" y="1203"/>
                  <a:ext cx="1777" cy="501"/>
                </a:xfrm>
                <a:prstGeom prst="rect">
                  <a:avLst/>
                </a:prstGeom>
                <a:noFill/>
                <a:ln w="9525">
                  <a:solidFill>
                    <a:srgbClr val="A0A0A0"/>
                  </a:solidFill>
                  <a:miter lim="800000"/>
                  <a:headEnd/>
                  <a:tailEnd/>
                </a:ln>
                <a:effectLst/>
              </p:spPr>
              <p:txBody>
                <a:bodyPr wrap="none" anchor="ctr"/>
                <a:lstStyle/>
                <a:p>
                  <a:endParaRPr lang="es-MX"/>
                </a:p>
              </p:txBody>
            </p:sp>
          </p:grpSp>
          <p:grpSp>
            <p:nvGrpSpPr>
              <p:cNvPr id="48139" name="Group 11"/>
              <p:cNvGrpSpPr>
                <a:grpSpLocks/>
              </p:cNvGrpSpPr>
              <p:nvPr/>
            </p:nvGrpSpPr>
            <p:grpSpPr bwMode="auto">
              <a:xfrm>
                <a:off x="1347" y="1706"/>
                <a:ext cx="904" cy="501"/>
                <a:chOff x="1347" y="1706"/>
                <a:chExt cx="904" cy="501"/>
              </a:xfrm>
            </p:grpSpPr>
            <p:sp>
              <p:nvSpPr>
                <p:cNvPr id="48140" name="Rectangle 12"/>
                <p:cNvSpPr>
                  <a:spLocks noChangeArrowheads="1"/>
                </p:cNvSpPr>
                <p:nvPr/>
              </p:nvSpPr>
              <p:spPr bwMode="auto">
                <a:xfrm>
                  <a:off x="1398" y="1706"/>
                  <a:ext cx="804" cy="501"/>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3366"/>
                      </a:solidFill>
                      <a:cs typeface="Times New Roman" pitchFamily="16" charset="0"/>
                    </a:rPr>
                    <a:t>ISO</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3366"/>
                    </a:solidFill>
                    <a:cs typeface="Times New Roman" pitchFamily="16" charset="0"/>
                  </a:endParaRPr>
                </a:p>
              </p:txBody>
            </p:sp>
            <p:sp>
              <p:nvSpPr>
                <p:cNvPr id="48141" name="Rectangle 13"/>
                <p:cNvSpPr>
                  <a:spLocks noChangeArrowheads="1"/>
                </p:cNvSpPr>
                <p:nvPr/>
              </p:nvSpPr>
              <p:spPr bwMode="auto">
                <a:xfrm>
                  <a:off x="1347" y="1706"/>
                  <a:ext cx="904" cy="501"/>
                </a:xfrm>
                <a:prstGeom prst="rect">
                  <a:avLst/>
                </a:prstGeom>
                <a:noFill/>
                <a:ln w="9525">
                  <a:solidFill>
                    <a:srgbClr val="A0A0A0"/>
                  </a:solidFill>
                  <a:miter lim="800000"/>
                  <a:headEnd/>
                  <a:tailEnd/>
                </a:ln>
                <a:effectLst/>
              </p:spPr>
              <p:txBody>
                <a:bodyPr wrap="none" anchor="ctr"/>
                <a:lstStyle/>
                <a:p>
                  <a:endParaRPr lang="es-MX"/>
                </a:p>
              </p:txBody>
            </p:sp>
          </p:grpSp>
          <p:grpSp>
            <p:nvGrpSpPr>
              <p:cNvPr id="48142" name="Group 14"/>
              <p:cNvGrpSpPr>
                <a:grpSpLocks/>
              </p:cNvGrpSpPr>
              <p:nvPr/>
            </p:nvGrpSpPr>
            <p:grpSpPr bwMode="auto">
              <a:xfrm>
                <a:off x="2253" y="1706"/>
                <a:ext cx="1777" cy="501"/>
                <a:chOff x="2253" y="1706"/>
                <a:chExt cx="1777" cy="501"/>
              </a:xfrm>
            </p:grpSpPr>
            <p:sp>
              <p:nvSpPr>
                <p:cNvPr id="48143" name="Rectangle 15"/>
                <p:cNvSpPr>
                  <a:spLocks noChangeArrowheads="1"/>
                </p:cNvSpPr>
                <p:nvPr/>
              </p:nvSpPr>
              <p:spPr bwMode="auto">
                <a:xfrm>
                  <a:off x="2303" y="1706"/>
                  <a:ext cx="1677" cy="501"/>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3366"/>
                      </a:solidFill>
                      <a:cs typeface="Times New Roman" pitchFamily="16" charset="0"/>
                    </a:rPr>
                    <a:t>Modelo de Gestión OSI</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3366"/>
                    </a:solidFill>
                    <a:cs typeface="Times New Roman" pitchFamily="16" charset="0"/>
                  </a:endParaRPr>
                </a:p>
              </p:txBody>
            </p:sp>
            <p:sp>
              <p:nvSpPr>
                <p:cNvPr id="48144" name="Rectangle 16"/>
                <p:cNvSpPr>
                  <a:spLocks noChangeArrowheads="1"/>
                </p:cNvSpPr>
                <p:nvPr/>
              </p:nvSpPr>
              <p:spPr bwMode="auto">
                <a:xfrm>
                  <a:off x="2253" y="1706"/>
                  <a:ext cx="1777" cy="501"/>
                </a:xfrm>
                <a:prstGeom prst="rect">
                  <a:avLst/>
                </a:prstGeom>
                <a:noFill/>
                <a:ln w="9525">
                  <a:solidFill>
                    <a:srgbClr val="A0A0A0"/>
                  </a:solidFill>
                  <a:miter lim="800000"/>
                  <a:headEnd/>
                  <a:tailEnd/>
                </a:ln>
                <a:effectLst/>
              </p:spPr>
              <p:txBody>
                <a:bodyPr wrap="none" anchor="ctr"/>
                <a:lstStyle/>
                <a:p>
                  <a:endParaRPr lang="es-MX"/>
                </a:p>
              </p:txBody>
            </p:sp>
          </p:grpSp>
          <p:grpSp>
            <p:nvGrpSpPr>
              <p:cNvPr id="48145" name="Group 17"/>
              <p:cNvGrpSpPr>
                <a:grpSpLocks/>
              </p:cNvGrpSpPr>
              <p:nvPr/>
            </p:nvGrpSpPr>
            <p:grpSpPr bwMode="auto">
              <a:xfrm>
                <a:off x="1347" y="2209"/>
                <a:ext cx="904" cy="669"/>
                <a:chOff x="1347" y="2209"/>
                <a:chExt cx="904" cy="669"/>
              </a:xfrm>
            </p:grpSpPr>
            <p:sp>
              <p:nvSpPr>
                <p:cNvPr id="48146" name="Rectangle 18"/>
                <p:cNvSpPr>
                  <a:spLocks noChangeArrowheads="1"/>
                </p:cNvSpPr>
                <p:nvPr/>
              </p:nvSpPr>
              <p:spPr bwMode="auto">
                <a:xfrm>
                  <a:off x="1398" y="2209"/>
                  <a:ext cx="804" cy="669"/>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3366"/>
                      </a:solidFill>
                      <a:cs typeface="Times New Roman" pitchFamily="16" charset="0"/>
                    </a:rPr>
                    <a:t>Internet</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3366"/>
                    </a:solidFill>
                    <a:cs typeface="Times New Roman" pitchFamily="16" charset="0"/>
                  </a:endParaRPr>
                </a:p>
              </p:txBody>
            </p:sp>
            <p:sp>
              <p:nvSpPr>
                <p:cNvPr id="48147" name="Rectangle 19"/>
                <p:cNvSpPr>
                  <a:spLocks noChangeArrowheads="1"/>
                </p:cNvSpPr>
                <p:nvPr/>
              </p:nvSpPr>
              <p:spPr bwMode="auto">
                <a:xfrm>
                  <a:off x="1347" y="2209"/>
                  <a:ext cx="904" cy="669"/>
                </a:xfrm>
                <a:prstGeom prst="rect">
                  <a:avLst/>
                </a:prstGeom>
                <a:noFill/>
                <a:ln w="9525">
                  <a:solidFill>
                    <a:srgbClr val="A0A0A0"/>
                  </a:solidFill>
                  <a:miter lim="800000"/>
                  <a:headEnd/>
                  <a:tailEnd/>
                </a:ln>
                <a:effectLst/>
              </p:spPr>
              <p:txBody>
                <a:bodyPr wrap="none" anchor="ctr"/>
                <a:lstStyle/>
                <a:p>
                  <a:endParaRPr lang="es-MX"/>
                </a:p>
              </p:txBody>
            </p:sp>
          </p:grpSp>
          <p:grpSp>
            <p:nvGrpSpPr>
              <p:cNvPr id="48148" name="Group 20"/>
              <p:cNvGrpSpPr>
                <a:grpSpLocks/>
              </p:cNvGrpSpPr>
              <p:nvPr/>
            </p:nvGrpSpPr>
            <p:grpSpPr bwMode="auto">
              <a:xfrm>
                <a:off x="2253" y="2209"/>
                <a:ext cx="1777" cy="669"/>
                <a:chOff x="2253" y="2209"/>
                <a:chExt cx="1777" cy="669"/>
              </a:xfrm>
            </p:grpSpPr>
            <p:sp>
              <p:nvSpPr>
                <p:cNvPr id="48149" name="Rectangle 21"/>
                <p:cNvSpPr>
                  <a:spLocks noChangeArrowheads="1"/>
                </p:cNvSpPr>
                <p:nvPr/>
              </p:nvSpPr>
              <p:spPr bwMode="auto">
                <a:xfrm>
                  <a:off x="2303" y="2209"/>
                  <a:ext cx="1677" cy="669"/>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500" b="1">
                      <a:solidFill>
                        <a:srgbClr val="003366"/>
                      </a:solidFill>
                      <a:cs typeface="Times New Roman" pitchFamily="16" charset="0"/>
                    </a:rPr>
                    <a:t>Modelo de Gestión Internet</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500" b="1">
                    <a:solidFill>
                      <a:srgbClr val="003366"/>
                    </a:solidFill>
                    <a:cs typeface="Times New Roman" pitchFamily="16" charset="0"/>
                  </a:endParaRPr>
                </a:p>
              </p:txBody>
            </p:sp>
            <p:sp>
              <p:nvSpPr>
                <p:cNvPr id="48150" name="Rectangle 22"/>
                <p:cNvSpPr>
                  <a:spLocks noChangeArrowheads="1"/>
                </p:cNvSpPr>
                <p:nvPr/>
              </p:nvSpPr>
              <p:spPr bwMode="auto">
                <a:xfrm>
                  <a:off x="2253" y="2209"/>
                  <a:ext cx="1777" cy="669"/>
                </a:xfrm>
                <a:prstGeom prst="rect">
                  <a:avLst/>
                </a:prstGeom>
                <a:noFill/>
                <a:ln w="9525">
                  <a:solidFill>
                    <a:srgbClr val="A0A0A0"/>
                  </a:solidFill>
                  <a:miter lim="800000"/>
                  <a:headEnd/>
                  <a:tailEnd/>
                </a:ln>
                <a:effectLst/>
              </p:spPr>
              <p:txBody>
                <a:bodyPr wrap="none" anchor="ctr"/>
                <a:lstStyle/>
                <a:p>
                  <a:endParaRPr lang="es-MX"/>
                </a:p>
              </p:txBody>
            </p:sp>
          </p:grpSp>
        </p:grpSp>
        <p:sp>
          <p:nvSpPr>
            <p:cNvPr id="48151" name="Rectangle 23"/>
            <p:cNvSpPr>
              <a:spLocks noChangeArrowheads="1"/>
            </p:cNvSpPr>
            <p:nvPr/>
          </p:nvSpPr>
          <p:spPr bwMode="auto">
            <a:xfrm>
              <a:off x="1344" y="1200"/>
              <a:ext cx="2690" cy="1682"/>
            </a:xfrm>
            <a:prstGeom prst="rect">
              <a:avLst/>
            </a:prstGeom>
            <a:noFill/>
            <a:ln w="9360">
              <a:solidFill>
                <a:srgbClr val="A0A0A0"/>
              </a:solidFill>
              <a:miter lim="800000"/>
              <a:headEnd/>
              <a:tailEnd/>
            </a:ln>
            <a:effectLst/>
          </p:spPr>
          <p:txBody>
            <a:bodyPr wrap="none" anchor="ctr"/>
            <a:lstStyle/>
            <a:p>
              <a:endParaRPr lang="es-MX"/>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838200" y="1214422"/>
            <a:ext cx="7772400" cy="5232400"/>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Heterogeneidad en la tecnología de redes de telecomunicación: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Redes analógicas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Redes digitales banda estrecha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Redes digitales banda ancha.......</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dirty="0"/>
              <a:t>Demandas sobre: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Posibilidad de introducir nuevos servicios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Alta calidad de servicios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Posibilidad de reorganizar las redes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Métodos eficientes de trabajo para operar las redes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Competencia entre empresas operadoras privadas.</a:t>
            </a:r>
          </a:p>
        </p:txBody>
      </p:sp>
      <p:sp>
        <p:nvSpPr>
          <p:cNvPr id="49153" name="Rectangle 1"/>
          <p:cNvSpPr>
            <a:spLocks noGrp="1" noChangeArrowheads="1"/>
          </p:cNvSpPr>
          <p:nvPr>
            <p:ph type="title"/>
          </p:nvPr>
        </p:nvSpPr>
        <p:spPr>
          <a:xfrm>
            <a:off x="609600" y="-2159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Arquitectura TMN: Motivación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762000" y="3786190"/>
            <a:ext cx="7772400" cy="2625725"/>
          </a:xfrm>
          <a:ln/>
        </p:spPr>
        <p:txBody>
          <a:bodyPr/>
          <a:lstStyle/>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Arquitectura física: estructura y entidades de la red</a:t>
            </a:r>
          </a:p>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Modelo organizativo: Niveles de gestión</a:t>
            </a:r>
          </a:p>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Modelo funcional: servicios, componentes y funciones de gestión</a:t>
            </a:r>
          </a:p>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dirty="0"/>
              <a:t>Modelo de información: definición de recursos gestionados</a:t>
            </a:r>
          </a:p>
        </p:txBody>
      </p:sp>
      <p:sp>
        <p:nvSpPr>
          <p:cNvPr id="50177"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Objetivo de TMN</a:t>
            </a:r>
          </a:p>
        </p:txBody>
      </p:sp>
      <p:sp>
        <p:nvSpPr>
          <p:cNvPr id="50179" name="Text Box 3"/>
          <p:cNvSpPr txBox="1">
            <a:spLocks noChangeArrowheads="1"/>
          </p:cNvSpPr>
          <p:nvPr/>
        </p:nvSpPr>
        <p:spPr bwMode="auto">
          <a:xfrm>
            <a:off x="914400" y="1500174"/>
            <a:ext cx="7315200" cy="2289175"/>
          </a:xfrm>
          <a:prstGeom prst="rect">
            <a:avLst/>
          </a:prstGeom>
          <a:noFill/>
          <a:ln w="9360">
            <a:solidFill>
              <a:srgbClr val="40458C"/>
            </a:solidFill>
            <a:miter lim="800000"/>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dirty="0">
                <a:solidFill>
                  <a:srgbClr val="40458C"/>
                </a:solidFill>
                <a:latin typeface="Tahoma" pitchFamily="32" charset="0"/>
                <a:ea typeface="WenQuanYi Micro Hei" charset="0"/>
                <a:cs typeface="WenQuanYi Micro Hei" charset="0"/>
              </a:rPr>
              <a:t>Proporcionar una estructura de red organizada para conseguir la interconexión de los diversos tipos de Sistemas de Operación y equipos de telecomunicación usando una arquitectura estándar e interfaces normalizadas.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La Red TMN</a:t>
            </a:r>
          </a:p>
        </p:txBody>
      </p:sp>
      <p:sp>
        <p:nvSpPr>
          <p:cNvPr id="51202" name="Rectangle 2"/>
          <p:cNvSpPr>
            <a:spLocks noChangeArrowheads="1"/>
          </p:cNvSpPr>
          <p:nvPr/>
        </p:nvSpPr>
        <p:spPr bwMode="auto">
          <a:xfrm>
            <a:off x="914400" y="1828800"/>
            <a:ext cx="7620000" cy="2819400"/>
          </a:xfrm>
          <a:prstGeom prst="rect">
            <a:avLst/>
          </a:prstGeom>
          <a:solidFill>
            <a:srgbClr val="ECD882"/>
          </a:solidFill>
          <a:ln w="9360">
            <a:solidFill>
              <a:srgbClr val="40458C"/>
            </a:solidFill>
            <a:miter lim="800000"/>
            <a:headEnd/>
            <a:tailEnd/>
          </a:ln>
          <a:effectLst/>
        </p:spPr>
        <p:txBody>
          <a:bodyPr wrap="none" anchor="ctr"/>
          <a:lstStyle/>
          <a:p>
            <a:endParaRPr lang="es-MX"/>
          </a:p>
        </p:txBody>
      </p:sp>
      <p:sp>
        <p:nvSpPr>
          <p:cNvPr id="51203" name="Oval 3"/>
          <p:cNvSpPr>
            <a:spLocks noChangeArrowheads="1"/>
          </p:cNvSpPr>
          <p:nvPr/>
        </p:nvSpPr>
        <p:spPr bwMode="auto">
          <a:xfrm>
            <a:off x="2362200" y="3733800"/>
            <a:ext cx="4800600" cy="685800"/>
          </a:xfrm>
          <a:prstGeom prst="ellipse">
            <a:avLst/>
          </a:prstGeom>
          <a:solidFill>
            <a:srgbClr val="B7C1EB">
              <a:alpha val="50000"/>
            </a:srgbClr>
          </a:solidFill>
          <a:ln w="9360">
            <a:solidFill>
              <a:srgbClr val="40458C"/>
            </a:solidFill>
            <a:miter lim="800000"/>
            <a:headEnd/>
            <a:tailEnd/>
          </a:ln>
          <a:effectLst/>
        </p:spPr>
        <p:txBody>
          <a:bodyPr wrap="none" anchor="ctr"/>
          <a:lstStyle/>
          <a:p>
            <a:endParaRPr lang="es-MX"/>
          </a:p>
        </p:txBody>
      </p:sp>
      <p:sp>
        <p:nvSpPr>
          <p:cNvPr id="51204" name="Text Box 4"/>
          <p:cNvSpPr txBox="1">
            <a:spLocks noChangeArrowheads="1"/>
          </p:cNvSpPr>
          <p:nvPr/>
        </p:nvSpPr>
        <p:spPr bwMode="auto">
          <a:xfrm>
            <a:off x="4343400" y="3886200"/>
            <a:ext cx="914400" cy="46037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000000"/>
                </a:solidFill>
                <a:latin typeface="Tahoma" pitchFamily="32" charset="0"/>
                <a:ea typeface="WenQuanYi Micro Hei" charset="0"/>
                <a:cs typeface="WenQuanYi Micro Hei" charset="0"/>
              </a:rPr>
              <a:t>DCN</a:t>
            </a:r>
          </a:p>
        </p:txBody>
      </p:sp>
      <p:sp>
        <p:nvSpPr>
          <p:cNvPr id="51205" name="Oval 5"/>
          <p:cNvSpPr>
            <a:spLocks noChangeArrowheads="1"/>
          </p:cNvSpPr>
          <p:nvPr/>
        </p:nvSpPr>
        <p:spPr bwMode="auto">
          <a:xfrm>
            <a:off x="1295400" y="4572000"/>
            <a:ext cx="7010400" cy="1295400"/>
          </a:xfrm>
          <a:prstGeom prst="ellipse">
            <a:avLst/>
          </a:prstGeom>
          <a:noFill/>
          <a:ln w="9360">
            <a:solidFill>
              <a:srgbClr val="000000"/>
            </a:solidFill>
            <a:miter lim="800000"/>
            <a:headEnd/>
            <a:tailEnd/>
          </a:ln>
          <a:effectLst/>
        </p:spPr>
        <p:txBody>
          <a:bodyPr wrap="none" anchor="ctr"/>
          <a:lstStyle/>
          <a:p>
            <a:endParaRPr lang="es-MX"/>
          </a:p>
        </p:txBody>
      </p:sp>
      <p:sp>
        <p:nvSpPr>
          <p:cNvPr id="51206" name="Text Box 6"/>
          <p:cNvSpPr txBox="1">
            <a:spLocks noChangeArrowheads="1"/>
          </p:cNvSpPr>
          <p:nvPr/>
        </p:nvSpPr>
        <p:spPr bwMode="auto">
          <a:xfrm>
            <a:off x="2133600" y="2428875"/>
            <a:ext cx="685800" cy="460375"/>
          </a:xfrm>
          <a:prstGeom prst="rect">
            <a:avLst/>
          </a:prstGeom>
          <a:solidFill>
            <a:srgbClr val="CFDBFD">
              <a:alpha val="50000"/>
            </a:srgbClr>
          </a:solidFill>
          <a:ln w="9360">
            <a:solidFill>
              <a:srgbClr val="40458C"/>
            </a:solidFill>
            <a:miter lim="800000"/>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OS</a:t>
            </a:r>
          </a:p>
        </p:txBody>
      </p:sp>
      <p:sp>
        <p:nvSpPr>
          <p:cNvPr id="51207" name="Text Box 7"/>
          <p:cNvSpPr txBox="1">
            <a:spLocks noChangeArrowheads="1"/>
          </p:cNvSpPr>
          <p:nvPr/>
        </p:nvSpPr>
        <p:spPr bwMode="auto">
          <a:xfrm>
            <a:off x="4343400" y="2438400"/>
            <a:ext cx="685800" cy="460375"/>
          </a:xfrm>
          <a:prstGeom prst="rect">
            <a:avLst/>
          </a:prstGeom>
          <a:solidFill>
            <a:srgbClr val="CFDBFD">
              <a:alpha val="50000"/>
            </a:srgbClr>
          </a:solidFill>
          <a:ln w="9360">
            <a:solidFill>
              <a:srgbClr val="40458C"/>
            </a:solidFill>
            <a:miter lim="800000"/>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OS</a:t>
            </a:r>
          </a:p>
        </p:txBody>
      </p:sp>
      <p:sp>
        <p:nvSpPr>
          <p:cNvPr id="51208" name="Text Box 8"/>
          <p:cNvSpPr txBox="1">
            <a:spLocks noChangeArrowheads="1"/>
          </p:cNvSpPr>
          <p:nvPr/>
        </p:nvSpPr>
        <p:spPr bwMode="auto">
          <a:xfrm>
            <a:off x="6477000" y="2428875"/>
            <a:ext cx="685800" cy="460375"/>
          </a:xfrm>
          <a:prstGeom prst="rect">
            <a:avLst/>
          </a:prstGeom>
          <a:solidFill>
            <a:srgbClr val="CFDBFD">
              <a:alpha val="50000"/>
            </a:srgbClr>
          </a:solidFill>
          <a:ln w="9360">
            <a:solidFill>
              <a:srgbClr val="40458C"/>
            </a:solidFill>
            <a:miter lim="800000"/>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OS</a:t>
            </a:r>
          </a:p>
        </p:txBody>
      </p:sp>
      <p:sp>
        <p:nvSpPr>
          <p:cNvPr id="51209" name="Line 9"/>
          <p:cNvSpPr>
            <a:spLocks noChangeShapeType="1"/>
          </p:cNvSpPr>
          <p:nvPr/>
        </p:nvSpPr>
        <p:spPr bwMode="auto">
          <a:xfrm>
            <a:off x="2438400" y="2895600"/>
            <a:ext cx="914400" cy="914400"/>
          </a:xfrm>
          <a:prstGeom prst="line">
            <a:avLst/>
          </a:prstGeom>
          <a:noFill/>
          <a:ln w="9360">
            <a:solidFill>
              <a:srgbClr val="40458C"/>
            </a:solidFill>
            <a:miter lim="800000"/>
            <a:headEnd/>
            <a:tailEnd/>
          </a:ln>
          <a:effectLst/>
        </p:spPr>
        <p:txBody>
          <a:bodyPr/>
          <a:lstStyle/>
          <a:p>
            <a:endParaRPr lang="es-MX"/>
          </a:p>
        </p:txBody>
      </p:sp>
      <p:sp>
        <p:nvSpPr>
          <p:cNvPr id="51210" name="Line 10"/>
          <p:cNvSpPr>
            <a:spLocks noChangeShapeType="1"/>
          </p:cNvSpPr>
          <p:nvPr/>
        </p:nvSpPr>
        <p:spPr bwMode="auto">
          <a:xfrm>
            <a:off x="4724400" y="2895600"/>
            <a:ext cx="1588" cy="838200"/>
          </a:xfrm>
          <a:prstGeom prst="line">
            <a:avLst/>
          </a:prstGeom>
          <a:noFill/>
          <a:ln w="9360">
            <a:solidFill>
              <a:srgbClr val="40458C"/>
            </a:solidFill>
            <a:miter lim="800000"/>
            <a:headEnd/>
            <a:tailEnd/>
          </a:ln>
          <a:effectLst/>
        </p:spPr>
        <p:txBody>
          <a:bodyPr/>
          <a:lstStyle/>
          <a:p>
            <a:endParaRPr lang="es-MX"/>
          </a:p>
        </p:txBody>
      </p:sp>
      <p:sp>
        <p:nvSpPr>
          <p:cNvPr id="51211" name="Line 11"/>
          <p:cNvSpPr>
            <a:spLocks noChangeShapeType="1"/>
          </p:cNvSpPr>
          <p:nvPr/>
        </p:nvSpPr>
        <p:spPr bwMode="auto">
          <a:xfrm flipH="1">
            <a:off x="6170613" y="2895600"/>
            <a:ext cx="688975" cy="914400"/>
          </a:xfrm>
          <a:prstGeom prst="line">
            <a:avLst/>
          </a:prstGeom>
          <a:noFill/>
          <a:ln w="9360">
            <a:solidFill>
              <a:srgbClr val="40458C"/>
            </a:solidFill>
            <a:miter lim="800000"/>
            <a:headEnd/>
            <a:tailEnd/>
          </a:ln>
          <a:effectLst/>
        </p:spPr>
        <p:txBody>
          <a:bodyPr/>
          <a:lstStyle/>
          <a:p>
            <a:endParaRPr lang="es-MX"/>
          </a:p>
        </p:txBody>
      </p:sp>
      <p:sp>
        <p:nvSpPr>
          <p:cNvPr id="51212" name="Text Box 12"/>
          <p:cNvSpPr txBox="1">
            <a:spLocks noChangeArrowheads="1"/>
          </p:cNvSpPr>
          <p:nvPr/>
        </p:nvSpPr>
        <p:spPr bwMode="auto">
          <a:xfrm>
            <a:off x="2133600" y="4775200"/>
            <a:ext cx="914400" cy="39846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EXCH</a:t>
            </a:r>
          </a:p>
        </p:txBody>
      </p:sp>
      <p:sp>
        <p:nvSpPr>
          <p:cNvPr id="51213" name="Text Box 13"/>
          <p:cNvSpPr txBox="1">
            <a:spLocks noChangeArrowheads="1"/>
          </p:cNvSpPr>
          <p:nvPr/>
        </p:nvSpPr>
        <p:spPr bwMode="auto">
          <a:xfrm>
            <a:off x="4572000" y="4775200"/>
            <a:ext cx="914400" cy="39846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EXCH</a:t>
            </a:r>
          </a:p>
        </p:txBody>
      </p:sp>
      <p:sp>
        <p:nvSpPr>
          <p:cNvPr id="51214" name="Text Box 14"/>
          <p:cNvSpPr txBox="1">
            <a:spLocks noChangeArrowheads="1"/>
          </p:cNvSpPr>
          <p:nvPr/>
        </p:nvSpPr>
        <p:spPr bwMode="auto">
          <a:xfrm>
            <a:off x="5791200" y="4775200"/>
            <a:ext cx="914400" cy="642938"/>
          </a:xfrm>
          <a:prstGeom prst="rect">
            <a:avLst/>
          </a:prstGeom>
          <a:noFill/>
          <a:ln w="9360">
            <a:solidFill>
              <a:srgbClr val="40458C"/>
            </a:solidFill>
            <a:miter lim="800000"/>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TRANS</a:t>
            </a:r>
          </a:p>
        </p:txBody>
      </p:sp>
      <p:sp>
        <p:nvSpPr>
          <p:cNvPr id="51215" name="Text Box 15"/>
          <p:cNvSpPr txBox="1">
            <a:spLocks noChangeArrowheads="1"/>
          </p:cNvSpPr>
          <p:nvPr/>
        </p:nvSpPr>
        <p:spPr bwMode="auto">
          <a:xfrm>
            <a:off x="7010400" y="4775200"/>
            <a:ext cx="914400" cy="398463"/>
          </a:xfrm>
          <a:prstGeom prst="rect">
            <a:avLst/>
          </a:prstGeom>
          <a:noFill/>
          <a:ln w="9360">
            <a:solidFill>
              <a:srgbClr val="40458C"/>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EXCH</a:t>
            </a:r>
          </a:p>
        </p:txBody>
      </p:sp>
      <p:sp>
        <p:nvSpPr>
          <p:cNvPr id="51216" name="Text Box 16"/>
          <p:cNvSpPr txBox="1">
            <a:spLocks noChangeArrowheads="1"/>
          </p:cNvSpPr>
          <p:nvPr/>
        </p:nvSpPr>
        <p:spPr bwMode="auto">
          <a:xfrm>
            <a:off x="3352800" y="4775200"/>
            <a:ext cx="914400" cy="642938"/>
          </a:xfrm>
          <a:prstGeom prst="rect">
            <a:avLst/>
          </a:prstGeom>
          <a:noFill/>
          <a:ln w="9360">
            <a:solidFill>
              <a:srgbClr val="40458C"/>
            </a:solidFill>
            <a:miter lim="800000"/>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TRANS</a:t>
            </a:r>
          </a:p>
        </p:txBody>
      </p:sp>
      <p:sp>
        <p:nvSpPr>
          <p:cNvPr id="51217" name="Line 17"/>
          <p:cNvSpPr>
            <a:spLocks noChangeShapeType="1"/>
          </p:cNvSpPr>
          <p:nvPr/>
        </p:nvSpPr>
        <p:spPr bwMode="auto">
          <a:xfrm>
            <a:off x="3048000" y="4953000"/>
            <a:ext cx="304800" cy="1588"/>
          </a:xfrm>
          <a:prstGeom prst="line">
            <a:avLst/>
          </a:prstGeom>
          <a:noFill/>
          <a:ln w="9360">
            <a:solidFill>
              <a:srgbClr val="40458C"/>
            </a:solidFill>
            <a:miter lim="800000"/>
            <a:headEnd/>
            <a:tailEnd/>
          </a:ln>
          <a:effectLst/>
        </p:spPr>
        <p:txBody>
          <a:bodyPr/>
          <a:lstStyle/>
          <a:p>
            <a:endParaRPr lang="es-MX"/>
          </a:p>
        </p:txBody>
      </p:sp>
      <p:sp>
        <p:nvSpPr>
          <p:cNvPr id="51218" name="Line 18"/>
          <p:cNvSpPr>
            <a:spLocks noChangeShapeType="1"/>
          </p:cNvSpPr>
          <p:nvPr/>
        </p:nvSpPr>
        <p:spPr bwMode="auto">
          <a:xfrm>
            <a:off x="4267200" y="4953000"/>
            <a:ext cx="304800" cy="1588"/>
          </a:xfrm>
          <a:prstGeom prst="line">
            <a:avLst/>
          </a:prstGeom>
          <a:noFill/>
          <a:ln w="9360">
            <a:solidFill>
              <a:srgbClr val="40458C"/>
            </a:solidFill>
            <a:miter lim="800000"/>
            <a:headEnd/>
            <a:tailEnd/>
          </a:ln>
          <a:effectLst/>
        </p:spPr>
        <p:txBody>
          <a:bodyPr/>
          <a:lstStyle/>
          <a:p>
            <a:endParaRPr lang="es-MX"/>
          </a:p>
        </p:txBody>
      </p:sp>
      <p:sp>
        <p:nvSpPr>
          <p:cNvPr id="51219" name="Line 19"/>
          <p:cNvSpPr>
            <a:spLocks noChangeShapeType="1"/>
          </p:cNvSpPr>
          <p:nvPr/>
        </p:nvSpPr>
        <p:spPr bwMode="auto">
          <a:xfrm>
            <a:off x="5486400" y="4953000"/>
            <a:ext cx="304800" cy="1588"/>
          </a:xfrm>
          <a:prstGeom prst="line">
            <a:avLst/>
          </a:prstGeom>
          <a:noFill/>
          <a:ln w="9360">
            <a:solidFill>
              <a:srgbClr val="40458C"/>
            </a:solidFill>
            <a:miter lim="800000"/>
            <a:headEnd/>
            <a:tailEnd/>
          </a:ln>
          <a:effectLst/>
        </p:spPr>
        <p:txBody>
          <a:bodyPr/>
          <a:lstStyle/>
          <a:p>
            <a:endParaRPr lang="es-MX"/>
          </a:p>
        </p:txBody>
      </p:sp>
      <p:sp>
        <p:nvSpPr>
          <p:cNvPr id="51220" name="Line 20"/>
          <p:cNvSpPr>
            <a:spLocks noChangeShapeType="1"/>
          </p:cNvSpPr>
          <p:nvPr/>
        </p:nvSpPr>
        <p:spPr bwMode="auto">
          <a:xfrm>
            <a:off x="6705600" y="4953000"/>
            <a:ext cx="304800" cy="1588"/>
          </a:xfrm>
          <a:prstGeom prst="line">
            <a:avLst/>
          </a:prstGeom>
          <a:noFill/>
          <a:ln w="9360">
            <a:solidFill>
              <a:srgbClr val="40458C"/>
            </a:solidFill>
            <a:miter lim="800000"/>
            <a:headEnd/>
            <a:tailEnd/>
          </a:ln>
          <a:effectLst/>
        </p:spPr>
        <p:txBody>
          <a:bodyPr/>
          <a:lstStyle/>
          <a:p>
            <a:endParaRPr lang="es-MX"/>
          </a:p>
        </p:txBody>
      </p:sp>
      <p:sp>
        <p:nvSpPr>
          <p:cNvPr id="51221" name="Text Box 21"/>
          <p:cNvSpPr txBox="1">
            <a:spLocks noChangeArrowheads="1"/>
          </p:cNvSpPr>
          <p:nvPr/>
        </p:nvSpPr>
        <p:spPr bwMode="auto">
          <a:xfrm>
            <a:off x="3810000" y="5454650"/>
            <a:ext cx="2590800" cy="581025"/>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Red de Telecomunicación</a:t>
            </a:r>
          </a:p>
        </p:txBody>
      </p:sp>
      <p:sp>
        <p:nvSpPr>
          <p:cNvPr id="51222" name="Line 22"/>
          <p:cNvSpPr>
            <a:spLocks noChangeShapeType="1"/>
          </p:cNvSpPr>
          <p:nvPr/>
        </p:nvSpPr>
        <p:spPr bwMode="auto">
          <a:xfrm flipH="1">
            <a:off x="2741613" y="4343400"/>
            <a:ext cx="612775" cy="457200"/>
          </a:xfrm>
          <a:prstGeom prst="line">
            <a:avLst/>
          </a:prstGeom>
          <a:noFill/>
          <a:ln w="9360">
            <a:solidFill>
              <a:srgbClr val="40458C"/>
            </a:solidFill>
            <a:miter lim="800000"/>
            <a:headEnd/>
            <a:tailEnd/>
          </a:ln>
          <a:effectLst/>
        </p:spPr>
        <p:txBody>
          <a:bodyPr/>
          <a:lstStyle/>
          <a:p>
            <a:endParaRPr lang="es-MX"/>
          </a:p>
        </p:txBody>
      </p:sp>
      <p:sp>
        <p:nvSpPr>
          <p:cNvPr id="51223" name="Line 23"/>
          <p:cNvSpPr>
            <a:spLocks noChangeShapeType="1"/>
          </p:cNvSpPr>
          <p:nvPr/>
        </p:nvSpPr>
        <p:spPr bwMode="auto">
          <a:xfrm flipH="1">
            <a:off x="3808413" y="4419600"/>
            <a:ext cx="307975" cy="381000"/>
          </a:xfrm>
          <a:prstGeom prst="line">
            <a:avLst/>
          </a:prstGeom>
          <a:noFill/>
          <a:ln w="9360">
            <a:solidFill>
              <a:srgbClr val="40458C"/>
            </a:solidFill>
            <a:miter lim="800000"/>
            <a:headEnd/>
            <a:tailEnd/>
          </a:ln>
          <a:effectLst/>
        </p:spPr>
        <p:txBody>
          <a:bodyPr/>
          <a:lstStyle/>
          <a:p>
            <a:endParaRPr lang="es-MX"/>
          </a:p>
        </p:txBody>
      </p:sp>
      <p:sp>
        <p:nvSpPr>
          <p:cNvPr id="51224" name="Line 24"/>
          <p:cNvSpPr>
            <a:spLocks noChangeShapeType="1"/>
          </p:cNvSpPr>
          <p:nvPr/>
        </p:nvSpPr>
        <p:spPr bwMode="auto">
          <a:xfrm>
            <a:off x="4800600" y="4419600"/>
            <a:ext cx="1588" cy="381000"/>
          </a:xfrm>
          <a:prstGeom prst="line">
            <a:avLst/>
          </a:prstGeom>
          <a:noFill/>
          <a:ln w="9360">
            <a:solidFill>
              <a:srgbClr val="40458C"/>
            </a:solidFill>
            <a:miter lim="800000"/>
            <a:headEnd/>
            <a:tailEnd/>
          </a:ln>
          <a:effectLst/>
        </p:spPr>
        <p:txBody>
          <a:bodyPr/>
          <a:lstStyle/>
          <a:p>
            <a:endParaRPr lang="es-MX"/>
          </a:p>
        </p:txBody>
      </p:sp>
      <p:sp>
        <p:nvSpPr>
          <p:cNvPr id="51225" name="Line 25"/>
          <p:cNvSpPr>
            <a:spLocks noChangeShapeType="1"/>
          </p:cNvSpPr>
          <p:nvPr/>
        </p:nvSpPr>
        <p:spPr bwMode="auto">
          <a:xfrm>
            <a:off x="5943600" y="4343400"/>
            <a:ext cx="381000" cy="457200"/>
          </a:xfrm>
          <a:prstGeom prst="line">
            <a:avLst/>
          </a:prstGeom>
          <a:noFill/>
          <a:ln w="9360">
            <a:solidFill>
              <a:srgbClr val="40458C"/>
            </a:solidFill>
            <a:miter lim="800000"/>
            <a:headEnd/>
            <a:tailEnd/>
          </a:ln>
          <a:effectLst/>
        </p:spPr>
        <p:txBody>
          <a:bodyPr/>
          <a:lstStyle/>
          <a:p>
            <a:endParaRPr lang="es-MX"/>
          </a:p>
        </p:txBody>
      </p:sp>
      <p:sp>
        <p:nvSpPr>
          <p:cNvPr id="51226" name="Line 26"/>
          <p:cNvSpPr>
            <a:spLocks noChangeShapeType="1"/>
          </p:cNvSpPr>
          <p:nvPr/>
        </p:nvSpPr>
        <p:spPr bwMode="auto">
          <a:xfrm>
            <a:off x="6858000" y="4267200"/>
            <a:ext cx="762000" cy="533400"/>
          </a:xfrm>
          <a:prstGeom prst="line">
            <a:avLst/>
          </a:prstGeom>
          <a:noFill/>
          <a:ln w="9360">
            <a:solidFill>
              <a:srgbClr val="40458C"/>
            </a:solidFill>
            <a:miter lim="800000"/>
            <a:headEnd/>
            <a:tailEnd/>
          </a:ln>
          <a:effectLst/>
        </p:spPr>
        <p:txBody>
          <a:bodyPr/>
          <a:lstStyle/>
          <a:p>
            <a:endParaRPr lang="es-MX"/>
          </a:p>
        </p:txBody>
      </p:sp>
      <p:sp>
        <p:nvSpPr>
          <p:cNvPr id="51227" name="Text Box 27"/>
          <p:cNvSpPr txBox="1">
            <a:spLocks noChangeArrowheads="1"/>
          </p:cNvSpPr>
          <p:nvPr/>
        </p:nvSpPr>
        <p:spPr bwMode="auto">
          <a:xfrm>
            <a:off x="990600" y="1828800"/>
            <a:ext cx="838200" cy="825500"/>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TMN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idx="1"/>
          </p:nvPr>
        </p:nvSpPr>
        <p:spPr>
          <a:xfrm>
            <a:off x="838200" y="1905000"/>
            <a:ext cx="7772400" cy="5260975"/>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Objetivo: diseñar una red que permita interconectar sistemas de operación con elementos de red.</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Requisitos: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Todos los sistemas de operación deberán usar el mismo método para acceder a los recursos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Se debe respetar la heterogeneidad y capacidad de los recursos de telecomunicaciones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Interconexión con:</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Otros dominios de gestión</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Estaciones de trabajo de operadores</a:t>
            </a:r>
          </a:p>
          <a:p>
            <a:pPr marL="741363" lvl="1" indent="-284163">
              <a:lnSpc>
                <a:spcPct val="90000"/>
              </a:lnSpc>
              <a:spcBef>
                <a:spcPts val="500"/>
              </a:spcBef>
              <a:buClr>
                <a:srgbClr val="40458C"/>
              </a:buClr>
              <a:buSzPct val="6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000"/>
          </a:p>
        </p:txBody>
      </p:sp>
      <p:sp>
        <p:nvSpPr>
          <p:cNvPr id="5222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Requisitos de TMN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idx="1"/>
          </p:nvPr>
        </p:nvSpPr>
        <p:spPr>
          <a:xfrm>
            <a:off x="838200" y="1905000"/>
            <a:ext cx="7772400" cy="4189413"/>
          </a:xfrm>
          <a:ln/>
        </p:spPr>
        <p:txBody>
          <a:bodyPr/>
          <a:lstStyle/>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Interfaces Q: Comunicación entre entidades internas de TMN</a:t>
            </a:r>
          </a:p>
          <a:p>
            <a:pPr marL="341313" indent="-341313">
              <a:lnSpc>
                <a:spcPct val="90000"/>
              </a:lnSpc>
              <a:spcBef>
                <a:spcPts val="500"/>
              </a:spcBef>
              <a:buClrTx/>
              <a:buSzPct val="11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000"/>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Interfaces Qx: MD              MD,NE,QA</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Interfaces Q3: OS              MD,NE,QA,OS</a:t>
            </a:r>
          </a:p>
          <a:p>
            <a:pPr marL="741363" lvl="1" indent="-284163">
              <a:lnSpc>
                <a:spcPct val="90000"/>
              </a:lnSpc>
              <a:buClr>
                <a:srgbClr val="40458C"/>
              </a:buClr>
              <a:buSzPct val="6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p>
          <a:p>
            <a:pPr marL="341313" indent="-341313">
              <a:lnSpc>
                <a:spcPct val="90000"/>
              </a:lnSpc>
              <a:buClr>
                <a:srgbClr val="6F89F7"/>
              </a:buClr>
              <a:buSzPct val="110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Interfaz F: WS                    OS,MD</a:t>
            </a:r>
          </a:p>
          <a:p>
            <a:pPr marL="341313" indent="-341313">
              <a:lnSpc>
                <a:spcPct val="90000"/>
              </a:lnSpc>
              <a:buClr>
                <a:srgbClr val="6F89F7"/>
              </a:buClr>
              <a:buSzPct val="110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Interfaz X: TMN                  TMN</a:t>
            </a:r>
          </a:p>
        </p:txBody>
      </p:sp>
      <p:sp>
        <p:nvSpPr>
          <p:cNvPr id="5324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Puntos de referencia TMN</a:t>
            </a:r>
          </a:p>
        </p:txBody>
      </p:sp>
      <p:sp>
        <p:nvSpPr>
          <p:cNvPr id="53251" name="Line 3"/>
          <p:cNvSpPr>
            <a:spLocks noChangeShapeType="1"/>
          </p:cNvSpPr>
          <p:nvPr/>
        </p:nvSpPr>
        <p:spPr bwMode="auto">
          <a:xfrm>
            <a:off x="4800600" y="3429000"/>
            <a:ext cx="1066800" cy="1588"/>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53252" name="Line 4"/>
          <p:cNvSpPr>
            <a:spLocks noChangeShapeType="1"/>
          </p:cNvSpPr>
          <p:nvPr/>
        </p:nvSpPr>
        <p:spPr bwMode="auto">
          <a:xfrm>
            <a:off x="4800600" y="3962400"/>
            <a:ext cx="1066800" cy="1588"/>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53253" name="Line 5"/>
          <p:cNvSpPr>
            <a:spLocks noChangeShapeType="1"/>
          </p:cNvSpPr>
          <p:nvPr/>
        </p:nvSpPr>
        <p:spPr bwMode="auto">
          <a:xfrm>
            <a:off x="4191000" y="4800600"/>
            <a:ext cx="1981200" cy="1588"/>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53254" name="Line 6"/>
          <p:cNvSpPr>
            <a:spLocks noChangeShapeType="1"/>
          </p:cNvSpPr>
          <p:nvPr/>
        </p:nvSpPr>
        <p:spPr bwMode="auto">
          <a:xfrm>
            <a:off x="4343400" y="5410200"/>
            <a:ext cx="1828800" cy="1588"/>
          </a:xfrm>
          <a:prstGeom prst="line">
            <a:avLst/>
          </a:prstGeom>
          <a:noFill/>
          <a:ln w="9360">
            <a:solidFill>
              <a:srgbClr val="40458C"/>
            </a:solidFill>
            <a:miter lim="800000"/>
            <a:headEnd type="triangle" w="med" len="me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Arquitectura física</a:t>
            </a:r>
          </a:p>
        </p:txBody>
      </p:sp>
      <p:sp>
        <p:nvSpPr>
          <p:cNvPr id="54274" name="Oval 2"/>
          <p:cNvSpPr>
            <a:spLocks noChangeArrowheads="1"/>
          </p:cNvSpPr>
          <p:nvPr/>
        </p:nvSpPr>
        <p:spPr bwMode="auto">
          <a:xfrm>
            <a:off x="2590800" y="2743200"/>
            <a:ext cx="3048000" cy="1066800"/>
          </a:xfrm>
          <a:prstGeom prst="ellipse">
            <a:avLst/>
          </a:prstGeom>
          <a:solidFill>
            <a:srgbClr val="B7C1EB"/>
          </a:solidFill>
          <a:ln w="9360">
            <a:solidFill>
              <a:srgbClr val="000000"/>
            </a:solidFill>
            <a:miter lim="800000"/>
            <a:headEnd/>
            <a:tailEnd/>
          </a:ln>
          <a:effectLst/>
        </p:spPr>
        <p:txBody>
          <a:bodyPr wrap="none" anchor="ctr"/>
          <a:lstStyle/>
          <a:p>
            <a:endParaRPr lang="es-MX"/>
          </a:p>
        </p:txBody>
      </p:sp>
      <p:sp>
        <p:nvSpPr>
          <p:cNvPr id="54275" name="Text Box 3"/>
          <p:cNvSpPr txBox="1">
            <a:spLocks noChangeArrowheads="1"/>
          </p:cNvSpPr>
          <p:nvPr/>
        </p:nvSpPr>
        <p:spPr bwMode="auto">
          <a:xfrm>
            <a:off x="2971800" y="2971800"/>
            <a:ext cx="2286000" cy="823913"/>
          </a:xfrm>
          <a:prstGeom prst="rect">
            <a:avLst/>
          </a:prstGeom>
          <a:no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Red de comunicación de datos</a:t>
            </a:r>
          </a:p>
        </p:txBody>
      </p:sp>
      <p:sp>
        <p:nvSpPr>
          <p:cNvPr id="54276" name="AutoShape 4"/>
          <p:cNvSpPr>
            <a:spLocks noChangeArrowheads="1"/>
          </p:cNvSpPr>
          <p:nvPr/>
        </p:nvSpPr>
        <p:spPr bwMode="auto">
          <a:xfrm>
            <a:off x="6477000" y="3581400"/>
            <a:ext cx="457200" cy="53340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360">
            <a:solidFill>
              <a:srgbClr val="000000"/>
            </a:solidFill>
            <a:miter lim="800000"/>
            <a:headEnd/>
            <a:tailEnd/>
          </a:ln>
          <a:effectLst/>
        </p:spPr>
        <p:txBody>
          <a:bodyPr wrap="none" anchor="ctr"/>
          <a:lstStyle/>
          <a:p>
            <a:endParaRPr lang="es-MX"/>
          </a:p>
        </p:txBody>
      </p:sp>
      <p:sp>
        <p:nvSpPr>
          <p:cNvPr id="54277" name="AutoShape 5"/>
          <p:cNvSpPr>
            <a:spLocks noChangeArrowheads="1"/>
          </p:cNvSpPr>
          <p:nvPr/>
        </p:nvSpPr>
        <p:spPr bwMode="auto">
          <a:xfrm>
            <a:off x="6477000" y="2667000"/>
            <a:ext cx="381000" cy="45720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360">
            <a:solidFill>
              <a:srgbClr val="000000"/>
            </a:solidFill>
            <a:miter lim="800000"/>
            <a:headEnd/>
            <a:tailEnd/>
          </a:ln>
          <a:effectLst/>
        </p:spPr>
        <p:txBody>
          <a:bodyPr wrap="none" anchor="ctr"/>
          <a:lstStyle/>
          <a:p>
            <a:endParaRPr lang="es-MX"/>
          </a:p>
        </p:txBody>
      </p:sp>
      <p:sp>
        <p:nvSpPr>
          <p:cNvPr id="54278" name="AutoShape 6"/>
          <p:cNvSpPr>
            <a:spLocks noChangeArrowheads="1"/>
          </p:cNvSpPr>
          <p:nvPr/>
        </p:nvSpPr>
        <p:spPr bwMode="auto">
          <a:xfrm>
            <a:off x="3581400" y="1524000"/>
            <a:ext cx="381000" cy="5334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360">
            <a:solidFill>
              <a:srgbClr val="000000"/>
            </a:solidFill>
            <a:miter lim="800000"/>
            <a:headEnd/>
            <a:tailEnd/>
          </a:ln>
          <a:effectLst/>
        </p:spPr>
        <p:txBody>
          <a:bodyPr wrap="none" anchor="ctr"/>
          <a:lstStyle/>
          <a:p>
            <a:endParaRPr lang="es-MX"/>
          </a:p>
        </p:txBody>
      </p:sp>
      <p:sp>
        <p:nvSpPr>
          <p:cNvPr id="54279" name="AutoShape 7"/>
          <p:cNvSpPr>
            <a:spLocks noChangeArrowheads="1"/>
          </p:cNvSpPr>
          <p:nvPr/>
        </p:nvSpPr>
        <p:spPr bwMode="auto">
          <a:xfrm>
            <a:off x="4724400" y="1524000"/>
            <a:ext cx="381000" cy="5334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360">
            <a:solidFill>
              <a:srgbClr val="000000"/>
            </a:solidFill>
            <a:miter lim="800000"/>
            <a:headEnd/>
            <a:tailEnd/>
          </a:ln>
          <a:effectLst/>
        </p:spPr>
        <p:txBody>
          <a:bodyPr wrap="none" anchor="ctr"/>
          <a:lstStyle/>
          <a:p>
            <a:endParaRPr lang="es-MX"/>
          </a:p>
        </p:txBody>
      </p:sp>
      <p:sp>
        <p:nvSpPr>
          <p:cNvPr id="54280" name="AutoShape 8"/>
          <p:cNvSpPr>
            <a:spLocks noChangeArrowheads="1"/>
          </p:cNvSpPr>
          <p:nvPr/>
        </p:nvSpPr>
        <p:spPr bwMode="auto">
          <a:xfrm>
            <a:off x="3886200" y="4114800"/>
            <a:ext cx="3048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360">
            <a:solidFill>
              <a:srgbClr val="000000"/>
            </a:solidFill>
            <a:miter lim="800000"/>
            <a:headEnd/>
            <a:tailEnd/>
          </a:ln>
          <a:effectLst/>
        </p:spPr>
        <p:txBody>
          <a:bodyPr wrap="none" anchor="ctr"/>
          <a:lstStyle/>
          <a:p>
            <a:endParaRPr lang="es-MX"/>
          </a:p>
        </p:txBody>
      </p:sp>
      <p:sp>
        <p:nvSpPr>
          <p:cNvPr id="54281" name="AutoShape 9"/>
          <p:cNvSpPr>
            <a:spLocks noChangeArrowheads="1"/>
          </p:cNvSpPr>
          <p:nvPr/>
        </p:nvSpPr>
        <p:spPr bwMode="auto">
          <a:xfrm>
            <a:off x="4572000" y="4114800"/>
            <a:ext cx="3048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360">
            <a:solidFill>
              <a:srgbClr val="000000"/>
            </a:solidFill>
            <a:miter lim="800000"/>
            <a:headEnd/>
            <a:tailEnd/>
          </a:ln>
          <a:effectLst/>
        </p:spPr>
        <p:txBody>
          <a:bodyPr wrap="none" anchor="ctr"/>
          <a:lstStyle/>
          <a:p>
            <a:endParaRPr lang="es-MX"/>
          </a:p>
        </p:txBody>
      </p:sp>
      <p:sp>
        <p:nvSpPr>
          <p:cNvPr id="54282" name="Oval 10"/>
          <p:cNvSpPr>
            <a:spLocks noChangeArrowheads="1"/>
          </p:cNvSpPr>
          <p:nvPr/>
        </p:nvSpPr>
        <p:spPr bwMode="auto">
          <a:xfrm>
            <a:off x="3505200" y="4876800"/>
            <a:ext cx="1752600" cy="533400"/>
          </a:xfrm>
          <a:prstGeom prst="ellipse">
            <a:avLst/>
          </a:prstGeom>
          <a:solidFill>
            <a:srgbClr val="B7C1EB"/>
          </a:solidFill>
          <a:ln w="9360">
            <a:solidFill>
              <a:srgbClr val="000000"/>
            </a:solidFill>
            <a:miter lim="800000"/>
            <a:headEnd/>
            <a:tailEnd/>
          </a:ln>
          <a:effectLst/>
        </p:spPr>
        <p:txBody>
          <a:bodyPr wrap="none" anchor="ctr"/>
          <a:lstStyle/>
          <a:p>
            <a:endParaRPr lang="es-MX"/>
          </a:p>
        </p:txBody>
      </p:sp>
      <p:sp>
        <p:nvSpPr>
          <p:cNvPr id="54283" name="Text Box 11"/>
          <p:cNvSpPr txBox="1">
            <a:spLocks noChangeArrowheads="1"/>
          </p:cNvSpPr>
          <p:nvPr/>
        </p:nvSpPr>
        <p:spPr bwMode="auto">
          <a:xfrm>
            <a:off x="3581400" y="5029200"/>
            <a:ext cx="1657350" cy="336550"/>
          </a:xfrm>
          <a:prstGeom prst="rect">
            <a:avLst/>
          </a:prstGeom>
          <a:noFill/>
          <a:ln w="9525">
            <a:noFill/>
            <a:round/>
            <a:headEnd/>
            <a:tailEnd/>
          </a:ln>
          <a:effectLst/>
        </p:spPr>
        <p:txBody>
          <a:bodyPr lIns="90000" tIns="46800" rIns="90000" bIns="46800">
            <a:spAutoFit/>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800">
                <a:solidFill>
                  <a:srgbClr val="40458C"/>
                </a:solidFill>
                <a:latin typeface="Tahoma" pitchFamily="32" charset="0"/>
                <a:ea typeface="WenQuanYi Micro Hei" charset="0"/>
                <a:cs typeface="WenQuanYi Micro Hei" charset="0"/>
              </a:rPr>
              <a:t>Red de comunicación de datos</a:t>
            </a:r>
          </a:p>
        </p:txBody>
      </p:sp>
      <p:sp>
        <p:nvSpPr>
          <p:cNvPr id="54284" name="AutoShape 12"/>
          <p:cNvSpPr>
            <a:spLocks noChangeArrowheads="1"/>
          </p:cNvSpPr>
          <p:nvPr/>
        </p:nvSpPr>
        <p:spPr bwMode="auto">
          <a:xfrm>
            <a:off x="2819400" y="5715000"/>
            <a:ext cx="457200" cy="53340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360">
            <a:solidFill>
              <a:srgbClr val="000000"/>
            </a:solidFill>
            <a:miter lim="800000"/>
            <a:headEnd/>
            <a:tailEnd/>
          </a:ln>
          <a:effectLst/>
        </p:spPr>
        <p:txBody>
          <a:bodyPr wrap="none" anchor="ctr"/>
          <a:lstStyle/>
          <a:p>
            <a:endParaRPr lang="es-MX"/>
          </a:p>
        </p:txBody>
      </p:sp>
      <p:sp>
        <p:nvSpPr>
          <p:cNvPr id="54285" name="Line 13"/>
          <p:cNvSpPr>
            <a:spLocks noChangeShapeType="1"/>
          </p:cNvSpPr>
          <p:nvPr/>
        </p:nvSpPr>
        <p:spPr bwMode="auto">
          <a:xfrm>
            <a:off x="3733800" y="2057400"/>
            <a:ext cx="152400" cy="685800"/>
          </a:xfrm>
          <a:prstGeom prst="line">
            <a:avLst/>
          </a:prstGeom>
          <a:noFill/>
          <a:ln w="9360">
            <a:solidFill>
              <a:srgbClr val="40458C"/>
            </a:solidFill>
            <a:miter lim="800000"/>
            <a:headEnd/>
            <a:tailEnd/>
          </a:ln>
          <a:effectLst/>
        </p:spPr>
        <p:txBody>
          <a:bodyPr/>
          <a:lstStyle/>
          <a:p>
            <a:endParaRPr lang="es-MX"/>
          </a:p>
        </p:txBody>
      </p:sp>
      <p:sp>
        <p:nvSpPr>
          <p:cNvPr id="54286" name="Line 14"/>
          <p:cNvSpPr>
            <a:spLocks noChangeShapeType="1"/>
          </p:cNvSpPr>
          <p:nvPr/>
        </p:nvSpPr>
        <p:spPr bwMode="auto">
          <a:xfrm flipH="1">
            <a:off x="4418013" y="2057400"/>
            <a:ext cx="536575" cy="685800"/>
          </a:xfrm>
          <a:prstGeom prst="line">
            <a:avLst/>
          </a:prstGeom>
          <a:noFill/>
          <a:ln w="9360">
            <a:solidFill>
              <a:srgbClr val="40458C"/>
            </a:solidFill>
            <a:miter lim="800000"/>
            <a:headEnd/>
            <a:tailEnd/>
          </a:ln>
          <a:effectLst/>
        </p:spPr>
        <p:txBody>
          <a:bodyPr/>
          <a:lstStyle/>
          <a:p>
            <a:endParaRPr lang="es-MX"/>
          </a:p>
        </p:txBody>
      </p:sp>
      <p:sp>
        <p:nvSpPr>
          <p:cNvPr id="54287" name="Line 15"/>
          <p:cNvSpPr>
            <a:spLocks noChangeShapeType="1"/>
          </p:cNvSpPr>
          <p:nvPr/>
        </p:nvSpPr>
        <p:spPr bwMode="auto">
          <a:xfrm flipV="1">
            <a:off x="5486400" y="2894013"/>
            <a:ext cx="1066800" cy="155575"/>
          </a:xfrm>
          <a:prstGeom prst="line">
            <a:avLst/>
          </a:prstGeom>
          <a:noFill/>
          <a:ln w="9360">
            <a:solidFill>
              <a:srgbClr val="40458C"/>
            </a:solidFill>
            <a:miter lim="800000"/>
            <a:headEnd/>
            <a:tailEnd/>
          </a:ln>
          <a:effectLst/>
        </p:spPr>
        <p:txBody>
          <a:bodyPr/>
          <a:lstStyle/>
          <a:p>
            <a:endParaRPr lang="es-MX"/>
          </a:p>
        </p:txBody>
      </p:sp>
      <p:sp>
        <p:nvSpPr>
          <p:cNvPr id="54288" name="Line 16"/>
          <p:cNvSpPr>
            <a:spLocks noChangeShapeType="1"/>
          </p:cNvSpPr>
          <p:nvPr/>
        </p:nvSpPr>
        <p:spPr bwMode="auto">
          <a:xfrm>
            <a:off x="5638800" y="3429000"/>
            <a:ext cx="914400" cy="457200"/>
          </a:xfrm>
          <a:prstGeom prst="line">
            <a:avLst/>
          </a:prstGeom>
          <a:noFill/>
          <a:ln w="9360">
            <a:solidFill>
              <a:srgbClr val="40458C"/>
            </a:solidFill>
            <a:miter lim="800000"/>
            <a:headEnd/>
            <a:tailEnd/>
          </a:ln>
          <a:effectLst/>
        </p:spPr>
        <p:txBody>
          <a:bodyPr/>
          <a:lstStyle/>
          <a:p>
            <a:endParaRPr lang="es-MX"/>
          </a:p>
        </p:txBody>
      </p:sp>
      <p:sp>
        <p:nvSpPr>
          <p:cNvPr id="54289" name="Line 17"/>
          <p:cNvSpPr>
            <a:spLocks noChangeShapeType="1"/>
          </p:cNvSpPr>
          <p:nvPr/>
        </p:nvSpPr>
        <p:spPr bwMode="auto">
          <a:xfrm flipH="1">
            <a:off x="4113213" y="3810000"/>
            <a:ext cx="231775" cy="304800"/>
          </a:xfrm>
          <a:prstGeom prst="line">
            <a:avLst/>
          </a:prstGeom>
          <a:noFill/>
          <a:ln w="9360">
            <a:solidFill>
              <a:srgbClr val="40458C"/>
            </a:solidFill>
            <a:miter lim="800000"/>
            <a:headEnd/>
            <a:tailEnd/>
          </a:ln>
          <a:effectLst/>
        </p:spPr>
        <p:txBody>
          <a:bodyPr/>
          <a:lstStyle/>
          <a:p>
            <a:endParaRPr lang="es-MX"/>
          </a:p>
        </p:txBody>
      </p:sp>
      <p:sp>
        <p:nvSpPr>
          <p:cNvPr id="54290" name="Line 18"/>
          <p:cNvSpPr>
            <a:spLocks noChangeShapeType="1"/>
          </p:cNvSpPr>
          <p:nvPr/>
        </p:nvSpPr>
        <p:spPr bwMode="auto">
          <a:xfrm>
            <a:off x="4419600" y="3810000"/>
            <a:ext cx="228600" cy="304800"/>
          </a:xfrm>
          <a:prstGeom prst="line">
            <a:avLst/>
          </a:prstGeom>
          <a:noFill/>
          <a:ln w="9360">
            <a:solidFill>
              <a:srgbClr val="40458C"/>
            </a:solidFill>
            <a:miter lim="800000"/>
            <a:headEnd/>
            <a:tailEnd/>
          </a:ln>
          <a:effectLst/>
        </p:spPr>
        <p:txBody>
          <a:bodyPr/>
          <a:lstStyle/>
          <a:p>
            <a:endParaRPr lang="es-MX"/>
          </a:p>
        </p:txBody>
      </p:sp>
      <p:sp>
        <p:nvSpPr>
          <p:cNvPr id="54291" name="Line 19"/>
          <p:cNvSpPr>
            <a:spLocks noChangeShapeType="1"/>
          </p:cNvSpPr>
          <p:nvPr/>
        </p:nvSpPr>
        <p:spPr bwMode="auto">
          <a:xfrm>
            <a:off x="3962400" y="4419600"/>
            <a:ext cx="228600" cy="457200"/>
          </a:xfrm>
          <a:prstGeom prst="line">
            <a:avLst/>
          </a:prstGeom>
          <a:noFill/>
          <a:ln w="9360">
            <a:solidFill>
              <a:srgbClr val="40458C"/>
            </a:solidFill>
            <a:miter lim="800000"/>
            <a:headEnd/>
            <a:tailEnd/>
          </a:ln>
          <a:effectLst/>
        </p:spPr>
        <p:txBody>
          <a:bodyPr/>
          <a:lstStyle/>
          <a:p>
            <a:endParaRPr lang="es-MX"/>
          </a:p>
        </p:txBody>
      </p:sp>
      <p:sp>
        <p:nvSpPr>
          <p:cNvPr id="54292" name="Line 20"/>
          <p:cNvSpPr>
            <a:spLocks noChangeShapeType="1"/>
          </p:cNvSpPr>
          <p:nvPr/>
        </p:nvSpPr>
        <p:spPr bwMode="auto">
          <a:xfrm flipH="1">
            <a:off x="4418013" y="4419600"/>
            <a:ext cx="307975" cy="457200"/>
          </a:xfrm>
          <a:prstGeom prst="line">
            <a:avLst/>
          </a:prstGeom>
          <a:noFill/>
          <a:ln w="9360">
            <a:solidFill>
              <a:srgbClr val="40458C"/>
            </a:solidFill>
            <a:miter lim="800000"/>
            <a:headEnd/>
            <a:tailEnd/>
          </a:ln>
          <a:effectLst/>
        </p:spPr>
        <p:txBody>
          <a:bodyPr/>
          <a:lstStyle/>
          <a:p>
            <a:endParaRPr lang="es-MX"/>
          </a:p>
        </p:txBody>
      </p:sp>
      <p:sp>
        <p:nvSpPr>
          <p:cNvPr id="54293" name="Line 21"/>
          <p:cNvSpPr>
            <a:spLocks noChangeShapeType="1"/>
          </p:cNvSpPr>
          <p:nvPr/>
        </p:nvSpPr>
        <p:spPr bwMode="auto">
          <a:xfrm flipH="1">
            <a:off x="3046413" y="3810000"/>
            <a:ext cx="442912" cy="1905000"/>
          </a:xfrm>
          <a:prstGeom prst="line">
            <a:avLst/>
          </a:prstGeom>
          <a:noFill/>
          <a:ln w="9360">
            <a:solidFill>
              <a:srgbClr val="40458C"/>
            </a:solidFill>
            <a:miter lim="800000"/>
            <a:headEnd/>
            <a:tailEnd/>
          </a:ln>
          <a:effectLst/>
        </p:spPr>
        <p:txBody>
          <a:bodyPr/>
          <a:lstStyle/>
          <a:p>
            <a:endParaRPr lang="es-MX"/>
          </a:p>
        </p:txBody>
      </p:sp>
      <p:sp>
        <p:nvSpPr>
          <p:cNvPr id="54294" name="Line 22"/>
          <p:cNvSpPr>
            <a:spLocks noChangeShapeType="1"/>
          </p:cNvSpPr>
          <p:nvPr/>
        </p:nvSpPr>
        <p:spPr bwMode="auto">
          <a:xfrm flipH="1">
            <a:off x="1293813" y="3276600"/>
            <a:ext cx="1298575" cy="1588"/>
          </a:xfrm>
          <a:prstGeom prst="line">
            <a:avLst/>
          </a:prstGeom>
          <a:noFill/>
          <a:ln w="9360">
            <a:solidFill>
              <a:srgbClr val="40458C"/>
            </a:solidFill>
            <a:miter lim="800000"/>
            <a:headEnd/>
            <a:tailEnd/>
          </a:ln>
          <a:effectLst/>
        </p:spPr>
        <p:txBody>
          <a:bodyPr/>
          <a:lstStyle/>
          <a:p>
            <a:endParaRPr lang="es-MX"/>
          </a:p>
        </p:txBody>
      </p:sp>
      <p:sp>
        <p:nvSpPr>
          <p:cNvPr id="54295" name="Text Box 23"/>
          <p:cNvSpPr txBox="1">
            <a:spLocks noChangeArrowheads="1"/>
          </p:cNvSpPr>
          <p:nvPr/>
        </p:nvSpPr>
        <p:spPr bwMode="auto">
          <a:xfrm>
            <a:off x="1752600" y="3276600"/>
            <a:ext cx="381000" cy="352425"/>
          </a:xfrm>
          <a:prstGeom prst="rect">
            <a:avLst/>
          </a:prstGeom>
          <a:noFill/>
          <a:ln w="9525">
            <a:noFill/>
            <a:round/>
            <a:headEnd/>
            <a:tailEnd/>
          </a:ln>
          <a:effectLst/>
        </p:spPr>
        <p:txBody>
          <a:bodyPr lIns="90000" tIns="46800" rIns="90000" bIns="46800">
            <a:spAutoFit/>
          </a:bodyPr>
          <a:lstStyle/>
          <a:p>
            <a:pPr>
              <a:spcBef>
                <a:spcPts val="10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7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X</a:t>
            </a:r>
          </a:p>
        </p:txBody>
      </p:sp>
      <p:sp>
        <p:nvSpPr>
          <p:cNvPr id="54296" name="Oval 24"/>
          <p:cNvSpPr>
            <a:spLocks noChangeArrowheads="1"/>
          </p:cNvSpPr>
          <p:nvPr/>
        </p:nvSpPr>
        <p:spPr bwMode="auto">
          <a:xfrm>
            <a:off x="1676400" y="32766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297" name="Oval 25"/>
          <p:cNvSpPr>
            <a:spLocks noChangeArrowheads="1"/>
          </p:cNvSpPr>
          <p:nvPr/>
        </p:nvSpPr>
        <p:spPr bwMode="auto">
          <a:xfrm>
            <a:off x="3733800" y="22860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298" name="Oval 26"/>
          <p:cNvSpPr>
            <a:spLocks noChangeArrowheads="1"/>
          </p:cNvSpPr>
          <p:nvPr/>
        </p:nvSpPr>
        <p:spPr bwMode="auto">
          <a:xfrm>
            <a:off x="4724400" y="22860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299" name="Oval 27"/>
          <p:cNvSpPr>
            <a:spLocks noChangeArrowheads="1"/>
          </p:cNvSpPr>
          <p:nvPr/>
        </p:nvSpPr>
        <p:spPr bwMode="auto">
          <a:xfrm>
            <a:off x="6019800" y="28956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300" name="Oval 28"/>
          <p:cNvSpPr>
            <a:spLocks noChangeArrowheads="1"/>
          </p:cNvSpPr>
          <p:nvPr/>
        </p:nvSpPr>
        <p:spPr bwMode="auto">
          <a:xfrm>
            <a:off x="5943600" y="35814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301" name="Oval 29"/>
          <p:cNvSpPr>
            <a:spLocks noChangeArrowheads="1"/>
          </p:cNvSpPr>
          <p:nvPr/>
        </p:nvSpPr>
        <p:spPr bwMode="auto">
          <a:xfrm>
            <a:off x="4495800" y="38862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302" name="Oval 30"/>
          <p:cNvSpPr>
            <a:spLocks noChangeArrowheads="1"/>
          </p:cNvSpPr>
          <p:nvPr/>
        </p:nvSpPr>
        <p:spPr bwMode="auto">
          <a:xfrm>
            <a:off x="4191000" y="38862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303" name="AutoShape 31"/>
          <p:cNvSpPr>
            <a:spLocks noChangeArrowheads="1"/>
          </p:cNvSpPr>
          <p:nvPr/>
        </p:nvSpPr>
        <p:spPr bwMode="auto">
          <a:xfrm>
            <a:off x="4191000" y="5638800"/>
            <a:ext cx="381000" cy="1524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360">
            <a:solidFill>
              <a:srgbClr val="000000"/>
            </a:solidFill>
            <a:miter lim="800000"/>
            <a:headEnd/>
            <a:tailEnd/>
          </a:ln>
          <a:effectLst/>
        </p:spPr>
        <p:txBody>
          <a:bodyPr wrap="none" anchor="ctr"/>
          <a:lstStyle/>
          <a:p>
            <a:endParaRPr lang="es-MX"/>
          </a:p>
        </p:txBody>
      </p:sp>
      <p:sp>
        <p:nvSpPr>
          <p:cNvPr id="54304" name="Line 32"/>
          <p:cNvSpPr>
            <a:spLocks noChangeShapeType="1"/>
          </p:cNvSpPr>
          <p:nvPr/>
        </p:nvSpPr>
        <p:spPr bwMode="auto">
          <a:xfrm>
            <a:off x="4343400" y="5410200"/>
            <a:ext cx="1588" cy="228600"/>
          </a:xfrm>
          <a:prstGeom prst="line">
            <a:avLst/>
          </a:prstGeom>
          <a:noFill/>
          <a:ln w="9360">
            <a:solidFill>
              <a:srgbClr val="40458C"/>
            </a:solidFill>
            <a:miter lim="800000"/>
            <a:headEnd/>
            <a:tailEnd/>
          </a:ln>
          <a:effectLst/>
        </p:spPr>
        <p:txBody>
          <a:bodyPr/>
          <a:lstStyle/>
          <a:p>
            <a:endParaRPr lang="es-MX"/>
          </a:p>
        </p:txBody>
      </p:sp>
      <p:sp>
        <p:nvSpPr>
          <p:cNvPr id="54305" name="Line 33"/>
          <p:cNvSpPr>
            <a:spLocks noChangeShapeType="1"/>
          </p:cNvSpPr>
          <p:nvPr/>
        </p:nvSpPr>
        <p:spPr bwMode="auto">
          <a:xfrm>
            <a:off x="4343400" y="5791200"/>
            <a:ext cx="1588" cy="304800"/>
          </a:xfrm>
          <a:prstGeom prst="line">
            <a:avLst/>
          </a:prstGeom>
          <a:noFill/>
          <a:ln w="9360">
            <a:solidFill>
              <a:srgbClr val="40458C"/>
            </a:solidFill>
            <a:miter lim="800000"/>
            <a:headEnd/>
            <a:tailEnd/>
          </a:ln>
          <a:effectLst/>
        </p:spPr>
        <p:txBody>
          <a:bodyPr/>
          <a:lstStyle/>
          <a:p>
            <a:endParaRPr lang="es-MX"/>
          </a:p>
        </p:txBody>
      </p:sp>
      <p:sp>
        <p:nvSpPr>
          <p:cNvPr id="54306" name="AutoShape 34"/>
          <p:cNvSpPr>
            <a:spLocks noChangeArrowheads="1"/>
          </p:cNvSpPr>
          <p:nvPr/>
        </p:nvSpPr>
        <p:spPr bwMode="auto">
          <a:xfrm>
            <a:off x="5257800" y="6248400"/>
            <a:ext cx="295275" cy="3810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CCFFCC"/>
          </a:solidFill>
          <a:ln w="9360">
            <a:solidFill>
              <a:srgbClr val="000000"/>
            </a:solidFill>
            <a:miter lim="800000"/>
            <a:headEnd/>
            <a:tailEnd/>
          </a:ln>
          <a:effectLst/>
        </p:spPr>
        <p:txBody>
          <a:bodyPr wrap="none" anchor="ctr"/>
          <a:lstStyle/>
          <a:p>
            <a:endParaRPr lang="es-MX"/>
          </a:p>
        </p:txBody>
      </p:sp>
      <p:sp>
        <p:nvSpPr>
          <p:cNvPr id="54307" name="AutoShape 35"/>
          <p:cNvSpPr>
            <a:spLocks noChangeArrowheads="1"/>
          </p:cNvSpPr>
          <p:nvPr/>
        </p:nvSpPr>
        <p:spPr bwMode="auto">
          <a:xfrm>
            <a:off x="3581400" y="6248400"/>
            <a:ext cx="295275" cy="3810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CCFFCC"/>
          </a:solidFill>
          <a:ln w="9360">
            <a:solidFill>
              <a:srgbClr val="000000"/>
            </a:solidFill>
            <a:miter lim="800000"/>
            <a:headEnd/>
            <a:tailEnd/>
          </a:ln>
          <a:effectLst/>
        </p:spPr>
        <p:txBody>
          <a:bodyPr wrap="none" anchor="ctr"/>
          <a:lstStyle/>
          <a:p>
            <a:endParaRPr lang="es-MX"/>
          </a:p>
        </p:txBody>
      </p:sp>
      <p:sp>
        <p:nvSpPr>
          <p:cNvPr id="54308" name="Line 36"/>
          <p:cNvSpPr>
            <a:spLocks noChangeShapeType="1"/>
          </p:cNvSpPr>
          <p:nvPr/>
        </p:nvSpPr>
        <p:spPr bwMode="auto">
          <a:xfrm flipH="1">
            <a:off x="3656013" y="5334000"/>
            <a:ext cx="155575" cy="914400"/>
          </a:xfrm>
          <a:prstGeom prst="line">
            <a:avLst/>
          </a:prstGeom>
          <a:noFill/>
          <a:ln w="9360">
            <a:solidFill>
              <a:srgbClr val="40458C"/>
            </a:solidFill>
            <a:miter lim="800000"/>
            <a:headEnd/>
            <a:tailEnd/>
          </a:ln>
          <a:effectLst/>
        </p:spPr>
        <p:txBody>
          <a:bodyPr/>
          <a:lstStyle/>
          <a:p>
            <a:endParaRPr lang="es-MX"/>
          </a:p>
        </p:txBody>
      </p:sp>
      <p:sp>
        <p:nvSpPr>
          <p:cNvPr id="54309" name="Line 37"/>
          <p:cNvSpPr>
            <a:spLocks noChangeShapeType="1"/>
          </p:cNvSpPr>
          <p:nvPr/>
        </p:nvSpPr>
        <p:spPr bwMode="auto">
          <a:xfrm>
            <a:off x="5029200" y="5334000"/>
            <a:ext cx="381000" cy="914400"/>
          </a:xfrm>
          <a:prstGeom prst="line">
            <a:avLst/>
          </a:prstGeom>
          <a:noFill/>
          <a:ln w="9360">
            <a:solidFill>
              <a:srgbClr val="40458C"/>
            </a:solidFill>
            <a:miter lim="800000"/>
            <a:headEnd/>
            <a:tailEnd/>
          </a:ln>
          <a:effectLst/>
        </p:spPr>
        <p:txBody>
          <a:bodyPr/>
          <a:lstStyle/>
          <a:p>
            <a:endParaRPr lang="es-MX"/>
          </a:p>
        </p:txBody>
      </p:sp>
      <p:sp>
        <p:nvSpPr>
          <p:cNvPr id="54310" name="AutoShape 38"/>
          <p:cNvSpPr>
            <a:spLocks noChangeArrowheads="1"/>
          </p:cNvSpPr>
          <p:nvPr/>
        </p:nvSpPr>
        <p:spPr bwMode="auto">
          <a:xfrm>
            <a:off x="1752600" y="5638800"/>
            <a:ext cx="381000" cy="1524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360">
            <a:solidFill>
              <a:srgbClr val="000000"/>
            </a:solidFill>
            <a:miter lim="800000"/>
            <a:headEnd/>
            <a:tailEnd/>
          </a:ln>
          <a:effectLst/>
        </p:spPr>
        <p:txBody>
          <a:bodyPr wrap="none" anchor="ctr"/>
          <a:lstStyle/>
          <a:p>
            <a:endParaRPr lang="es-MX"/>
          </a:p>
        </p:txBody>
      </p:sp>
      <p:sp>
        <p:nvSpPr>
          <p:cNvPr id="54311" name="Line 39"/>
          <p:cNvSpPr>
            <a:spLocks noChangeShapeType="1"/>
          </p:cNvSpPr>
          <p:nvPr/>
        </p:nvSpPr>
        <p:spPr bwMode="auto">
          <a:xfrm flipH="1">
            <a:off x="1979613" y="3581400"/>
            <a:ext cx="841375" cy="2057400"/>
          </a:xfrm>
          <a:prstGeom prst="line">
            <a:avLst/>
          </a:prstGeom>
          <a:noFill/>
          <a:ln w="9360">
            <a:solidFill>
              <a:srgbClr val="40458C"/>
            </a:solidFill>
            <a:miter lim="800000"/>
            <a:headEnd/>
            <a:tailEnd/>
          </a:ln>
          <a:effectLst/>
        </p:spPr>
        <p:txBody>
          <a:bodyPr/>
          <a:lstStyle/>
          <a:p>
            <a:endParaRPr lang="es-MX"/>
          </a:p>
        </p:txBody>
      </p:sp>
      <p:sp>
        <p:nvSpPr>
          <p:cNvPr id="54312" name="Line 40"/>
          <p:cNvSpPr>
            <a:spLocks noChangeShapeType="1"/>
          </p:cNvSpPr>
          <p:nvPr/>
        </p:nvSpPr>
        <p:spPr bwMode="auto">
          <a:xfrm>
            <a:off x="1752600" y="5791200"/>
            <a:ext cx="4953000" cy="1588"/>
          </a:xfrm>
          <a:prstGeom prst="line">
            <a:avLst/>
          </a:prstGeom>
          <a:noFill/>
          <a:ln w="9360">
            <a:solidFill>
              <a:srgbClr val="40458C"/>
            </a:solidFill>
            <a:prstDash val="sysDot"/>
            <a:miter lim="800000"/>
            <a:headEnd/>
            <a:tailEnd/>
          </a:ln>
          <a:effectLst/>
        </p:spPr>
        <p:txBody>
          <a:bodyPr/>
          <a:lstStyle/>
          <a:p>
            <a:endParaRPr lang="es-MX"/>
          </a:p>
        </p:txBody>
      </p:sp>
      <p:sp>
        <p:nvSpPr>
          <p:cNvPr id="54313" name="Line 41"/>
          <p:cNvSpPr>
            <a:spLocks noChangeShapeType="1"/>
          </p:cNvSpPr>
          <p:nvPr/>
        </p:nvSpPr>
        <p:spPr bwMode="auto">
          <a:xfrm>
            <a:off x="1905000" y="5791200"/>
            <a:ext cx="1588" cy="304800"/>
          </a:xfrm>
          <a:prstGeom prst="line">
            <a:avLst/>
          </a:prstGeom>
          <a:noFill/>
          <a:ln w="9360">
            <a:solidFill>
              <a:srgbClr val="40458C"/>
            </a:solidFill>
            <a:miter lim="800000"/>
            <a:headEnd/>
            <a:tailEnd/>
          </a:ln>
          <a:effectLst/>
        </p:spPr>
        <p:txBody>
          <a:bodyPr/>
          <a:lstStyle/>
          <a:p>
            <a:endParaRPr lang="es-MX"/>
          </a:p>
        </p:txBody>
      </p:sp>
      <p:sp>
        <p:nvSpPr>
          <p:cNvPr id="54314" name="AutoShape 42"/>
          <p:cNvSpPr>
            <a:spLocks noChangeArrowheads="1"/>
          </p:cNvSpPr>
          <p:nvPr/>
        </p:nvSpPr>
        <p:spPr bwMode="auto">
          <a:xfrm>
            <a:off x="4191000" y="6096000"/>
            <a:ext cx="304800" cy="2286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54315" name="AutoShape 43"/>
          <p:cNvSpPr>
            <a:spLocks noChangeArrowheads="1"/>
          </p:cNvSpPr>
          <p:nvPr/>
        </p:nvSpPr>
        <p:spPr bwMode="auto">
          <a:xfrm>
            <a:off x="1752600" y="6096000"/>
            <a:ext cx="304800" cy="2286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360">
            <a:solidFill>
              <a:srgbClr val="000000"/>
            </a:solidFill>
            <a:miter lim="800000"/>
            <a:headEnd/>
            <a:tailEnd/>
          </a:ln>
          <a:effectLst/>
        </p:spPr>
        <p:txBody>
          <a:bodyPr wrap="none" anchor="ctr"/>
          <a:lstStyle/>
          <a:p>
            <a:endParaRPr lang="es-MX"/>
          </a:p>
        </p:txBody>
      </p:sp>
      <p:sp>
        <p:nvSpPr>
          <p:cNvPr id="54316" name="Line 44"/>
          <p:cNvSpPr>
            <a:spLocks noChangeShapeType="1"/>
          </p:cNvSpPr>
          <p:nvPr/>
        </p:nvSpPr>
        <p:spPr bwMode="auto">
          <a:xfrm flipV="1">
            <a:off x="1752600" y="1522413"/>
            <a:ext cx="1588" cy="4270375"/>
          </a:xfrm>
          <a:prstGeom prst="line">
            <a:avLst/>
          </a:prstGeom>
          <a:noFill/>
          <a:ln w="9360">
            <a:solidFill>
              <a:srgbClr val="40458C"/>
            </a:solidFill>
            <a:prstDash val="sysDot"/>
            <a:miter lim="800000"/>
            <a:headEnd/>
            <a:tailEnd/>
          </a:ln>
          <a:effectLst/>
        </p:spPr>
        <p:txBody>
          <a:bodyPr/>
          <a:lstStyle/>
          <a:p>
            <a:endParaRPr lang="es-MX"/>
          </a:p>
        </p:txBody>
      </p:sp>
      <p:sp>
        <p:nvSpPr>
          <p:cNvPr id="54317" name="Line 45"/>
          <p:cNvSpPr>
            <a:spLocks noChangeShapeType="1"/>
          </p:cNvSpPr>
          <p:nvPr/>
        </p:nvSpPr>
        <p:spPr bwMode="auto">
          <a:xfrm>
            <a:off x="1752600" y="1524000"/>
            <a:ext cx="4953000" cy="1588"/>
          </a:xfrm>
          <a:prstGeom prst="line">
            <a:avLst/>
          </a:prstGeom>
          <a:noFill/>
          <a:ln w="9360">
            <a:solidFill>
              <a:srgbClr val="40458C"/>
            </a:solidFill>
            <a:prstDash val="sysDot"/>
            <a:miter lim="800000"/>
            <a:headEnd/>
            <a:tailEnd/>
          </a:ln>
          <a:effectLst/>
        </p:spPr>
        <p:txBody>
          <a:bodyPr/>
          <a:lstStyle/>
          <a:p>
            <a:endParaRPr lang="es-MX"/>
          </a:p>
        </p:txBody>
      </p:sp>
      <p:sp>
        <p:nvSpPr>
          <p:cNvPr id="54318" name="Line 46"/>
          <p:cNvSpPr>
            <a:spLocks noChangeShapeType="1"/>
          </p:cNvSpPr>
          <p:nvPr/>
        </p:nvSpPr>
        <p:spPr bwMode="auto">
          <a:xfrm>
            <a:off x="6705600" y="1524000"/>
            <a:ext cx="1588" cy="4267200"/>
          </a:xfrm>
          <a:prstGeom prst="line">
            <a:avLst/>
          </a:prstGeom>
          <a:noFill/>
          <a:ln w="9360">
            <a:solidFill>
              <a:srgbClr val="40458C"/>
            </a:solidFill>
            <a:prstDash val="sysDot"/>
            <a:miter lim="800000"/>
            <a:headEnd/>
            <a:tailEnd/>
          </a:ln>
          <a:effectLst/>
        </p:spPr>
        <p:txBody>
          <a:bodyPr/>
          <a:lstStyle/>
          <a:p>
            <a:endParaRPr lang="es-MX"/>
          </a:p>
        </p:txBody>
      </p:sp>
      <p:sp>
        <p:nvSpPr>
          <p:cNvPr id="54319" name="Text Box 47"/>
          <p:cNvSpPr txBox="1">
            <a:spLocks noChangeArrowheads="1"/>
          </p:cNvSpPr>
          <p:nvPr/>
        </p:nvSpPr>
        <p:spPr bwMode="auto">
          <a:xfrm>
            <a:off x="1828800" y="1600200"/>
            <a:ext cx="762000" cy="733425"/>
          </a:xfrm>
          <a:prstGeom prst="rect">
            <a:avLst/>
          </a:prstGeom>
          <a:noFill/>
          <a:ln w="9525">
            <a:noFill/>
            <a:round/>
            <a:headEnd/>
            <a:tailEnd/>
          </a:ln>
          <a:effectLst/>
        </p:spPr>
        <p:txBody>
          <a:bodyPr lIns="90000" tIns="46800" rIns="90000" bIns="46800">
            <a:spAutoFit/>
          </a:bodyPr>
          <a:lstStyle/>
          <a:p>
            <a:pP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100">
                <a:solidFill>
                  <a:srgbClr val="40458C"/>
                </a:solidFill>
                <a:latin typeface="Tahoma" pitchFamily="32" charset="0"/>
                <a:ea typeface="WenQuanYi Micro Hei" charset="0"/>
                <a:cs typeface="WenQuanYi Micro Hei" charset="0"/>
              </a:rPr>
              <a:t>TMN</a:t>
            </a:r>
          </a:p>
        </p:txBody>
      </p:sp>
      <p:sp>
        <p:nvSpPr>
          <p:cNvPr id="54320" name="Text Box 48"/>
          <p:cNvSpPr txBox="1">
            <a:spLocks noChangeArrowheads="1"/>
          </p:cNvSpPr>
          <p:nvPr/>
        </p:nvSpPr>
        <p:spPr bwMode="auto">
          <a:xfrm>
            <a:off x="3886200" y="2133600"/>
            <a:ext cx="762000" cy="292100"/>
          </a:xfrm>
          <a:prstGeom prst="rect">
            <a:avLst/>
          </a:prstGeom>
          <a:noFill/>
          <a:ln w="9525">
            <a:noFill/>
            <a:round/>
            <a:headEnd/>
            <a:tailEnd/>
          </a:ln>
          <a:effectLst/>
        </p:spPr>
        <p:txBody>
          <a:bodyPr lIns="90000" tIns="46800" rIns="90000" bIns="46800">
            <a:spAutoFit/>
          </a:bodyPr>
          <a:lstStyle/>
          <a:p>
            <a:pPr>
              <a:spcBef>
                <a:spcPts val="8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300">
                <a:solidFill>
                  <a:srgbClr val="40458C"/>
                </a:solidFill>
                <a:latin typeface="Tahoma" pitchFamily="32" charset="0"/>
                <a:ea typeface="WenQuanYi Micro Hei" charset="0"/>
                <a:cs typeface="WenQuanYi Micro Hei" charset="0"/>
              </a:rPr>
              <a:t>Q3/F/X</a:t>
            </a:r>
          </a:p>
        </p:txBody>
      </p:sp>
      <p:sp>
        <p:nvSpPr>
          <p:cNvPr id="54321" name="Text Box 49"/>
          <p:cNvSpPr txBox="1">
            <a:spLocks noChangeArrowheads="1"/>
          </p:cNvSpPr>
          <p:nvPr/>
        </p:nvSpPr>
        <p:spPr bwMode="auto">
          <a:xfrm>
            <a:off x="5943600" y="3048000"/>
            <a:ext cx="381000" cy="384175"/>
          </a:xfrm>
          <a:prstGeom prst="rect">
            <a:avLst/>
          </a:prstGeom>
          <a:noFill/>
          <a:ln w="9525">
            <a:noFill/>
            <a:round/>
            <a:headEnd/>
            <a:tailEnd/>
          </a:ln>
          <a:effectLst/>
        </p:spPr>
        <p:txBody>
          <a:bodyPr lIns="90000" tIns="46800" rIns="90000" bIns="46800">
            <a:spAutoFit/>
          </a:bodyPr>
          <a:lstStyle/>
          <a:p>
            <a:pPr>
              <a:spcBef>
                <a:spcPts val="118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900">
                <a:solidFill>
                  <a:srgbClr val="40458C"/>
                </a:solidFill>
                <a:latin typeface="Tahoma" pitchFamily="32" charset="0"/>
                <a:ea typeface="WenQuanYi Micro Hei" charset="0"/>
                <a:cs typeface="WenQuanYi Micro Hei" charset="0"/>
              </a:rPr>
              <a:t>F</a:t>
            </a:r>
          </a:p>
        </p:txBody>
      </p:sp>
      <p:sp>
        <p:nvSpPr>
          <p:cNvPr id="54322" name="Text Box 50"/>
          <p:cNvSpPr txBox="1">
            <a:spLocks noChangeArrowheads="1"/>
          </p:cNvSpPr>
          <p:nvPr/>
        </p:nvSpPr>
        <p:spPr bwMode="auto">
          <a:xfrm>
            <a:off x="4114800" y="4038600"/>
            <a:ext cx="609600" cy="292100"/>
          </a:xfrm>
          <a:prstGeom prst="rect">
            <a:avLst/>
          </a:prstGeom>
          <a:noFill/>
          <a:ln w="9525">
            <a:noFill/>
            <a:round/>
            <a:headEnd/>
            <a:tailEnd/>
          </a:ln>
          <a:effectLst/>
        </p:spPr>
        <p:txBody>
          <a:bodyPr lIns="90000" tIns="46800" rIns="90000" bIns="46800">
            <a:spAutoFit/>
          </a:bodyPr>
          <a:lstStyle/>
          <a:p>
            <a:pPr>
              <a:spcBef>
                <a:spcPts val="8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300">
                <a:solidFill>
                  <a:srgbClr val="40458C"/>
                </a:solidFill>
                <a:latin typeface="Tahoma" pitchFamily="32" charset="0"/>
                <a:ea typeface="WenQuanYi Micro Hei" charset="0"/>
                <a:cs typeface="WenQuanYi Micro Hei" charset="0"/>
              </a:rPr>
              <a:t>Q3/F</a:t>
            </a:r>
          </a:p>
        </p:txBody>
      </p:sp>
      <p:sp>
        <p:nvSpPr>
          <p:cNvPr id="54323" name="Text Box 51"/>
          <p:cNvSpPr txBox="1">
            <a:spLocks noChangeArrowheads="1"/>
          </p:cNvSpPr>
          <p:nvPr/>
        </p:nvSpPr>
        <p:spPr bwMode="auto">
          <a:xfrm>
            <a:off x="4114800" y="4510088"/>
            <a:ext cx="457200" cy="292100"/>
          </a:xfrm>
          <a:prstGeom prst="rect">
            <a:avLst/>
          </a:prstGeom>
          <a:noFill/>
          <a:ln w="9525">
            <a:noFill/>
            <a:round/>
            <a:headEnd/>
            <a:tailEnd/>
          </a:ln>
          <a:effectLst/>
        </p:spPr>
        <p:txBody>
          <a:bodyPr lIns="90000" tIns="46800" rIns="90000" bIns="46800">
            <a:spAutoFit/>
          </a:bodyPr>
          <a:lstStyle/>
          <a:p>
            <a:pPr>
              <a:spcBef>
                <a:spcPts val="8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300">
                <a:solidFill>
                  <a:srgbClr val="40458C"/>
                </a:solidFill>
                <a:latin typeface="Tahoma" pitchFamily="32" charset="0"/>
                <a:ea typeface="WenQuanYi Micro Hei" charset="0"/>
                <a:cs typeface="WenQuanYi Micro Hei" charset="0"/>
              </a:rPr>
              <a:t>QX</a:t>
            </a:r>
          </a:p>
        </p:txBody>
      </p:sp>
      <p:sp>
        <p:nvSpPr>
          <p:cNvPr id="54324" name="Text Box 52"/>
          <p:cNvSpPr txBox="1">
            <a:spLocks noChangeArrowheads="1"/>
          </p:cNvSpPr>
          <p:nvPr/>
        </p:nvSpPr>
        <p:spPr bwMode="auto">
          <a:xfrm>
            <a:off x="4495800" y="5410200"/>
            <a:ext cx="457200" cy="292100"/>
          </a:xfrm>
          <a:prstGeom prst="rect">
            <a:avLst/>
          </a:prstGeom>
          <a:noFill/>
          <a:ln w="9525">
            <a:noFill/>
            <a:round/>
            <a:headEnd/>
            <a:tailEnd/>
          </a:ln>
          <a:effectLst/>
        </p:spPr>
        <p:txBody>
          <a:bodyPr lIns="90000" tIns="46800" rIns="90000" bIns="46800">
            <a:spAutoFit/>
          </a:bodyPr>
          <a:lstStyle/>
          <a:p>
            <a:pPr>
              <a:spcBef>
                <a:spcPts val="8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300">
                <a:solidFill>
                  <a:srgbClr val="40458C"/>
                </a:solidFill>
                <a:latin typeface="Tahoma" pitchFamily="32" charset="0"/>
                <a:ea typeface="WenQuanYi Micro Hei" charset="0"/>
                <a:cs typeface="WenQuanYi Micro Hei" charset="0"/>
              </a:rPr>
              <a:t>QX</a:t>
            </a:r>
          </a:p>
        </p:txBody>
      </p:sp>
      <p:sp>
        <p:nvSpPr>
          <p:cNvPr id="54325" name="Text Box 53"/>
          <p:cNvSpPr txBox="1">
            <a:spLocks noChangeArrowheads="1"/>
          </p:cNvSpPr>
          <p:nvPr/>
        </p:nvSpPr>
        <p:spPr bwMode="auto">
          <a:xfrm>
            <a:off x="5181600" y="5410200"/>
            <a:ext cx="457200" cy="292100"/>
          </a:xfrm>
          <a:prstGeom prst="rect">
            <a:avLst/>
          </a:prstGeom>
          <a:noFill/>
          <a:ln w="9525">
            <a:noFill/>
            <a:round/>
            <a:headEnd/>
            <a:tailEnd/>
          </a:ln>
          <a:effectLst/>
        </p:spPr>
        <p:txBody>
          <a:bodyPr lIns="90000" tIns="46800" rIns="90000" bIns="46800">
            <a:spAutoFit/>
          </a:bodyPr>
          <a:lstStyle/>
          <a:p>
            <a:pPr>
              <a:spcBef>
                <a:spcPts val="8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300">
                <a:solidFill>
                  <a:srgbClr val="40458C"/>
                </a:solidFill>
                <a:latin typeface="Tahoma" pitchFamily="32" charset="0"/>
                <a:ea typeface="WenQuanYi Micro Hei" charset="0"/>
                <a:cs typeface="WenQuanYi Micro Hei" charset="0"/>
              </a:rPr>
              <a:t>QX</a:t>
            </a:r>
          </a:p>
        </p:txBody>
      </p:sp>
      <p:sp>
        <p:nvSpPr>
          <p:cNvPr id="54326" name="Text Box 54"/>
          <p:cNvSpPr txBox="1">
            <a:spLocks noChangeArrowheads="1"/>
          </p:cNvSpPr>
          <p:nvPr/>
        </p:nvSpPr>
        <p:spPr bwMode="auto">
          <a:xfrm>
            <a:off x="3429000" y="5486400"/>
            <a:ext cx="457200" cy="292100"/>
          </a:xfrm>
          <a:prstGeom prst="rect">
            <a:avLst/>
          </a:prstGeom>
          <a:noFill/>
          <a:ln w="9525">
            <a:noFill/>
            <a:round/>
            <a:headEnd/>
            <a:tailEnd/>
          </a:ln>
          <a:effectLst/>
        </p:spPr>
        <p:txBody>
          <a:bodyPr lIns="90000" tIns="46800" rIns="90000" bIns="46800">
            <a:spAutoFit/>
          </a:bodyPr>
          <a:lstStyle/>
          <a:p>
            <a:pPr>
              <a:spcBef>
                <a:spcPts val="8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300">
                <a:solidFill>
                  <a:srgbClr val="40458C"/>
                </a:solidFill>
                <a:latin typeface="Tahoma" pitchFamily="32" charset="0"/>
                <a:ea typeface="WenQuanYi Micro Hei" charset="0"/>
                <a:cs typeface="WenQuanYi Micro Hei" charset="0"/>
              </a:rPr>
              <a:t>QX</a:t>
            </a:r>
          </a:p>
        </p:txBody>
      </p:sp>
      <p:sp>
        <p:nvSpPr>
          <p:cNvPr id="54327" name="Oval 55"/>
          <p:cNvSpPr>
            <a:spLocks noChangeArrowheads="1"/>
          </p:cNvSpPr>
          <p:nvPr/>
        </p:nvSpPr>
        <p:spPr bwMode="auto">
          <a:xfrm>
            <a:off x="4495800" y="46482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328" name="Oval 56"/>
          <p:cNvSpPr>
            <a:spLocks noChangeArrowheads="1"/>
          </p:cNvSpPr>
          <p:nvPr/>
        </p:nvSpPr>
        <p:spPr bwMode="auto">
          <a:xfrm>
            <a:off x="4038600" y="46482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329" name="Oval 57"/>
          <p:cNvSpPr>
            <a:spLocks noChangeArrowheads="1"/>
          </p:cNvSpPr>
          <p:nvPr/>
        </p:nvSpPr>
        <p:spPr bwMode="auto">
          <a:xfrm>
            <a:off x="4343400" y="54864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330" name="Oval 58"/>
          <p:cNvSpPr>
            <a:spLocks noChangeArrowheads="1"/>
          </p:cNvSpPr>
          <p:nvPr/>
        </p:nvSpPr>
        <p:spPr bwMode="auto">
          <a:xfrm>
            <a:off x="5105400" y="55626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331" name="Oval 59"/>
          <p:cNvSpPr>
            <a:spLocks noChangeArrowheads="1"/>
          </p:cNvSpPr>
          <p:nvPr/>
        </p:nvSpPr>
        <p:spPr bwMode="auto">
          <a:xfrm>
            <a:off x="3733800" y="55626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332" name="Text Box 60"/>
          <p:cNvSpPr txBox="1">
            <a:spLocks noChangeArrowheads="1"/>
          </p:cNvSpPr>
          <p:nvPr/>
        </p:nvSpPr>
        <p:spPr bwMode="auto">
          <a:xfrm>
            <a:off x="2895600" y="4572000"/>
            <a:ext cx="457200" cy="292100"/>
          </a:xfrm>
          <a:prstGeom prst="rect">
            <a:avLst/>
          </a:prstGeom>
          <a:noFill/>
          <a:ln w="9525">
            <a:noFill/>
            <a:round/>
            <a:headEnd/>
            <a:tailEnd/>
          </a:ln>
          <a:effectLst/>
        </p:spPr>
        <p:txBody>
          <a:bodyPr lIns="90000" tIns="46800" rIns="90000" bIns="46800">
            <a:spAutoFit/>
          </a:bodyPr>
          <a:lstStyle/>
          <a:p>
            <a:pPr>
              <a:spcBef>
                <a:spcPts val="8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300">
                <a:solidFill>
                  <a:srgbClr val="40458C"/>
                </a:solidFill>
                <a:latin typeface="Tahoma" pitchFamily="32" charset="0"/>
                <a:ea typeface="WenQuanYi Micro Hei" charset="0"/>
                <a:cs typeface="WenQuanYi Micro Hei" charset="0"/>
              </a:rPr>
              <a:t>Q3</a:t>
            </a:r>
          </a:p>
        </p:txBody>
      </p:sp>
      <p:sp>
        <p:nvSpPr>
          <p:cNvPr id="54333" name="Text Box 61"/>
          <p:cNvSpPr txBox="1">
            <a:spLocks noChangeArrowheads="1"/>
          </p:cNvSpPr>
          <p:nvPr/>
        </p:nvSpPr>
        <p:spPr bwMode="auto">
          <a:xfrm>
            <a:off x="2057400" y="4419600"/>
            <a:ext cx="457200" cy="292100"/>
          </a:xfrm>
          <a:prstGeom prst="rect">
            <a:avLst/>
          </a:prstGeom>
          <a:noFill/>
          <a:ln w="9525">
            <a:noFill/>
            <a:round/>
            <a:headEnd/>
            <a:tailEnd/>
          </a:ln>
          <a:effectLst/>
        </p:spPr>
        <p:txBody>
          <a:bodyPr lIns="90000" tIns="46800" rIns="90000" bIns="46800">
            <a:spAutoFit/>
          </a:bodyPr>
          <a:lstStyle/>
          <a:p>
            <a:pPr>
              <a:spcBef>
                <a:spcPts val="8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300">
                <a:solidFill>
                  <a:srgbClr val="40458C"/>
                </a:solidFill>
                <a:latin typeface="Tahoma" pitchFamily="32" charset="0"/>
                <a:ea typeface="WenQuanYi Micro Hei" charset="0"/>
                <a:cs typeface="WenQuanYi Micro Hei" charset="0"/>
              </a:rPr>
              <a:t>Q3</a:t>
            </a:r>
          </a:p>
        </p:txBody>
      </p:sp>
      <p:sp>
        <p:nvSpPr>
          <p:cNvPr id="54334" name="Oval 62"/>
          <p:cNvSpPr>
            <a:spLocks noChangeArrowheads="1"/>
          </p:cNvSpPr>
          <p:nvPr/>
        </p:nvSpPr>
        <p:spPr bwMode="auto">
          <a:xfrm>
            <a:off x="3200400" y="48006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335" name="Oval 63"/>
          <p:cNvSpPr>
            <a:spLocks noChangeArrowheads="1"/>
          </p:cNvSpPr>
          <p:nvPr/>
        </p:nvSpPr>
        <p:spPr bwMode="auto">
          <a:xfrm>
            <a:off x="2286000" y="4724400"/>
            <a:ext cx="76200" cy="76200"/>
          </a:xfrm>
          <a:prstGeom prst="ellipse">
            <a:avLst/>
          </a:prstGeom>
          <a:solidFill>
            <a:srgbClr val="ECD882"/>
          </a:solidFill>
          <a:ln w="9360">
            <a:solidFill>
              <a:srgbClr val="40458C"/>
            </a:solidFill>
            <a:miter lim="800000"/>
            <a:headEnd/>
            <a:tailEnd/>
          </a:ln>
          <a:effectLst/>
        </p:spPr>
        <p:txBody>
          <a:bodyPr wrap="none" anchor="ctr"/>
          <a:lstStyle/>
          <a:p>
            <a:endParaRPr lang="es-MX"/>
          </a:p>
        </p:txBody>
      </p:sp>
      <p:sp>
        <p:nvSpPr>
          <p:cNvPr id="54336" name="Text Box 64"/>
          <p:cNvSpPr txBox="1">
            <a:spLocks noChangeArrowheads="1"/>
          </p:cNvSpPr>
          <p:nvPr/>
        </p:nvSpPr>
        <p:spPr bwMode="auto">
          <a:xfrm>
            <a:off x="6781800" y="1676400"/>
            <a:ext cx="1828800" cy="612775"/>
          </a:xfrm>
          <a:prstGeom prst="rect">
            <a:avLst/>
          </a:prstGeom>
          <a:noFill/>
          <a:ln w="9525">
            <a:noFill/>
            <a:round/>
            <a:headEnd/>
            <a:tailEnd/>
          </a:ln>
          <a:effectLst/>
        </p:spPr>
        <p:txBody>
          <a:bodyPr lIns="90000" tIns="46800" rIns="90000" bIns="46800">
            <a:spAutoFit/>
          </a:bodyPr>
          <a:lstStyle/>
          <a:p>
            <a:pPr>
              <a:spcBef>
                <a:spcPts val="10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700">
                <a:solidFill>
                  <a:srgbClr val="40458C"/>
                </a:solidFill>
                <a:latin typeface="Tahoma" pitchFamily="32" charset="0"/>
                <a:ea typeface="WenQuanYi Micro Hei" charset="0"/>
                <a:cs typeface="WenQuanYi Micro Hei" charset="0"/>
              </a:rPr>
              <a:t>Sistemas de operación</a:t>
            </a:r>
          </a:p>
        </p:txBody>
      </p:sp>
      <p:sp>
        <p:nvSpPr>
          <p:cNvPr id="54337" name="Text Box 65"/>
          <p:cNvSpPr txBox="1">
            <a:spLocks noChangeArrowheads="1"/>
          </p:cNvSpPr>
          <p:nvPr/>
        </p:nvSpPr>
        <p:spPr bwMode="auto">
          <a:xfrm>
            <a:off x="6858000" y="2590800"/>
            <a:ext cx="1828800" cy="612775"/>
          </a:xfrm>
          <a:prstGeom prst="rect">
            <a:avLst/>
          </a:prstGeom>
          <a:noFill/>
          <a:ln w="9525">
            <a:noFill/>
            <a:round/>
            <a:headEnd/>
            <a:tailEnd/>
          </a:ln>
          <a:effectLst/>
        </p:spPr>
        <p:txBody>
          <a:bodyPr lIns="90000" tIns="46800" rIns="90000" bIns="46800">
            <a:spAutoFit/>
          </a:bodyPr>
          <a:lstStyle/>
          <a:p>
            <a:pPr>
              <a:spcBef>
                <a:spcPts val="10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700">
                <a:solidFill>
                  <a:srgbClr val="40458C"/>
                </a:solidFill>
                <a:latin typeface="Tahoma" pitchFamily="32" charset="0"/>
                <a:ea typeface="WenQuanYi Micro Hei" charset="0"/>
                <a:cs typeface="WenQuanYi Micro Hei" charset="0"/>
              </a:rPr>
              <a:t>Estaciones de trabajo</a:t>
            </a:r>
          </a:p>
        </p:txBody>
      </p:sp>
      <p:sp>
        <p:nvSpPr>
          <p:cNvPr id="54338" name="Text Box 66"/>
          <p:cNvSpPr txBox="1">
            <a:spLocks noChangeArrowheads="1"/>
          </p:cNvSpPr>
          <p:nvPr/>
        </p:nvSpPr>
        <p:spPr bwMode="auto">
          <a:xfrm>
            <a:off x="6858000" y="3886200"/>
            <a:ext cx="1828800" cy="612775"/>
          </a:xfrm>
          <a:prstGeom prst="rect">
            <a:avLst/>
          </a:prstGeom>
          <a:noFill/>
          <a:ln w="9525">
            <a:noFill/>
            <a:round/>
            <a:headEnd/>
            <a:tailEnd/>
          </a:ln>
          <a:effectLst/>
        </p:spPr>
        <p:txBody>
          <a:bodyPr lIns="90000" tIns="46800" rIns="90000" bIns="46800">
            <a:spAutoFit/>
          </a:bodyPr>
          <a:lstStyle/>
          <a:p>
            <a:pPr>
              <a:spcBef>
                <a:spcPts val="10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700">
                <a:solidFill>
                  <a:srgbClr val="40458C"/>
                </a:solidFill>
                <a:latin typeface="Tahoma" pitchFamily="32" charset="0"/>
                <a:ea typeface="WenQuanYi Micro Hei" charset="0"/>
                <a:cs typeface="WenQuanYi Micro Hei" charset="0"/>
              </a:rPr>
              <a:t>Dispositivos de mediación</a:t>
            </a:r>
          </a:p>
        </p:txBody>
      </p:sp>
      <p:sp>
        <p:nvSpPr>
          <p:cNvPr id="54339" name="Text Box 67"/>
          <p:cNvSpPr txBox="1">
            <a:spLocks noChangeArrowheads="1"/>
          </p:cNvSpPr>
          <p:nvPr/>
        </p:nvSpPr>
        <p:spPr bwMode="auto">
          <a:xfrm>
            <a:off x="6858000" y="5105400"/>
            <a:ext cx="1828800" cy="612775"/>
          </a:xfrm>
          <a:prstGeom prst="rect">
            <a:avLst/>
          </a:prstGeom>
          <a:noFill/>
          <a:ln w="9525">
            <a:noFill/>
            <a:round/>
            <a:headEnd/>
            <a:tailEnd/>
          </a:ln>
          <a:effectLst/>
        </p:spPr>
        <p:txBody>
          <a:bodyPr lIns="90000" tIns="46800" rIns="90000" bIns="46800">
            <a:spAutoFit/>
          </a:bodyPr>
          <a:lstStyle/>
          <a:p>
            <a:pPr>
              <a:spcBef>
                <a:spcPts val="10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700">
                <a:solidFill>
                  <a:srgbClr val="40458C"/>
                </a:solidFill>
                <a:latin typeface="Tahoma" pitchFamily="32" charset="0"/>
                <a:ea typeface="WenQuanYi Micro Hei" charset="0"/>
                <a:cs typeface="WenQuanYi Micro Hei" charset="0"/>
              </a:rPr>
              <a:t>Adaptadores a Interfaz Q</a:t>
            </a:r>
          </a:p>
        </p:txBody>
      </p:sp>
      <p:sp>
        <p:nvSpPr>
          <p:cNvPr id="54340" name="Text Box 68"/>
          <p:cNvSpPr txBox="1">
            <a:spLocks noChangeArrowheads="1"/>
          </p:cNvSpPr>
          <p:nvPr/>
        </p:nvSpPr>
        <p:spPr bwMode="auto">
          <a:xfrm>
            <a:off x="6858000" y="5867400"/>
            <a:ext cx="1828800" cy="612775"/>
          </a:xfrm>
          <a:prstGeom prst="rect">
            <a:avLst/>
          </a:prstGeom>
          <a:noFill/>
          <a:ln w="9525">
            <a:noFill/>
            <a:round/>
            <a:headEnd/>
            <a:tailEnd/>
          </a:ln>
          <a:effectLst/>
        </p:spPr>
        <p:txBody>
          <a:bodyPr lIns="90000" tIns="46800" rIns="90000" bIns="46800">
            <a:spAutoFit/>
          </a:bodyPr>
          <a:lstStyle/>
          <a:p>
            <a:pPr>
              <a:spcBef>
                <a:spcPts val="10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700">
                <a:solidFill>
                  <a:srgbClr val="40458C"/>
                </a:solidFill>
                <a:latin typeface="Tahoma" pitchFamily="32" charset="0"/>
                <a:ea typeface="WenQuanYi Micro Hei" charset="0"/>
                <a:cs typeface="WenQuanYi Micro Hei" charset="0"/>
              </a:rPr>
              <a:t>Elementos de red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xfrm>
            <a:off x="838200" y="1905000"/>
            <a:ext cx="7772400" cy="4114800"/>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Elementos de red</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Gestión de elementos de red</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Gestión de red</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Gestión de servicios</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Gestión empresarial (negocio, comercio)</a:t>
            </a:r>
          </a:p>
        </p:txBody>
      </p:sp>
      <p:sp>
        <p:nvSpPr>
          <p:cNvPr id="55297"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Modelo de Capas de TMN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838200" y="1905000"/>
            <a:ext cx="7772400" cy="4114800"/>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Contol de activos estratégicos corporativos</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Control de complejidad</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Mejorar el servicio</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Equilibrar necesidades</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Reducir indisponibilidad</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Control de costes</a:t>
            </a:r>
          </a:p>
        </p:txBody>
      </p:sp>
      <p:sp>
        <p:nvSpPr>
          <p:cNvPr id="9217"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¿Por qué hace falta la gestión?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idx="1"/>
          </p:nvPr>
        </p:nvSpPr>
        <p:spPr>
          <a:xfrm>
            <a:off x="533400" y="1524000"/>
            <a:ext cx="8305800" cy="5354638"/>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Gestión de elementos de red: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Control y Coordinación de un subconjunto de elementos de red.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Mantenimiento de datos estadísticos, registros y otros datos acerca de un conjunto de elementos de red</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Gestión de red: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Control y coordinación desde el punto de vista de la red.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Suministro, cese o modificación de capacidades de red.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Mantenimiento de capacidades de red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Mantenimiento de datos estadísticos y registros de red</a:t>
            </a:r>
          </a:p>
        </p:txBody>
      </p:sp>
      <p:sp>
        <p:nvSpPr>
          <p:cNvPr id="56321" name="Rectangle 1"/>
          <p:cNvSpPr>
            <a:spLocks noGrp="1" noChangeArrowheads="1"/>
          </p:cNvSpPr>
          <p:nvPr>
            <p:ph type="title"/>
          </p:nvPr>
        </p:nvSpPr>
        <p:spPr>
          <a:xfrm>
            <a:off x="609600" y="304800"/>
            <a:ext cx="7772400" cy="9144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Modelo de Capas de TMN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idx="1"/>
          </p:nvPr>
        </p:nvSpPr>
        <p:spPr>
          <a:xfrm>
            <a:off x="533400" y="1524000"/>
            <a:ext cx="8229600" cy="5835650"/>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Gestión de servicios: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Relaciones con el cliente e interfaz con otras administraciones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Interacción con proveedores de servicio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Mantenimiento de datos estadísticos (ej: QoS)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Interacción entre servicios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Gestión empresarial:</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Soporte para proceso de toma de decisiones de inversión y utilización óptima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Soporte de gestión de presupuesto de telecomunicaciones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Soporte de suministro y demanda de mano de obra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Mantenimiento de datos agregados sobre la empresa</a:t>
            </a:r>
          </a:p>
        </p:txBody>
      </p:sp>
      <p:sp>
        <p:nvSpPr>
          <p:cNvPr id="57345" name="Rectangle 1"/>
          <p:cNvSpPr>
            <a:spLocks noGrp="1" noChangeArrowheads="1"/>
          </p:cNvSpPr>
          <p:nvPr>
            <p:ph type="title"/>
          </p:nvPr>
        </p:nvSpPr>
        <p:spPr>
          <a:xfrm>
            <a:off x="609600" y="762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Modelo de capas de TMN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Modelo de capas: Organización de TMN</a:t>
            </a:r>
          </a:p>
        </p:txBody>
      </p:sp>
      <p:sp>
        <p:nvSpPr>
          <p:cNvPr id="58370" name="Text Box 2"/>
          <p:cNvSpPr txBox="1">
            <a:spLocks noChangeArrowheads="1"/>
          </p:cNvSpPr>
          <p:nvPr/>
        </p:nvSpPr>
        <p:spPr bwMode="auto">
          <a:xfrm>
            <a:off x="990600" y="1905000"/>
            <a:ext cx="2133600" cy="1008063"/>
          </a:xfrm>
          <a:prstGeom prst="rect">
            <a:avLst/>
          </a:prstGeom>
          <a:solidFill>
            <a:srgbClr val="ECD882">
              <a:alpha val="50000"/>
            </a:srgbClr>
          </a:solidFill>
          <a:ln w="9360">
            <a:solidFill>
              <a:srgbClr val="000000"/>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Capa de gestión empresarial</a:t>
            </a:r>
          </a:p>
        </p:txBody>
      </p:sp>
      <p:sp>
        <p:nvSpPr>
          <p:cNvPr id="58371" name="Text Box 3"/>
          <p:cNvSpPr txBox="1">
            <a:spLocks noChangeArrowheads="1"/>
          </p:cNvSpPr>
          <p:nvPr/>
        </p:nvSpPr>
        <p:spPr bwMode="auto">
          <a:xfrm>
            <a:off x="990600" y="2590800"/>
            <a:ext cx="2133600" cy="1008063"/>
          </a:xfrm>
          <a:prstGeom prst="rect">
            <a:avLst/>
          </a:prstGeom>
          <a:solidFill>
            <a:srgbClr val="ECD882">
              <a:alpha val="50000"/>
            </a:srgbClr>
          </a:solidFill>
          <a:ln w="9360">
            <a:solidFill>
              <a:srgbClr val="000000"/>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Capa de gestión de servicios</a:t>
            </a:r>
          </a:p>
        </p:txBody>
      </p:sp>
      <p:sp>
        <p:nvSpPr>
          <p:cNvPr id="58372" name="Text Box 4"/>
          <p:cNvSpPr txBox="1">
            <a:spLocks noChangeArrowheads="1"/>
          </p:cNvSpPr>
          <p:nvPr/>
        </p:nvSpPr>
        <p:spPr bwMode="auto">
          <a:xfrm>
            <a:off x="990600" y="3327400"/>
            <a:ext cx="2133600" cy="703263"/>
          </a:xfrm>
          <a:prstGeom prst="rect">
            <a:avLst/>
          </a:prstGeom>
          <a:solidFill>
            <a:srgbClr val="ECD882">
              <a:alpha val="50000"/>
            </a:srgbClr>
          </a:solidFill>
          <a:ln w="9360">
            <a:solidFill>
              <a:srgbClr val="000000"/>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Capa de gestión de red</a:t>
            </a:r>
          </a:p>
        </p:txBody>
      </p:sp>
      <p:sp>
        <p:nvSpPr>
          <p:cNvPr id="58373" name="Text Box 5"/>
          <p:cNvSpPr txBox="1">
            <a:spLocks noChangeArrowheads="1"/>
          </p:cNvSpPr>
          <p:nvPr/>
        </p:nvSpPr>
        <p:spPr bwMode="auto">
          <a:xfrm>
            <a:off x="990600" y="4038600"/>
            <a:ext cx="2133600" cy="1312863"/>
          </a:xfrm>
          <a:prstGeom prst="rect">
            <a:avLst/>
          </a:prstGeom>
          <a:solidFill>
            <a:srgbClr val="ECD882">
              <a:alpha val="50000"/>
            </a:srgbClr>
          </a:solidFill>
          <a:ln w="9360">
            <a:solidFill>
              <a:srgbClr val="000000"/>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Capa de gestión de elementos de red</a:t>
            </a:r>
          </a:p>
        </p:txBody>
      </p:sp>
      <p:sp>
        <p:nvSpPr>
          <p:cNvPr id="58374" name="Text Box 6"/>
          <p:cNvSpPr txBox="1">
            <a:spLocks noChangeArrowheads="1"/>
          </p:cNvSpPr>
          <p:nvPr/>
        </p:nvSpPr>
        <p:spPr bwMode="auto">
          <a:xfrm>
            <a:off x="4572000" y="1905000"/>
            <a:ext cx="4267200" cy="862013"/>
          </a:xfrm>
          <a:prstGeom prst="rect">
            <a:avLst/>
          </a:prstGeom>
          <a:solidFill>
            <a:srgbClr val="ECD882">
              <a:alpha val="50000"/>
            </a:srgbClr>
          </a:solidFill>
          <a:ln w="9360">
            <a:solidFill>
              <a:srgbClr val="000000"/>
            </a:solidFill>
            <a:miter lim="800000"/>
            <a:headEnd/>
            <a:tailEnd/>
          </a:ln>
          <a:effectLst/>
        </p:spPr>
        <p:txBody>
          <a:bodyPr lIns="90000" tIns="46800" rIns="90000" bIns="46800">
            <a:spAutoFit/>
          </a:bodyPr>
          <a:lstStyle/>
          <a:p>
            <a:pPr algn="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OS empresarial</a:t>
            </a:r>
          </a:p>
          <a:p>
            <a:pPr algn="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p:txBody>
      </p:sp>
      <p:sp>
        <p:nvSpPr>
          <p:cNvPr id="58375" name="Text Box 7"/>
          <p:cNvSpPr txBox="1">
            <a:spLocks noChangeArrowheads="1"/>
          </p:cNvSpPr>
          <p:nvPr/>
        </p:nvSpPr>
        <p:spPr bwMode="auto">
          <a:xfrm>
            <a:off x="990600" y="5029200"/>
            <a:ext cx="2133600" cy="1008063"/>
          </a:xfrm>
          <a:prstGeom prst="rect">
            <a:avLst/>
          </a:prstGeom>
          <a:solidFill>
            <a:srgbClr val="ECD882">
              <a:alpha val="50000"/>
            </a:srgbClr>
          </a:solidFill>
          <a:ln w="9360">
            <a:solidFill>
              <a:srgbClr val="000000"/>
            </a:solidFill>
            <a:miter lim="800000"/>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Capa de elementos de red</a:t>
            </a:r>
          </a:p>
        </p:txBody>
      </p:sp>
      <p:sp>
        <p:nvSpPr>
          <p:cNvPr id="58376" name="Text Box 8"/>
          <p:cNvSpPr txBox="1">
            <a:spLocks noChangeArrowheads="1"/>
          </p:cNvSpPr>
          <p:nvPr/>
        </p:nvSpPr>
        <p:spPr bwMode="auto">
          <a:xfrm>
            <a:off x="4572000" y="2590800"/>
            <a:ext cx="4267200" cy="862013"/>
          </a:xfrm>
          <a:prstGeom prst="rect">
            <a:avLst/>
          </a:prstGeom>
          <a:solidFill>
            <a:srgbClr val="ECD882">
              <a:alpha val="50000"/>
            </a:srgbClr>
          </a:solidFill>
          <a:ln w="9360">
            <a:solidFill>
              <a:srgbClr val="000000"/>
            </a:solidFill>
            <a:miter lim="800000"/>
            <a:headEnd/>
            <a:tailEnd/>
          </a:ln>
          <a:effectLst/>
        </p:spPr>
        <p:txBody>
          <a:bodyPr lIns="90000" tIns="46800" rIns="90000" bIns="46800">
            <a:spAutoFit/>
          </a:bodyPr>
          <a:lstStyle/>
          <a:p>
            <a:pPr algn="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OS de servicios</a:t>
            </a:r>
          </a:p>
          <a:p>
            <a:pPr algn="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p:txBody>
      </p:sp>
      <p:sp>
        <p:nvSpPr>
          <p:cNvPr id="58377" name="Text Box 9"/>
          <p:cNvSpPr txBox="1">
            <a:spLocks noChangeArrowheads="1"/>
          </p:cNvSpPr>
          <p:nvPr/>
        </p:nvSpPr>
        <p:spPr bwMode="auto">
          <a:xfrm>
            <a:off x="4572000" y="3313113"/>
            <a:ext cx="4267200" cy="862012"/>
          </a:xfrm>
          <a:prstGeom prst="rect">
            <a:avLst/>
          </a:prstGeom>
          <a:solidFill>
            <a:srgbClr val="ECD882">
              <a:alpha val="50000"/>
            </a:srgbClr>
          </a:solidFill>
          <a:ln w="9360">
            <a:solidFill>
              <a:srgbClr val="000000"/>
            </a:solidFill>
            <a:miter lim="800000"/>
            <a:headEnd/>
            <a:tailEnd/>
          </a:ln>
          <a:effectLst/>
        </p:spPr>
        <p:txBody>
          <a:bodyPr lIns="90000" tIns="46800" rIns="90000" bIns="46800">
            <a:spAutoFit/>
          </a:bodyPr>
          <a:lstStyle/>
          <a:p>
            <a:pPr algn="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OS de red      </a:t>
            </a:r>
          </a:p>
          <a:p>
            <a:pPr algn="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p:txBody>
      </p:sp>
      <p:sp>
        <p:nvSpPr>
          <p:cNvPr id="58378" name="Text Box 10"/>
          <p:cNvSpPr txBox="1">
            <a:spLocks noChangeArrowheads="1"/>
          </p:cNvSpPr>
          <p:nvPr/>
        </p:nvSpPr>
        <p:spPr bwMode="auto">
          <a:xfrm>
            <a:off x="4572000" y="4038600"/>
            <a:ext cx="4267200" cy="1325563"/>
          </a:xfrm>
          <a:prstGeom prst="rect">
            <a:avLst/>
          </a:prstGeom>
          <a:solidFill>
            <a:srgbClr val="ECD882">
              <a:alpha val="50000"/>
            </a:srgbClr>
          </a:solidFill>
          <a:ln w="9360">
            <a:solidFill>
              <a:srgbClr val="000000"/>
            </a:solidFill>
            <a:miter lim="800000"/>
            <a:headEnd/>
            <a:tailEnd/>
          </a:ln>
          <a:effectLst/>
        </p:spPr>
        <p:txBody>
          <a:bodyPr lIns="90000" tIns="46800" rIns="90000" bIns="46800">
            <a:spAutoFit/>
          </a:bodyPr>
          <a:lstStyle/>
          <a:p>
            <a:pPr algn="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OS de elementos</a:t>
            </a:r>
          </a:p>
          <a:p>
            <a:pPr algn="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de red      </a:t>
            </a:r>
          </a:p>
          <a:p>
            <a:pPr algn="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p:txBody>
      </p:sp>
      <p:sp>
        <p:nvSpPr>
          <p:cNvPr id="58379" name="Text Box 11"/>
          <p:cNvSpPr txBox="1">
            <a:spLocks noChangeArrowheads="1"/>
          </p:cNvSpPr>
          <p:nvPr/>
        </p:nvSpPr>
        <p:spPr bwMode="auto">
          <a:xfrm>
            <a:off x="4572000" y="5029200"/>
            <a:ext cx="4267200" cy="862013"/>
          </a:xfrm>
          <a:prstGeom prst="rect">
            <a:avLst/>
          </a:prstGeom>
          <a:solidFill>
            <a:srgbClr val="ECD882">
              <a:alpha val="50000"/>
            </a:srgbClr>
          </a:solidFill>
          <a:ln w="9360">
            <a:solidFill>
              <a:srgbClr val="000000"/>
            </a:solidFill>
            <a:miter lim="800000"/>
            <a:headEnd/>
            <a:tailEnd/>
          </a:ln>
          <a:effectLst/>
        </p:spPr>
        <p:txBody>
          <a:bodyPr lIns="90000" tIns="46800" rIns="90000" bIns="46800">
            <a:spAutoFit/>
          </a:bodyPr>
          <a:lstStyle/>
          <a:p>
            <a:pPr algn="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Elementos de red      </a:t>
            </a:r>
          </a:p>
          <a:p>
            <a:pPr algn="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p:txBody>
      </p:sp>
      <p:grpSp>
        <p:nvGrpSpPr>
          <p:cNvPr id="58380" name="Group 12"/>
          <p:cNvGrpSpPr>
            <a:grpSpLocks/>
          </p:cNvGrpSpPr>
          <p:nvPr/>
        </p:nvGrpSpPr>
        <p:grpSpPr bwMode="auto">
          <a:xfrm>
            <a:off x="4800600" y="1905000"/>
            <a:ext cx="684213" cy="455613"/>
            <a:chOff x="3024" y="1200"/>
            <a:chExt cx="431" cy="287"/>
          </a:xfrm>
        </p:grpSpPr>
        <p:sp>
          <p:nvSpPr>
            <p:cNvPr id="58381" name="Oval 13"/>
            <p:cNvSpPr>
              <a:spLocks noChangeArrowheads="1"/>
            </p:cNvSpPr>
            <p:nvPr/>
          </p:nvSpPr>
          <p:spPr bwMode="auto">
            <a:xfrm>
              <a:off x="3024" y="1200"/>
              <a:ext cx="383" cy="287"/>
            </a:xfrm>
            <a:prstGeom prst="ellipse">
              <a:avLst/>
            </a:prstGeom>
            <a:noFill/>
            <a:ln w="9360">
              <a:solidFill>
                <a:srgbClr val="40458C"/>
              </a:solidFill>
              <a:miter lim="800000"/>
              <a:headEnd/>
              <a:tailEnd/>
            </a:ln>
            <a:effectLst/>
          </p:spPr>
          <p:txBody>
            <a:bodyPr wrap="none" anchor="ctr"/>
            <a:lstStyle/>
            <a:p>
              <a:endParaRPr lang="es-MX"/>
            </a:p>
          </p:txBody>
        </p:sp>
        <p:sp>
          <p:nvSpPr>
            <p:cNvPr id="58382" name="Text Box 14"/>
            <p:cNvSpPr txBox="1">
              <a:spLocks noChangeArrowheads="1"/>
            </p:cNvSpPr>
            <p:nvPr/>
          </p:nvSpPr>
          <p:spPr bwMode="auto">
            <a:xfrm>
              <a:off x="3072" y="1248"/>
              <a:ext cx="383" cy="192"/>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OS</a:t>
              </a:r>
            </a:p>
          </p:txBody>
        </p:sp>
      </p:grpSp>
      <p:grpSp>
        <p:nvGrpSpPr>
          <p:cNvPr id="58383" name="Group 15"/>
          <p:cNvGrpSpPr>
            <a:grpSpLocks/>
          </p:cNvGrpSpPr>
          <p:nvPr/>
        </p:nvGrpSpPr>
        <p:grpSpPr bwMode="auto">
          <a:xfrm>
            <a:off x="4800600" y="2590800"/>
            <a:ext cx="684213" cy="455613"/>
            <a:chOff x="3024" y="1632"/>
            <a:chExt cx="431" cy="287"/>
          </a:xfrm>
        </p:grpSpPr>
        <p:sp>
          <p:nvSpPr>
            <p:cNvPr id="58384" name="Oval 16"/>
            <p:cNvSpPr>
              <a:spLocks noChangeArrowheads="1"/>
            </p:cNvSpPr>
            <p:nvPr/>
          </p:nvSpPr>
          <p:spPr bwMode="auto">
            <a:xfrm>
              <a:off x="3024" y="1632"/>
              <a:ext cx="383" cy="287"/>
            </a:xfrm>
            <a:prstGeom prst="ellipse">
              <a:avLst/>
            </a:prstGeom>
            <a:noFill/>
            <a:ln w="9360">
              <a:solidFill>
                <a:srgbClr val="40458C"/>
              </a:solidFill>
              <a:miter lim="800000"/>
              <a:headEnd/>
              <a:tailEnd/>
            </a:ln>
            <a:effectLst/>
          </p:spPr>
          <p:txBody>
            <a:bodyPr wrap="none" anchor="ctr"/>
            <a:lstStyle/>
            <a:p>
              <a:endParaRPr lang="es-MX"/>
            </a:p>
          </p:txBody>
        </p:sp>
        <p:sp>
          <p:nvSpPr>
            <p:cNvPr id="58385" name="Text Box 17"/>
            <p:cNvSpPr txBox="1">
              <a:spLocks noChangeArrowheads="1"/>
            </p:cNvSpPr>
            <p:nvPr/>
          </p:nvSpPr>
          <p:spPr bwMode="auto">
            <a:xfrm>
              <a:off x="3072" y="1680"/>
              <a:ext cx="383" cy="192"/>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OS</a:t>
              </a:r>
            </a:p>
          </p:txBody>
        </p:sp>
      </p:grpSp>
      <p:grpSp>
        <p:nvGrpSpPr>
          <p:cNvPr id="58386" name="Group 18"/>
          <p:cNvGrpSpPr>
            <a:grpSpLocks/>
          </p:cNvGrpSpPr>
          <p:nvPr/>
        </p:nvGrpSpPr>
        <p:grpSpPr bwMode="auto">
          <a:xfrm>
            <a:off x="4800600" y="3352800"/>
            <a:ext cx="684213" cy="455613"/>
            <a:chOff x="3024" y="2112"/>
            <a:chExt cx="431" cy="287"/>
          </a:xfrm>
        </p:grpSpPr>
        <p:sp>
          <p:nvSpPr>
            <p:cNvPr id="58387" name="Oval 19"/>
            <p:cNvSpPr>
              <a:spLocks noChangeArrowheads="1"/>
            </p:cNvSpPr>
            <p:nvPr/>
          </p:nvSpPr>
          <p:spPr bwMode="auto">
            <a:xfrm>
              <a:off x="3024" y="2112"/>
              <a:ext cx="383" cy="287"/>
            </a:xfrm>
            <a:prstGeom prst="ellipse">
              <a:avLst/>
            </a:prstGeom>
            <a:noFill/>
            <a:ln w="9360">
              <a:solidFill>
                <a:srgbClr val="40458C"/>
              </a:solidFill>
              <a:miter lim="800000"/>
              <a:headEnd/>
              <a:tailEnd/>
            </a:ln>
            <a:effectLst/>
          </p:spPr>
          <p:txBody>
            <a:bodyPr wrap="none" anchor="ctr"/>
            <a:lstStyle/>
            <a:p>
              <a:endParaRPr lang="es-MX"/>
            </a:p>
          </p:txBody>
        </p:sp>
        <p:sp>
          <p:nvSpPr>
            <p:cNvPr id="58388" name="Text Box 20"/>
            <p:cNvSpPr txBox="1">
              <a:spLocks noChangeArrowheads="1"/>
            </p:cNvSpPr>
            <p:nvPr/>
          </p:nvSpPr>
          <p:spPr bwMode="auto">
            <a:xfrm>
              <a:off x="3072" y="2160"/>
              <a:ext cx="383" cy="192"/>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OS</a:t>
              </a:r>
            </a:p>
          </p:txBody>
        </p:sp>
      </p:grpSp>
      <p:grpSp>
        <p:nvGrpSpPr>
          <p:cNvPr id="58389" name="Group 21"/>
          <p:cNvGrpSpPr>
            <a:grpSpLocks/>
          </p:cNvGrpSpPr>
          <p:nvPr/>
        </p:nvGrpSpPr>
        <p:grpSpPr bwMode="auto">
          <a:xfrm>
            <a:off x="4800600" y="4114800"/>
            <a:ext cx="684213" cy="455613"/>
            <a:chOff x="3024" y="2592"/>
            <a:chExt cx="431" cy="287"/>
          </a:xfrm>
        </p:grpSpPr>
        <p:sp>
          <p:nvSpPr>
            <p:cNvPr id="58390" name="Oval 22"/>
            <p:cNvSpPr>
              <a:spLocks noChangeArrowheads="1"/>
            </p:cNvSpPr>
            <p:nvPr/>
          </p:nvSpPr>
          <p:spPr bwMode="auto">
            <a:xfrm>
              <a:off x="3024" y="2592"/>
              <a:ext cx="383" cy="287"/>
            </a:xfrm>
            <a:prstGeom prst="ellipse">
              <a:avLst/>
            </a:prstGeom>
            <a:noFill/>
            <a:ln w="9360">
              <a:solidFill>
                <a:srgbClr val="40458C"/>
              </a:solidFill>
              <a:miter lim="800000"/>
              <a:headEnd/>
              <a:tailEnd/>
            </a:ln>
            <a:effectLst/>
          </p:spPr>
          <p:txBody>
            <a:bodyPr wrap="none" anchor="ctr"/>
            <a:lstStyle/>
            <a:p>
              <a:endParaRPr lang="es-MX"/>
            </a:p>
          </p:txBody>
        </p:sp>
        <p:sp>
          <p:nvSpPr>
            <p:cNvPr id="58391" name="Text Box 23"/>
            <p:cNvSpPr txBox="1">
              <a:spLocks noChangeArrowheads="1"/>
            </p:cNvSpPr>
            <p:nvPr/>
          </p:nvSpPr>
          <p:spPr bwMode="auto">
            <a:xfrm>
              <a:off x="3072" y="2640"/>
              <a:ext cx="383" cy="192"/>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MD</a:t>
              </a:r>
            </a:p>
          </p:txBody>
        </p:sp>
      </p:grpSp>
      <p:grpSp>
        <p:nvGrpSpPr>
          <p:cNvPr id="58392" name="Group 24"/>
          <p:cNvGrpSpPr>
            <a:grpSpLocks/>
          </p:cNvGrpSpPr>
          <p:nvPr/>
        </p:nvGrpSpPr>
        <p:grpSpPr bwMode="auto">
          <a:xfrm>
            <a:off x="4800600" y="5105400"/>
            <a:ext cx="684213" cy="455613"/>
            <a:chOff x="3024" y="3216"/>
            <a:chExt cx="431" cy="287"/>
          </a:xfrm>
        </p:grpSpPr>
        <p:sp>
          <p:nvSpPr>
            <p:cNvPr id="58393" name="Oval 25"/>
            <p:cNvSpPr>
              <a:spLocks noChangeArrowheads="1"/>
            </p:cNvSpPr>
            <p:nvPr/>
          </p:nvSpPr>
          <p:spPr bwMode="auto">
            <a:xfrm>
              <a:off x="3024" y="3216"/>
              <a:ext cx="383" cy="287"/>
            </a:xfrm>
            <a:prstGeom prst="ellipse">
              <a:avLst/>
            </a:prstGeom>
            <a:noFill/>
            <a:ln w="9360">
              <a:solidFill>
                <a:srgbClr val="40458C"/>
              </a:solidFill>
              <a:miter lim="800000"/>
              <a:headEnd/>
              <a:tailEnd/>
            </a:ln>
            <a:effectLst/>
          </p:spPr>
          <p:txBody>
            <a:bodyPr wrap="none" anchor="ctr"/>
            <a:lstStyle/>
            <a:p>
              <a:endParaRPr lang="es-MX"/>
            </a:p>
          </p:txBody>
        </p:sp>
        <p:sp>
          <p:nvSpPr>
            <p:cNvPr id="58394" name="Text Box 26"/>
            <p:cNvSpPr txBox="1">
              <a:spLocks noChangeArrowheads="1"/>
            </p:cNvSpPr>
            <p:nvPr/>
          </p:nvSpPr>
          <p:spPr bwMode="auto">
            <a:xfrm>
              <a:off x="3072" y="3264"/>
              <a:ext cx="383" cy="192"/>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NE</a:t>
              </a:r>
            </a:p>
          </p:txBody>
        </p:sp>
      </p:grpSp>
      <p:sp>
        <p:nvSpPr>
          <p:cNvPr id="58395" name="Line 27"/>
          <p:cNvSpPr>
            <a:spLocks noChangeShapeType="1"/>
          </p:cNvSpPr>
          <p:nvPr/>
        </p:nvSpPr>
        <p:spPr bwMode="auto">
          <a:xfrm>
            <a:off x="5105400" y="2362200"/>
            <a:ext cx="1588" cy="228600"/>
          </a:xfrm>
          <a:prstGeom prst="line">
            <a:avLst/>
          </a:prstGeom>
          <a:noFill/>
          <a:ln w="9360">
            <a:solidFill>
              <a:srgbClr val="40458C"/>
            </a:solidFill>
            <a:miter lim="800000"/>
            <a:headEnd/>
            <a:tailEnd/>
          </a:ln>
          <a:effectLst/>
        </p:spPr>
        <p:txBody>
          <a:bodyPr/>
          <a:lstStyle/>
          <a:p>
            <a:endParaRPr lang="es-MX"/>
          </a:p>
        </p:txBody>
      </p:sp>
      <p:sp>
        <p:nvSpPr>
          <p:cNvPr id="58396" name="Line 28"/>
          <p:cNvSpPr>
            <a:spLocks noChangeShapeType="1"/>
          </p:cNvSpPr>
          <p:nvPr/>
        </p:nvSpPr>
        <p:spPr bwMode="auto">
          <a:xfrm>
            <a:off x="5105400" y="3048000"/>
            <a:ext cx="1588" cy="304800"/>
          </a:xfrm>
          <a:prstGeom prst="line">
            <a:avLst/>
          </a:prstGeom>
          <a:noFill/>
          <a:ln w="9360">
            <a:solidFill>
              <a:srgbClr val="40458C"/>
            </a:solidFill>
            <a:miter lim="800000"/>
            <a:headEnd/>
            <a:tailEnd/>
          </a:ln>
          <a:effectLst/>
        </p:spPr>
        <p:txBody>
          <a:bodyPr/>
          <a:lstStyle/>
          <a:p>
            <a:endParaRPr lang="es-MX"/>
          </a:p>
        </p:txBody>
      </p:sp>
      <p:sp>
        <p:nvSpPr>
          <p:cNvPr id="58397" name="Line 29"/>
          <p:cNvSpPr>
            <a:spLocks noChangeShapeType="1"/>
          </p:cNvSpPr>
          <p:nvPr/>
        </p:nvSpPr>
        <p:spPr bwMode="auto">
          <a:xfrm>
            <a:off x="5105400" y="3810000"/>
            <a:ext cx="1588" cy="304800"/>
          </a:xfrm>
          <a:prstGeom prst="line">
            <a:avLst/>
          </a:prstGeom>
          <a:noFill/>
          <a:ln w="9360">
            <a:solidFill>
              <a:srgbClr val="40458C"/>
            </a:solidFill>
            <a:miter lim="800000"/>
            <a:headEnd/>
            <a:tailEnd/>
          </a:ln>
          <a:effectLst/>
        </p:spPr>
        <p:txBody>
          <a:bodyPr/>
          <a:lstStyle/>
          <a:p>
            <a:endParaRPr lang="es-MX"/>
          </a:p>
        </p:txBody>
      </p:sp>
      <p:sp>
        <p:nvSpPr>
          <p:cNvPr id="58398" name="Line 30"/>
          <p:cNvSpPr>
            <a:spLocks noChangeShapeType="1"/>
          </p:cNvSpPr>
          <p:nvPr/>
        </p:nvSpPr>
        <p:spPr bwMode="auto">
          <a:xfrm>
            <a:off x="5105400" y="4572000"/>
            <a:ext cx="1588" cy="533400"/>
          </a:xfrm>
          <a:prstGeom prst="line">
            <a:avLst/>
          </a:prstGeom>
          <a:noFill/>
          <a:ln w="9360">
            <a:solidFill>
              <a:srgbClr val="40458C"/>
            </a:solidFill>
            <a:miter lim="800000"/>
            <a:headEnd/>
            <a:tailEnd/>
          </a:ln>
          <a:effectLst/>
        </p:spPr>
        <p:txBody>
          <a:bodyPr/>
          <a:lstStyle/>
          <a:p>
            <a:endParaRPr lang="es-MX"/>
          </a:p>
        </p:txBody>
      </p:sp>
      <p:sp>
        <p:nvSpPr>
          <p:cNvPr id="58399" name="Line 31"/>
          <p:cNvSpPr>
            <a:spLocks noChangeShapeType="1"/>
          </p:cNvSpPr>
          <p:nvPr/>
        </p:nvSpPr>
        <p:spPr bwMode="auto">
          <a:xfrm>
            <a:off x="3124200" y="2590800"/>
            <a:ext cx="1828800" cy="1588"/>
          </a:xfrm>
          <a:prstGeom prst="line">
            <a:avLst/>
          </a:prstGeom>
          <a:noFill/>
          <a:ln w="9360">
            <a:solidFill>
              <a:srgbClr val="40458C"/>
            </a:solidFill>
            <a:miter lim="800000"/>
            <a:headEnd/>
            <a:tailEnd/>
          </a:ln>
          <a:effectLst/>
        </p:spPr>
        <p:txBody>
          <a:bodyPr/>
          <a:lstStyle/>
          <a:p>
            <a:endParaRPr lang="es-MX"/>
          </a:p>
        </p:txBody>
      </p:sp>
      <p:sp>
        <p:nvSpPr>
          <p:cNvPr id="58400" name="Line 32"/>
          <p:cNvSpPr>
            <a:spLocks noChangeShapeType="1"/>
          </p:cNvSpPr>
          <p:nvPr/>
        </p:nvSpPr>
        <p:spPr bwMode="auto">
          <a:xfrm>
            <a:off x="3124200" y="3276600"/>
            <a:ext cx="1447800" cy="1588"/>
          </a:xfrm>
          <a:prstGeom prst="line">
            <a:avLst/>
          </a:prstGeom>
          <a:noFill/>
          <a:ln w="9360">
            <a:solidFill>
              <a:srgbClr val="40458C"/>
            </a:solidFill>
            <a:miter lim="800000"/>
            <a:headEnd/>
            <a:tailEnd/>
          </a:ln>
          <a:effectLst/>
        </p:spPr>
        <p:txBody>
          <a:bodyPr/>
          <a:lstStyle/>
          <a:p>
            <a:endParaRPr lang="es-MX"/>
          </a:p>
        </p:txBody>
      </p:sp>
      <p:sp>
        <p:nvSpPr>
          <p:cNvPr id="58401" name="Line 33"/>
          <p:cNvSpPr>
            <a:spLocks noChangeShapeType="1"/>
          </p:cNvSpPr>
          <p:nvPr/>
        </p:nvSpPr>
        <p:spPr bwMode="auto">
          <a:xfrm>
            <a:off x="3124200" y="4038600"/>
            <a:ext cx="1524000" cy="1588"/>
          </a:xfrm>
          <a:prstGeom prst="line">
            <a:avLst/>
          </a:prstGeom>
          <a:noFill/>
          <a:ln w="9360">
            <a:solidFill>
              <a:srgbClr val="40458C"/>
            </a:solidFill>
            <a:miter lim="800000"/>
            <a:headEnd/>
            <a:tailEnd/>
          </a:ln>
          <a:effectLst/>
        </p:spPr>
        <p:txBody>
          <a:bodyPr/>
          <a:lstStyle/>
          <a:p>
            <a:endParaRPr lang="es-MX"/>
          </a:p>
        </p:txBody>
      </p:sp>
      <p:sp>
        <p:nvSpPr>
          <p:cNvPr id="58402" name="Line 34"/>
          <p:cNvSpPr>
            <a:spLocks noChangeShapeType="1"/>
          </p:cNvSpPr>
          <p:nvPr/>
        </p:nvSpPr>
        <p:spPr bwMode="auto">
          <a:xfrm>
            <a:off x="3124200" y="5029200"/>
            <a:ext cx="1524000" cy="1588"/>
          </a:xfrm>
          <a:prstGeom prst="line">
            <a:avLst/>
          </a:prstGeom>
          <a:noFill/>
          <a:ln w="9360">
            <a:solidFill>
              <a:srgbClr val="40458C"/>
            </a:solidFill>
            <a:miter lim="800000"/>
            <a:headEnd/>
            <a:tailEn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Modelo funcional de TMN</a:t>
            </a:r>
          </a:p>
        </p:txBody>
      </p:sp>
      <p:sp>
        <p:nvSpPr>
          <p:cNvPr id="59394" name="Text Box 2"/>
          <p:cNvSpPr txBox="1">
            <a:spLocks noChangeArrowheads="1"/>
          </p:cNvSpPr>
          <p:nvPr/>
        </p:nvSpPr>
        <p:spPr bwMode="auto">
          <a:xfrm>
            <a:off x="1143000" y="1828800"/>
            <a:ext cx="1447800" cy="673100"/>
          </a:xfrm>
          <a:prstGeom prst="rect">
            <a:avLst/>
          </a:prstGeom>
          <a:solidFill>
            <a:srgbClr val="CCFFFF"/>
          </a:solidFill>
          <a:ln w="9360">
            <a:solidFill>
              <a:srgbClr val="40458C"/>
            </a:solidFill>
            <a:miter lim="800000"/>
            <a:headEnd/>
            <a:tailEnd/>
          </a:ln>
          <a:effectLst/>
        </p:spPr>
        <p:txBody>
          <a:bodyPr lIns="90000" tIns="46800" rIns="90000" bIns="46800">
            <a:spAutoFit/>
          </a:bodyPr>
          <a:lstStyle/>
          <a:p>
            <a:pPr algn="ctr">
              <a:spcBef>
                <a:spcPts val="118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900">
                <a:solidFill>
                  <a:srgbClr val="40458C"/>
                </a:solidFill>
                <a:latin typeface="Tahoma" pitchFamily="32" charset="0"/>
                <a:ea typeface="WenQuanYi Micro Hei" charset="0"/>
                <a:cs typeface="WenQuanYi Micro Hei" charset="0"/>
              </a:rPr>
              <a:t>Servicio de gestión</a:t>
            </a:r>
          </a:p>
        </p:txBody>
      </p:sp>
      <p:sp>
        <p:nvSpPr>
          <p:cNvPr id="59395" name="Text Box 3"/>
          <p:cNvSpPr txBox="1">
            <a:spLocks noChangeArrowheads="1"/>
          </p:cNvSpPr>
          <p:nvPr/>
        </p:nvSpPr>
        <p:spPr bwMode="auto">
          <a:xfrm>
            <a:off x="3657600" y="1828800"/>
            <a:ext cx="1447800" cy="673100"/>
          </a:xfrm>
          <a:prstGeom prst="rect">
            <a:avLst/>
          </a:prstGeom>
          <a:solidFill>
            <a:srgbClr val="808000"/>
          </a:solidFill>
          <a:ln w="9360">
            <a:solidFill>
              <a:srgbClr val="40458C"/>
            </a:solidFill>
            <a:miter lim="800000"/>
            <a:headEnd/>
            <a:tailEnd/>
          </a:ln>
          <a:effectLst/>
        </p:spPr>
        <p:txBody>
          <a:bodyPr lIns="90000" tIns="46800" rIns="90000" bIns="46800">
            <a:spAutoFit/>
          </a:bodyPr>
          <a:lstStyle/>
          <a:p>
            <a:pPr algn="ctr">
              <a:spcBef>
                <a:spcPts val="118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900">
                <a:solidFill>
                  <a:srgbClr val="40458C"/>
                </a:solidFill>
                <a:latin typeface="Tahoma" pitchFamily="32" charset="0"/>
                <a:ea typeface="WenQuanYi Micro Hei" charset="0"/>
                <a:cs typeface="WenQuanYi Micro Hei" charset="0"/>
              </a:rPr>
              <a:t>Servicio de gestión</a:t>
            </a:r>
          </a:p>
        </p:txBody>
      </p:sp>
      <p:sp>
        <p:nvSpPr>
          <p:cNvPr id="59396" name="Text Box 4"/>
          <p:cNvSpPr txBox="1">
            <a:spLocks noChangeArrowheads="1"/>
          </p:cNvSpPr>
          <p:nvPr/>
        </p:nvSpPr>
        <p:spPr bwMode="auto">
          <a:xfrm>
            <a:off x="6172200" y="1828800"/>
            <a:ext cx="1447800" cy="673100"/>
          </a:xfrm>
          <a:prstGeom prst="rect">
            <a:avLst/>
          </a:prstGeom>
          <a:solidFill>
            <a:srgbClr val="FFCC99"/>
          </a:solidFill>
          <a:ln w="9360">
            <a:solidFill>
              <a:srgbClr val="40458C"/>
            </a:solidFill>
            <a:miter lim="800000"/>
            <a:headEnd/>
            <a:tailEnd/>
          </a:ln>
          <a:effectLst/>
        </p:spPr>
        <p:txBody>
          <a:bodyPr lIns="90000" tIns="46800" rIns="90000" bIns="46800">
            <a:spAutoFit/>
          </a:bodyPr>
          <a:lstStyle/>
          <a:p>
            <a:pPr algn="ctr">
              <a:spcBef>
                <a:spcPts val="118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900">
                <a:solidFill>
                  <a:srgbClr val="40458C"/>
                </a:solidFill>
                <a:latin typeface="Tahoma" pitchFamily="32" charset="0"/>
                <a:ea typeface="WenQuanYi Micro Hei" charset="0"/>
                <a:cs typeface="WenQuanYi Micro Hei" charset="0"/>
              </a:rPr>
              <a:t>Servicio de gestión</a:t>
            </a:r>
          </a:p>
        </p:txBody>
      </p:sp>
      <p:sp>
        <p:nvSpPr>
          <p:cNvPr id="59397" name="Text Box 5"/>
          <p:cNvSpPr txBox="1">
            <a:spLocks noChangeArrowheads="1"/>
          </p:cNvSpPr>
          <p:nvPr/>
        </p:nvSpPr>
        <p:spPr bwMode="auto">
          <a:xfrm>
            <a:off x="914400" y="3200400"/>
            <a:ext cx="3200400" cy="2681288"/>
          </a:xfrm>
          <a:prstGeom prst="rect">
            <a:avLst/>
          </a:prstGeom>
          <a:noFill/>
          <a:ln w="9360">
            <a:solidFill>
              <a:srgbClr val="40458C"/>
            </a:solidFill>
            <a:miter lim="800000"/>
            <a:headEnd/>
            <a:tailEnd/>
          </a:ln>
          <a:effectLst/>
        </p:spPr>
        <p:txBody>
          <a:bodyPr lIns="90000" tIns="46800" rIns="90000" bIns="46800">
            <a:spAutoFit/>
          </a:bodyPr>
          <a:lstStyle/>
          <a:p>
            <a:pPr algn="ct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100">
                <a:solidFill>
                  <a:srgbClr val="40458C"/>
                </a:solidFill>
                <a:latin typeface="Tahoma" pitchFamily="32" charset="0"/>
                <a:ea typeface="WenQuanYi Micro Hei" charset="0"/>
                <a:cs typeface="WenQuanYi Micro Hei" charset="0"/>
              </a:rPr>
              <a:t>Conjunto de Funciones de Gestión</a:t>
            </a:r>
          </a:p>
          <a:p>
            <a:pPr algn="ct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100">
              <a:solidFill>
                <a:srgbClr val="40458C"/>
              </a:solidFill>
              <a:latin typeface="Tahoma" pitchFamily="32" charset="0"/>
              <a:ea typeface="WenQuanYi Micro Hei" charset="0"/>
              <a:cs typeface="WenQuanYi Micro Hei" charset="0"/>
            </a:endParaRPr>
          </a:p>
          <a:p>
            <a:pPr algn="ct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100">
              <a:solidFill>
                <a:srgbClr val="40458C"/>
              </a:solidFill>
              <a:latin typeface="Tahoma" pitchFamily="32" charset="0"/>
              <a:ea typeface="WenQuanYi Micro Hei" charset="0"/>
              <a:cs typeface="WenQuanYi Micro Hei" charset="0"/>
            </a:endParaRPr>
          </a:p>
          <a:p>
            <a:pPr algn="ct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100">
              <a:solidFill>
                <a:srgbClr val="40458C"/>
              </a:solidFill>
              <a:latin typeface="Tahoma" pitchFamily="32" charset="0"/>
              <a:ea typeface="WenQuanYi Micro Hei" charset="0"/>
              <a:cs typeface="WenQuanYi Micro Hei" charset="0"/>
            </a:endParaRPr>
          </a:p>
          <a:p>
            <a:pPr algn="ct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100">
              <a:solidFill>
                <a:srgbClr val="40458C"/>
              </a:solidFill>
              <a:latin typeface="Tahoma" pitchFamily="32" charset="0"/>
              <a:ea typeface="WenQuanYi Micro Hei" charset="0"/>
              <a:cs typeface="WenQuanYi Micro Hei" charset="0"/>
            </a:endParaRPr>
          </a:p>
        </p:txBody>
      </p:sp>
      <p:sp>
        <p:nvSpPr>
          <p:cNvPr id="59398" name="Text Box 6"/>
          <p:cNvSpPr txBox="1">
            <a:spLocks noChangeArrowheads="1"/>
          </p:cNvSpPr>
          <p:nvPr/>
        </p:nvSpPr>
        <p:spPr bwMode="auto">
          <a:xfrm>
            <a:off x="990600" y="3962400"/>
            <a:ext cx="1447800" cy="673100"/>
          </a:xfrm>
          <a:prstGeom prst="rect">
            <a:avLst/>
          </a:prstGeom>
          <a:solidFill>
            <a:srgbClr val="B7C1EB"/>
          </a:solidFill>
          <a:ln w="9360">
            <a:solidFill>
              <a:srgbClr val="40458C"/>
            </a:solidFill>
            <a:miter lim="800000"/>
            <a:headEnd/>
            <a:tailEnd/>
          </a:ln>
          <a:effectLst/>
        </p:spPr>
        <p:txBody>
          <a:bodyPr lIns="90000" tIns="46800" rIns="90000" bIns="46800">
            <a:spAutoFit/>
          </a:bodyPr>
          <a:lstStyle/>
          <a:p>
            <a:pPr algn="ctr">
              <a:spcBef>
                <a:spcPts val="118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900">
                <a:solidFill>
                  <a:srgbClr val="40458C"/>
                </a:solidFill>
                <a:latin typeface="Tahoma" pitchFamily="32" charset="0"/>
                <a:ea typeface="WenQuanYi Micro Hei" charset="0"/>
                <a:cs typeface="WenQuanYi Micro Hei" charset="0"/>
              </a:rPr>
              <a:t>Función de gestión</a:t>
            </a:r>
          </a:p>
        </p:txBody>
      </p:sp>
      <p:sp>
        <p:nvSpPr>
          <p:cNvPr id="59399" name="Text Box 7"/>
          <p:cNvSpPr txBox="1">
            <a:spLocks noChangeArrowheads="1"/>
          </p:cNvSpPr>
          <p:nvPr/>
        </p:nvSpPr>
        <p:spPr bwMode="auto">
          <a:xfrm>
            <a:off x="2590800" y="3962400"/>
            <a:ext cx="1447800" cy="673100"/>
          </a:xfrm>
          <a:prstGeom prst="rect">
            <a:avLst/>
          </a:prstGeom>
          <a:solidFill>
            <a:srgbClr val="B2B2B2"/>
          </a:solidFill>
          <a:ln w="9360">
            <a:solidFill>
              <a:srgbClr val="40458C"/>
            </a:solidFill>
            <a:miter lim="800000"/>
            <a:headEnd/>
            <a:tailEnd/>
          </a:ln>
          <a:effectLst/>
        </p:spPr>
        <p:txBody>
          <a:bodyPr lIns="90000" tIns="46800" rIns="90000" bIns="46800">
            <a:spAutoFit/>
          </a:bodyPr>
          <a:lstStyle/>
          <a:p>
            <a:pPr algn="ctr">
              <a:spcBef>
                <a:spcPts val="118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900">
                <a:solidFill>
                  <a:srgbClr val="40458C"/>
                </a:solidFill>
                <a:latin typeface="Tahoma" pitchFamily="32" charset="0"/>
                <a:ea typeface="WenQuanYi Micro Hei" charset="0"/>
                <a:cs typeface="WenQuanYi Micro Hei" charset="0"/>
              </a:rPr>
              <a:t>Función de gestión</a:t>
            </a:r>
          </a:p>
        </p:txBody>
      </p:sp>
      <p:sp>
        <p:nvSpPr>
          <p:cNvPr id="59400" name="Text Box 8"/>
          <p:cNvSpPr txBox="1">
            <a:spLocks noChangeArrowheads="1"/>
          </p:cNvSpPr>
          <p:nvPr/>
        </p:nvSpPr>
        <p:spPr bwMode="auto">
          <a:xfrm>
            <a:off x="2590800" y="4883150"/>
            <a:ext cx="1447800" cy="673100"/>
          </a:xfrm>
          <a:prstGeom prst="rect">
            <a:avLst/>
          </a:prstGeom>
          <a:solidFill>
            <a:srgbClr val="99CC00"/>
          </a:solidFill>
          <a:ln w="9360">
            <a:solidFill>
              <a:srgbClr val="40458C"/>
            </a:solidFill>
            <a:miter lim="800000"/>
            <a:headEnd/>
            <a:tailEnd/>
          </a:ln>
          <a:effectLst/>
        </p:spPr>
        <p:txBody>
          <a:bodyPr lIns="90000" tIns="46800" rIns="90000" bIns="46800">
            <a:spAutoFit/>
          </a:bodyPr>
          <a:lstStyle/>
          <a:p>
            <a:pPr algn="ctr">
              <a:spcBef>
                <a:spcPts val="118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900">
                <a:solidFill>
                  <a:srgbClr val="40458C"/>
                </a:solidFill>
                <a:latin typeface="Tahoma" pitchFamily="32" charset="0"/>
                <a:ea typeface="WenQuanYi Micro Hei" charset="0"/>
                <a:cs typeface="WenQuanYi Micro Hei" charset="0"/>
              </a:rPr>
              <a:t>Función de gestión</a:t>
            </a:r>
          </a:p>
        </p:txBody>
      </p:sp>
      <p:sp>
        <p:nvSpPr>
          <p:cNvPr id="59401" name="Text Box 9"/>
          <p:cNvSpPr txBox="1">
            <a:spLocks noChangeArrowheads="1"/>
          </p:cNvSpPr>
          <p:nvPr/>
        </p:nvSpPr>
        <p:spPr bwMode="auto">
          <a:xfrm>
            <a:off x="990600" y="4876800"/>
            <a:ext cx="1447800" cy="673100"/>
          </a:xfrm>
          <a:prstGeom prst="rect">
            <a:avLst/>
          </a:prstGeom>
          <a:solidFill>
            <a:srgbClr val="FFFF00"/>
          </a:solidFill>
          <a:ln w="9360">
            <a:solidFill>
              <a:srgbClr val="40458C"/>
            </a:solidFill>
            <a:miter lim="800000"/>
            <a:headEnd/>
            <a:tailEnd/>
          </a:ln>
          <a:effectLst/>
        </p:spPr>
        <p:txBody>
          <a:bodyPr lIns="90000" tIns="46800" rIns="90000" bIns="46800">
            <a:spAutoFit/>
          </a:bodyPr>
          <a:lstStyle/>
          <a:p>
            <a:pPr algn="ctr">
              <a:spcBef>
                <a:spcPts val="118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900">
                <a:solidFill>
                  <a:srgbClr val="40458C"/>
                </a:solidFill>
                <a:latin typeface="Tahoma" pitchFamily="32" charset="0"/>
                <a:ea typeface="WenQuanYi Micro Hei" charset="0"/>
                <a:cs typeface="WenQuanYi Micro Hei" charset="0"/>
              </a:rPr>
              <a:t>Función de gestión</a:t>
            </a:r>
          </a:p>
        </p:txBody>
      </p:sp>
      <p:sp>
        <p:nvSpPr>
          <p:cNvPr id="59402" name="Text Box 10"/>
          <p:cNvSpPr txBox="1">
            <a:spLocks noChangeArrowheads="1"/>
          </p:cNvSpPr>
          <p:nvPr/>
        </p:nvSpPr>
        <p:spPr bwMode="auto">
          <a:xfrm>
            <a:off x="4495800" y="3200400"/>
            <a:ext cx="4495800" cy="2193925"/>
          </a:xfrm>
          <a:prstGeom prst="rect">
            <a:avLst/>
          </a:prstGeom>
          <a:noFill/>
          <a:ln w="9360">
            <a:solidFill>
              <a:srgbClr val="40458C"/>
            </a:solidFill>
            <a:miter lim="800000"/>
            <a:headEnd/>
            <a:tailEnd/>
          </a:ln>
          <a:effectLst/>
        </p:spPr>
        <p:txBody>
          <a:bodyPr lIns="90000" tIns="46800" rIns="90000" bIns="46800">
            <a:spAutoFit/>
          </a:bodyPr>
          <a:lstStyle/>
          <a:p>
            <a:pPr algn="ct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100">
                <a:solidFill>
                  <a:srgbClr val="40458C"/>
                </a:solidFill>
                <a:latin typeface="Tahoma" pitchFamily="32" charset="0"/>
                <a:ea typeface="WenQuanYi Micro Hei" charset="0"/>
                <a:cs typeface="WenQuanYi Micro Hei" charset="0"/>
              </a:rPr>
              <a:t>Conjunto de Funciones de Gestión</a:t>
            </a:r>
          </a:p>
          <a:p>
            <a:pPr algn="ct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100">
              <a:solidFill>
                <a:srgbClr val="40458C"/>
              </a:solidFill>
              <a:latin typeface="Tahoma" pitchFamily="32" charset="0"/>
              <a:ea typeface="WenQuanYi Micro Hei" charset="0"/>
              <a:cs typeface="WenQuanYi Micro Hei" charset="0"/>
            </a:endParaRPr>
          </a:p>
          <a:p>
            <a:pPr algn="ct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100">
              <a:solidFill>
                <a:srgbClr val="40458C"/>
              </a:solidFill>
              <a:latin typeface="Tahoma" pitchFamily="32" charset="0"/>
              <a:ea typeface="WenQuanYi Micro Hei" charset="0"/>
              <a:cs typeface="WenQuanYi Micro Hei" charset="0"/>
            </a:endParaRPr>
          </a:p>
          <a:p>
            <a:pPr algn="ct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100">
              <a:solidFill>
                <a:srgbClr val="40458C"/>
              </a:solidFill>
              <a:latin typeface="Tahoma" pitchFamily="32" charset="0"/>
              <a:ea typeface="WenQuanYi Micro Hei" charset="0"/>
              <a:cs typeface="WenQuanYi Micro Hei" charset="0"/>
            </a:endParaRPr>
          </a:p>
        </p:txBody>
      </p:sp>
      <p:sp>
        <p:nvSpPr>
          <p:cNvPr id="59403" name="Text Box 11"/>
          <p:cNvSpPr txBox="1">
            <a:spLocks noChangeArrowheads="1"/>
          </p:cNvSpPr>
          <p:nvPr/>
        </p:nvSpPr>
        <p:spPr bwMode="auto">
          <a:xfrm>
            <a:off x="4648200" y="4343400"/>
            <a:ext cx="1447800" cy="673100"/>
          </a:xfrm>
          <a:prstGeom prst="rect">
            <a:avLst/>
          </a:prstGeom>
          <a:solidFill>
            <a:srgbClr val="FF9900"/>
          </a:solidFill>
          <a:ln w="9360">
            <a:solidFill>
              <a:srgbClr val="40458C"/>
            </a:solidFill>
            <a:miter lim="800000"/>
            <a:headEnd/>
            <a:tailEnd/>
          </a:ln>
          <a:effectLst/>
        </p:spPr>
        <p:txBody>
          <a:bodyPr lIns="90000" tIns="46800" rIns="90000" bIns="46800">
            <a:spAutoFit/>
          </a:bodyPr>
          <a:lstStyle/>
          <a:p>
            <a:pPr algn="ctr">
              <a:spcBef>
                <a:spcPts val="118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900">
                <a:solidFill>
                  <a:srgbClr val="40458C"/>
                </a:solidFill>
                <a:latin typeface="Tahoma" pitchFamily="32" charset="0"/>
                <a:ea typeface="WenQuanYi Micro Hei" charset="0"/>
                <a:cs typeface="WenQuanYi Micro Hei" charset="0"/>
              </a:rPr>
              <a:t>Función de gestión</a:t>
            </a:r>
          </a:p>
        </p:txBody>
      </p:sp>
      <p:sp>
        <p:nvSpPr>
          <p:cNvPr id="59404" name="Text Box 12"/>
          <p:cNvSpPr txBox="1">
            <a:spLocks noChangeArrowheads="1"/>
          </p:cNvSpPr>
          <p:nvPr/>
        </p:nvSpPr>
        <p:spPr bwMode="auto">
          <a:xfrm>
            <a:off x="6172200" y="4343400"/>
            <a:ext cx="1447800" cy="673100"/>
          </a:xfrm>
          <a:prstGeom prst="rect">
            <a:avLst/>
          </a:prstGeom>
          <a:solidFill>
            <a:srgbClr val="339966"/>
          </a:solidFill>
          <a:ln w="9360">
            <a:solidFill>
              <a:srgbClr val="40458C"/>
            </a:solidFill>
            <a:miter lim="800000"/>
            <a:headEnd/>
            <a:tailEnd/>
          </a:ln>
          <a:effectLst/>
        </p:spPr>
        <p:txBody>
          <a:bodyPr lIns="90000" tIns="46800" rIns="90000" bIns="46800">
            <a:spAutoFit/>
          </a:bodyPr>
          <a:lstStyle/>
          <a:p>
            <a:pPr algn="ctr">
              <a:spcBef>
                <a:spcPts val="118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900">
                <a:solidFill>
                  <a:srgbClr val="40458C"/>
                </a:solidFill>
                <a:latin typeface="Tahoma" pitchFamily="32" charset="0"/>
                <a:ea typeface="WenQuanYi Micro Hei" charset="0"/>
                <a:cs typeface="WenQuanYi Micro Hei" charset="0"/>
              </a:rPr>
              <a:t>Función de gestión</a:t>
            </a:r>
          </a:p>
        </p:txBody>
      </p:sp>
      <p:sp>
        <p:nvSpPr>
          <p:cNvPr id="59405" name="Text Box 13"/>
          <p:cNvSpPr txBox="1">
            <a:spLocks noChangeArrowheads="1"/>
          </p:cNvSpPr>
          <p:nvPr/>
        </p:nvSpPr>
        <p:spPr bwMode="auto">
          <a:xfrm>
            <a:off x="7696200" y="4060825"/>
            <a:ext cx="1143000" cy="962025"/>
          </a:xfrm>
          <a:prstGeom prst="rect">
            <a:avLst/>
          </a:prstGeom>
          <a:solidFill>
            <a:srgbClr val="B7C1EB"/>
          </a:solidFill>
          <a:ln w="9360">
            <a:solidFill>
              <a:srgbClr val="40458C"/>
            </a:solidFill>
            <a:miter lim="800000"/>
            <a:headEnd/>
            <a:tailEnd/>
          </a:ln>
          <a:effectLst/>
        </p:spPr>
        <p:txBody>
          <a:bodyPr lIns="90000" tIns="46800" rIns="90000" bIns="46800">
            <a:spAutoFit/>
          </a:bodyPr>
          <a:lstStyle/>
          <a:p>
            <a:pPr algn="ctr">
              <a:spcBef>
                <a:spcPts val="118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900">
                <a:solidFill>
                  <a:srgbClr val="40458C"/>
                </a:solidFill>
                <a:latin typeface="Tahoma" pitchFamily="32" charset="0"/>
                <a:ea typeface="WenQuanYi Micro Hei" charset="0"/>
                <a:cs typeface="WenQuanYi Micro Hei" charset="0"/>
              </a:rPr>
              <a:t>Función de gestión</a:t>
            </a:r>
          </a:p>
        </p:txBody>
      </p:sp>
      <p:sp>
        <p:nvSpPr>
          <p:cNvPr id="59406" name="Line 14"/>
          <p:cNvSpPr>
            <a:spLocks noChangeShapeType="1"/>
          </p:cNvSpPr>
          <p:nvPr/>
        </p:nvSpPr>
        <p:spPr bwMode="auto">
          <a:xfrm flipH="1">
            <a:off x="2513013" y="2514600"/>
            <a:ext cx="1755775" cy="685800"/>
          </a:xfrm>
          <a:prstGeom prst="line">
            <a:avLst/>
          </a:prstGeom>
          <a:noFill/>
          <a:ln w="9360">
            <a:solidFill>
              <a:srgbClr val="40458C"/>
            </a:solidFill>
            <a:miter lim="800000"/>
            <a:headEnd/>
            <a:tailEnd type="triangle" w="med" len="med"/>
          </a:ln>
          <a:effectLst/>
        </p:spPr>
        <p:txBody>
          <a:bodyPr/>
          <a:lstStyle/>
          <a:p>
            <a:endParaRPr lang="es-MX"/>
          </a:p>
        </p:txBody>
      </p:sp>
      <p:sp>
        <p:nvSpPr>
          <p:cNvPr id="59407" name="Line 15"/>
          <p:cNvSpPr>
            <a:spLocks noChangeShapeType="1"/>
          </p:cNvSpPr>
          <p:nvPr/>
        </p:nvSpPr>
        <p:spPr bwMode="auto">
          <a:xfrm>
            <a:off x="4267200" y="2514600"/>
            <a:ext cx="2057400" cy="685800"/>
          </a:xfrm>
          <a:prstGeom prst="line">
            <a:avLst/>
          </a:prstGeom>
          <a:noFill/>
          <a:ln w="9360">
            <a:solidFill>
              <a:srgbClr val="40458C"/>
            </a:solidFill>
            <a:miter lim="800000"/>
            <a:headEnd/>
            <a:tailEnd type="triangle" w="med" len="med"/>
          </a:ln>
          <a:effectLst/>
        </p:spPr>
        <p:txBody>
          <a:bodyPr/>
          <a:lstStyle/>
          <a:p>
            <a:endParaRPr lang="es-MX"/>
          </a:p>
        </p:txBody>
      </p:sp>
      <p:sp>
        <p:nvSpPr>
          <p:cNvPr id="59408" name="Text Box 16"/>
          <p:cNvSpPr txBox="1">
            <a:spLocks noChangeArrowheads="1"/>
          </p:cNvSpPr>
          <p:nvPr/>
        </p:nvSpPr>
        <p:spPr bwMode="auto">
          <a:xfrm>
            <a:off x="914400" y="5943600"/>
            <a:ext cx="8001000" cy="444500"/>
          </a:xfrm>
          <a:prstGeom prst="rect">
            <a:avLst/>
          </a:prstGeom>
          <a:solidFill>
            <a:srgbClr val="660066">
              <a:alpha val="50000"/>
            </a:srgbClr>
          </a:solidFill>
          <a:ln w="9360">
            <a:solidFill>
              <a:srgbClr val="40458C"/>
            </a:solidFill>
            <a:miter lim="800000"/>
            <a:headEnd/>
            <a:tailEnd/>
          </a:ln>
          <a:effectLst/>
        </p:spPr>
        <p:txBody>
          <a:bodyPr lIns="90000" tIns="46800" rIns="90000" bIns="46800">
            <a:spAutoFit/>
          </a:bodyPr>
          <a:lstStyle/>
          <a:p>
            <a:pPr algn="ctr">
              <a:spcBef>
                <a:spcPts val="1438"/>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300">
                <a:solidFill>
                  <a:srgbClr val="40458C"/>
                </a:solidFill>
                <a:latin typeface="Tahoma" pitchFamily="32" charset="0"/>
                <a:ea typeface="WenQuanYi Micro Hei" charset="0"/>
                <a:cs typeface="WenQuanYi Micro Hei" charset="0"/>
              </a:rPr>
              <a:t>Funciones de Gestión de Sistemas OSI (MF)</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09600" y="1524000"/>
            <a:ext cx="7772400" cy="5024438"/>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Administración de abonados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Administración de provisión de red</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Gestión de Personal</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Gestión de Tarificación y Contabilidad</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Administración de Calidad de Servicio y Prestaciones de Red</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Administración de medidas y análisis de tráfico </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Gestión de seguridad</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Gestión de Tráfico</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Gestión de mantenimiento</a:t>
            </a:r>
          </a:p>
        </p:txBody>
      </p:sp>
      <p:sp>
        <p:nvSpPr>
          <p:cNvPr id="60417"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Ejemplos de Servicios de Gestión TMN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idx="1"/>
          </p:nvPr>
        </p:nvSpPr>
        <p:spPr>
          <a:xfrm>
            <a:off x="609600" y="1600200"/>
            <a:ext cx="8077200" cy="5540375"/>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Tareas necesarias para proporcionar un servicio de gestión</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Ejemplo: Servicio de monitorización de prestaciones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Establecimiento de objetivo de prestaciones de QoS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Comprobación de prestaciones de QoS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Establecimiento de objetivos de prestaciones de red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Comprobación de prestaciones de red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Criterios de calidad de servicio del cliente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Comprobación de prestaciones de Elementos de Red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Comprobación de Integridad de Datos</a:t>
            </a:r>
          </a:p>
        </p:txBody>
      </p:sp>
      <p:sp>
        <p:nvSpPr>
          <p:cNvPr id="61441"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Conjuntos de Funciones de gestión TMN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idx="1"/>
          </p:nvPr>
        </p:nvSpPr>
        <p:spPr>
          <a:xfrm>
            <a:off x="838200" y="1905000"/>
            <a:ext cx="7772400" cy="4114800"/>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Garantiza la interoperabilidad entre los sistemas de operación y los elementos de red.</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Está compuesto por:</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Protocolo de comunicaciones : CMIP</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Conocimiento de Gestión Compartida (SMK) entre los extremos del interfaz: MIBs GDMO</a:t>
            </a:r>
          </a:p>
        </p:txBody>
      </p:sp>
      <p:sp>
        <p:nvSpPr>
          <p:cNvPr id="6246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Interfaz Q3</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idx="1"/>
          </p:nvPr>
        </p:nvSpPr>
        <p:spPr>
          <a:xfrm>
            <a:off x="838200" y="1905000"/>
            <a:ext cx="7772400" cy="4125913"/>
          </a:xfrm>
          <a:ln/>
        </p:spPr>
        <p:txBody>
          <a:bodyPr>
            <a:normAutofit lnSpcReduction="10000"/>
          </a:bodyPr>
          <a:lstStyle/>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Introducción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Planificación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Funcionalidad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Arquitectura TMN</a:t>
            </a:r>
          </a:p>
          <a:p>
            <a:pPr marL="341313" indent="-341313">
              <a:spcBef>
                <a:spcPts val="700"/>
              </a:spcBef>
              <a:buClr>
                <a:srgbClr val="40458C"/>
              </a:buClr>
              <a:buSzPct val="110000"/>
              <a:buFont typeface="Symbol"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Modelo de Gestión de Red OSI</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de Internet</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Sistemas de Gestión Integrada</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Plataformas de Gestión</a:t>
            </a:r>
          </a:p>
        </p:txBody>
      </p:sp>
      <p:sp>
        <p:nvSpPr>
          <p:cNvPr id="6348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Indice del Curso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idx="1"/>
          </p:nvPr>
        </p:nvSpPr>
        <p:spPr>
          <a:xfrm>
            <a:off x="685800" y="1600200"/>
            <a:ext cx="8153400" cy="4851400"/>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Origen: Diseñado para realizar la gestión de la torre de protocolos OSI</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El agente reside en un ordenador</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La complejidad de gestión se traslada al agente: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Se descargan responsabilidades de gestión sobre los agentes (notificaciones)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El protocolo de gestión permite realizar operaciones complejas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El modelo de información es también complejo</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Evolución: Soporte para realizar gestión integrada en entornos heterogéneos</a:t>
            </a:r>
          </a:p>
        </p:txBody>
      </p:sp>
      <p:sp>
        <p:nvSpPr>
          <p:cNvPr id="6451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Moldelo de Gestión OSI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xfrm>
            <a:off x="609600" y="255588"/>
            <a:ext cx="7772400" cy="1190625"/>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3600"/>
              <a:t>Paradigma Gestor–Agente en OSI: Gestión de Sistemas</a:t>
            </a:r>
          </a:p>
        </p:txBody>
      </p:sp>
      <p:sp>
        <p:nvSpPr>
          <p:cNvPr id="65538" name="Text Box 2"/>
          <p:cNvSpPr txBox="1">
            <a:spLocks noChangeArrowheads="1"/>
          </p:cNvSpPr>
          <p:nvPr/>
        </p:nvSpPr>
        <p:spPr bwMode="auto">
          <a:xfrm>
            <a:off x="838200" y="1676400"/>
            <a:ext cx="1295400" cy="1008063"/>
          </a:xfrm>
          <a:prstGeom prst="rect">
            <a:avLst/>
          </a:prstGeom>
          <a:solidFill>
            <a:srgbClr val="B7C1EB">
              <a:alpha val="50000"/>
            </a:srgbClr>
          </a:solid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PROCESO GESTOR</a:t>
            </a:r>
          </a:p>
        </p:txBody>
      </p:sp>
      <p:sp>
        <p:nvSpPr>
          <p:cNvPr id="65539" name="Text Box 3"/>
          <p:cNvSpPr txBox="1">
            <a:spLocks noChangeArrowheads="1"/>
          </p:cNvSpPr>
          <p:nvPr/>
        </p:nvSpPr>
        <p:spPr bwMode="auto">
          <a:xfrm>
            <a:off x="4953000" y="1676400"/>
            <a:ext cx="1295400" cy="1008063"/>
          </a:xfrm>
          <a:prstGeom prst="rect">
            <a:avLst/>
          </a:prstGeom>
          <a:solidFill>
            <a:srgbClr val="B7C1EB">
              <a:alpha val="50000"/>
            </a:srgbClr>
          </a:solid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PROCESO AGENTE</a:t>
            </a:r>
          </a:p>
        </p:txBody>
      </p:sp>
      <p:sp>
        <p:nvSpPr>
          <p:cNvPr id="65540" name="Text Box 4"/>
          <p:cNvSpPr txBox="1">
            <a:spLocks noChangeArrowheads="1"/>
          </p:cNvSpPr>
          <p:nvPr/>
        </p:nvSpPr>
        <p:spPr bwMode="auto">
          <a:xfrm>
            <a:off x="914400" y="28956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7</a:t>
            </a:r>
          </a:p>
        </p:txBody>
      </p:sp>
      <p:sp>
        <p:nvSpPr>
          <p:cNvPr id="65541" name="Text Box 5"/>
          <p:cNvSpPr txBox="1">
            <a:spLocks noChangeArrowheads="1"/>
          </p:cNvSpPr>
          <p:nvPr/>
        </p:nvSpPr>
        <p:spPr bwMode="auto">
          <a:xfrm>
            <a:off x="914400" y="33274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6</a:t>
            </a:r>
          </a:p>
        </p:txBody>
      </p:sp>
      <p:sp>
        <p:nvSpPr>
          <p:cNvPr id="65542" name="Text Box 6"/>
          <p:cNvSpPr txBox="1">
            <a:spLocks noChangeArrowheads="1"/>
          </p:cNvSpPr>
          <p:nvPr/>
        </p:nvSpPr>
        <p:spPr bwMode="auto">
          <a:xfrm>
            <a:off x="914400" y="37338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5</a:t>
            </a:r>
          </a:p>
        </p:txBody>
      </p:sp>
      <p:sp>
        <p:nvSpPr>
          <p:cNvPr id="65543" name="Text Box 7"/>
          <p:cNvSpPr txBox="1">
            <a:spLocks noChangeArrowheads="1"/>
          </p:cNvSpPr>
          <p:nvPr/>
        </p:nvSpPr>
        <p:spPr bwMode="auto">
          <a:xfrm>
            <a:off x="914400" y="41656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4</a:t>
            </a:r>
          </a:p>
        </p:txBody>
      </p:sp>
      <p:sp>
        <p:nvSpPr>
          <p:cNvPr id="65544" name="Text Box 8"/>
          <p:cNvSpPr txBox="1">
            <a:spLocks noChangeArrowheads="1"/>
          </p:cNvSpPr>
          <p:nvPr/>
        </p:nvSpPr>
        <p:spPr bwMode="auto">
          <a:xfrm>
            <a:off x="914400" y="45720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3</a:t>
            </a:r>
          </a:p>
        </p:txBody>
      </p:sp>
      <p:sp>
        <p:nvSpPr>
          <p:cNvPr id="65545" name="Text Box 9"/>
          <p:cNvSpPr txBox="1">
            <a:spLocks noChangeArrowheads="1"/>
          </p:cNvSpPr>
          <p:nvPr/>
        </p:nvSpPr>
        <p:spPr bwMode="auto">
          <a:xfrm>
            <a:off x="914400" y="50038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2</a:t>
            </a:r>
          </a:p>
        </p:txBody>
      </p:sp>
      <p:sp>
        <p:nvSpPr>
          <p:cNvPr id="65546" name="Text Box 10"/>
          <p:cNvSpPr txBox="1">
            <a:spLocks noChangeArrowheads="1"/>
          </p:cNvSpPr>
          <p:nvPr/>
        </p:nvSpPr>
        <p:spPr bwMode="auto">
          <a:xfrm>
            <a:off x="914400" y="54102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1</a:t>
            </a:r>
          </a:p>
        </p:txBody>
      </p:sp>
      <p:sp>
        <p:nvSpPr>
          <p:cNvPr id="65547" name="Text Box 11"/>
          <p:cNvSpPr txBox="1">
            <a:spLocks noChangeArrowheads="1"/>
          </p:cNvSpPr>
          <p:nvPr/>
        </p:nvSpPr>
        <p:spPr bwMode="auto">
          <a:xfrm>
            <a:off x="5029200" y="28956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7</a:t>
            </a:r>
          </a:p>
        </p:txBody>
      </p:sp>
      <p:sp>
        <p:nvSpPr>
          <p:cNvPr id="65548" name="Text Box 12"/>
          <p:cNvSpPr txBox="1">
            <a:spLocks noChangeArrowheads="1"/>
          </p:cNvSpPr>
          <p:nvPr/>
        </p:nvSpPr>
        <p:spPr bwMode="auto">
          <a:xfrm>
            <a:off x="5029200" y="33274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6</a:t>
            </a:r>
          </a:p>
        </p:txBody>
      </p:sp>
      <p:sp>
        <p:nvSpPr>
          <p:cNvPr id="65549" name="Text Box 13"/>
          <p:cNvSpPr txBox="1">
            <a:spLocks noChangeArrowheads="1"/>
          </p:cNvSpPr>
          <p:nvPr/>
        </p:nvSpPr>
        <p:spPr bwMode="auto">
          <a:xfrm>
            <a:off x="5029200" y="37338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5</a:t>
            </a:r>
          </a:p>
        </p:txBody>
      </p:sp>
      <p:sp>
        <p:nvSpPr>
          <p:cNvPr id="65550" name="Text Box 14"/>
          <p:cNvSpPr txBox="1">
            <a:spLocks noChangeArrowheads="1"/>
          </p:cNvSpPr>
          <p:nvPr/>
        </p:nvSpPr>
        <p:spPr bwMode="auto">
          <a:xfrm>
            <a:off x="5029200" y="41656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4</a:t>
            </a:r>
          </a:p>
        </p:txBody>
      </p:sp>
      <p:sp>
        <p:nvSpPr>
          <p:cNvPr id="65551" name="Text Box 15"/>
          <p:cNvSpPr txBox="1">
            <a:spLocks noChangeArrowheads="1"/>
          </p:cNvSpPr>
          <p:nvPr/>
        </p:nvSpPr>
        <p:spPr bwMode="auto">
          <a:xfrm>
            <a:off x="5029200" y="45720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3</a:t>
            </a:r>
          </a:p>
        </p:txBody>
      </p:sp>
      <p:sp>
        <p:nvSpPr>
          <p:cNvPr id="65552" name="Text Box 16"/>
          <p:cNvSpPr txBox="1">
            <a:spLocks noChangeArrowheads="1"/>
          </p:cNvSpPr>
          <p:nvPr/>
        </p:nvSpPr>
        <p:spPr bwMode="auto">
          <a:xfrm>
            <a:off x="5029200" y="50038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2</a:t>
            </a:r>
          </a:p>
        </p:txBody>
      </p:sp>
      <p:sp>
        <p:nvSpPr>
          <p:cNvPr id="65553" name="Text Box 17"/>
          <p:cNvSpPr txBox="1">
            <a:spLocks noChangeArrowheads="1"/>
          </p:cNvSpPr>
          <p:nvPr/>
        </p:nvSpPr>
        <p:spPr bwMode="auto">
          <a:xfrm>
            <a:off x="5029200" y="5410200"/>
            <a:ext cx="1143000" cy="703263"/>
          </a:xfrm>
          <a:prstGeom prst="rect">
            <a:avLst/>
          </a:prstGeom>
          <a:solidFill>
            <a:srgbClr val="993366">
              <a:alpha val="50000"/>
            </a:srgbClr>
          </a:solidFill>
          <a:ln w="9360">
            <a:solidFill>
              <a:srgbClr val="000000"/>
            </a:solidFill>
            <a:miter lim="800000"/>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NIVEL 1</a:t>
            </a:r>
          </a:p>
        </p:txBody>
      </p:sp>
      <p:sp>
        <p:nvSpPr>
          <p:cNvPr id="65554" name="Line 18"/>
          <p:cNvSpPr>
            <a:spLocks noChangeShapeType="1"/>
          </p:cNvSpPr>
          <p:nvPr/>
        </p:nvSpPr>
        <p:spPr bwMode="auto">
          <a:xfrm>
            <a:off x="1371600" y="2362200"/>
            <a:ext cx="1588" cy="4572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65555" name="Line 19"/>
          <p:cNvSpPr>
            <a:spLocks noChangeShapeType="1"/>
          </p:cNvSpPr>
          <p:nvPr/>
        </p:nvSpPr>
        <p:spPr bwMode="auto">
          <a:xfrm>
            <a:off x="5638800" y="2362200"/>
            <a:ext cx="1588" cy="4572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65556" name="AutoShape 20"/>
          <p:cNvSpPr>
            <a:spLocks noChangeArrowheads="1"/>
          </p:cNvSpPr>
          <p:nvPr/>
        </p:nvSpPr>
        <p:spPr bwMode="auto">
          <a:xfrm>
            <a:off x="2057400" y="2438400"/>
            <a:ext cx="3048000" cy="1371600"/>
          </a:xfrm>
          <a:prstGeom prst="leftRightArrow">
            <a:avLst>
              <a:gd name="adj1" fmla="val 50000"/>
              <a:gd name="adj2" fmla="val 44239"/>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65557" name="Text Box 21"/>
          <p:cNvSpPr txBox="1">
            <a:spLocks noChangeArrowheads="1"/>
          </p:cNvSpPr>
          <p:nvPr/>
        </p:nvSpPr>
        <p:spPr bwMode="auto">
          <a:xfrm>
            <a:off x="2667000" y="2743200"/>
            <a:ext cx="2133600" cy="276225"/>
          </a:xfrm>
          <a:prstGeom prst="rect">
            <a:avLst/>
          </a:prstGeom>
          <a:noFill/>
          <a:ln w="9525">
            <a:noFill/>
            <a:round/>
            <a:headEnd/>
            <a:tailEnd/>
          </a:ln>
          <a:effectLst/>
        </p:spPr>
        <p:txBody>
          <a:bodyPr lIns="90000" tIns="46800" rIns="90000" bIns="46800">
            <a:spAutoFit/>
          </a:bodyPr>
          <a:lstStyle/>
          <a:p>
            <a:pP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200">
                <a:solidFill>
                  <a:srgbClr val="40458C"/>
                </a:solidFill>
                <a:latin typeface="Tahoma" pitchFamily="32" charset="0"/>
                <a:ea typeface="WenQuanYi Micro Hei" charset="0"/>
                <a:cs typeface="WenQuanYi Micro Hei" charset="0"/>
              </a:rPr>
              <a:t>Operaciones Remotas</a:t>
            </a:r>
          </a:p>
        </p:txBody>
      </p:sp>
      <p:sp>
        <p:nvSpPr>
          <p:cNvPr id="65558" name="Text Box 22"/>
          <p:cNvSpPr txBox="1">
            <a:spLocks noChangeArrowheads="1"/>
          </p:cNvSpPr>
          <p:nvPr/>
        </p:nvSpPr>
        <p:spPr bwMode="auto">
          <a:xfrm>
            <a:off x="2667000" y="3260725"/>
            <a:ext cx="2133600" cy="276225"/>
          </a:xfrm>
          <a:prstGeom prst="rect">
            <a:avLst/>
          </a:prstGeom>
          <a:noFill/>
          <a:ln w="9525">
            <a:noFill/>
            <a:round/>
            <a:headEnd/>
            <a:tailEnd/>
          </a:ln>
          <a:effectLst/>
        </p:spPr>
        <p:txBody>
          <a:bodyPr lIns="90000" tIns="46800" rIns="90000" bIns="46800">
            <a:spAutoFit/>
          </a:bodyPr>
          <a:lstStyle/>
          <a:p>
            <a:pP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200">
                <a:solidFill>
                  <a:srgbClr val="40458C"/>
                </a:solidFill>
                <a:latin typeface="Tahoma" pitchFamily="32" charset="0"/>
                <a:ea typeface="WenQuanYi Micro Hei" charset="0"/>
                <a:cs typeface="WenQuanYi Micro Hei" charset="0"/>
              </a:rPr>
              <a:t>Notificaciones</a:t>
            </a:r>
          </a:p>
        </p:txBody>
      </p:sp>
      <p:sp>
        <p:nvSpPr>
          <p:cNvPr id="65559" name="Line 23"/>
          <p:cNvSpPr>
            <a:spLocks noChangeShapeType="1"/>
          </p:cNvSpPr>
          <p:nvPr/>
        </p:nvSpPr>
        <p:spPr bwMode="auto">
          <a:xfrm>
            <a:off x="2286000" y="3048000"/>
            <a:ext cx="2438400" cy="1588"/>
          </a:xfrm>
          <a:prstGeom prst="line">
            <a:avLst/>
          </a:prstGeom>
          <a:noFill/>
          <a:ln w="9360">
            <a:solidFill>
              <a:srgbClr val="000000"/>
            </a:solidFill>
            <a:miter lim="800000"/>
            <a:headEnd/>
            <a:tailEnd type="triangle" w="med" len="med"/>
          </a:ln>
          <a:effectLst/>
        </p:spPr>
        <p:txBody>
          <a:bodyPr/>
          <a:lstStyle/>
          <a:p>
            <a:endParaRPr lang="es-MX"/>
          </a:p>
        </p:txBody>
      </p:sp>
      <p:sp>
        <p:nvSpPr>
          <p:cNvPr id="65560" name="Line 24"/>
          <p:cNvSpPr>
            <a:spLocks noChangeShapeType="1"/>
          </p:cNvSpPr>
          <p:nvPr/>
        </p:nvSpPr>
        <p:spPr bwMode="auto">
          <a:xfrm flipH="1">
            <a:off x="2284413" y="3276600"/>
            <a:ext cx="2441575" cy="1588"/>
          </a:xfrm>
          <a:prstGeom prst="line">
            <a:avLst/>
          </a:prstGeom>
          <a:noFill/>
          <a:ln w="9360">
            <a:solidFill>
              <a:srgbClr val="000000"/>
            </a:solidFill>
            <a:miter lim="800000"/>
            <a:headEnd/>
            <a:tailEnd type="triangle" w="med" len="med"/>
          </a:ln>
          <a:effectLst/>
        </p:spPr>
        <p:txBody>
          <a:bodyPr/>
          <a:lstStyle/>
          <a:p>
            <a:endParaRPr lang="es-MX"/>
          </a:p>
        </p:txBody>
      </p:sp>
      <p:sp>
        <p:nvSpPr>
          <p:cNvPr id="65561" name="Text Box 25"/>
          <p:cNvSpPr txBox="1">
            <a:spLocks noChangeArrowheads="1"/>
          </p:cNvSpPr>
          <p:nvPr/>
        </p:nvSpPr>
        <p:spPr bwMode="auto">
          <a:xfrm>
            <a:off x="2590800" y="3962400"/>
            <a:ext cx="2133600" cy="306388"/>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a:solidFill>
                  <a:srgbClr val="40458C"/>
                </a:solidFill>
                <a:latin typeface="Tahoma" pitchFamily="32" charset="0"/>
                <a:ea typeface="WenQuanYi Micro Hei" charset="0"/>
                <a:cs typeface="WenQuanYi Micro Hei" charset="0"/>
              </a:rPr>
              <a:t>Protocolo de Gestión</a:t>
            </a:r>
          </a:p>
        </p:txBody>
      </p:sp>
      <p:sp>
        <p:nvSpPr>
          <p:cNvPr id="65562" name="Line 26"/>
          <p:cNvSpPr>
            <a:spLocks noChangeShapeType="1"/>
          </p:cNvSpPr>
          <p:nvPr/>
        </p:nvSpPr>
        <p:spPr bwMode="auto">
          <a:xfrm>
            <a:off x="1371600" y="5791200"/>
            <a:ext cx="1588" cy="381000"/>
          </a:xfrm>
          <a:prstGeom prst="line">
            <a:avLst/>
          </a:prstGeom>
          <a:noFill/>
          <a:ln w="9360">
            <a:solidFill>
              <a:srgbClr val="40458C"/>
            </a:solidFill>
            <a:miter lim="800000"/>
            <a:headEnd type="triangle" w="med" len="med"/>
            <a:tailEnd/>
          </a:ln>
          <a:effectLst/>
        </p:spPr>
        <p:txBody>
          <a:bodyPr/>
          <a:lstStyle/>
          <a:p>
            <a:endParaRPr lang="es-MX"/>
          </a:p>
        </p:txBody>
      </p:sp>
      <p:sp>
        <p:nvSpPr>
          <p:cNvPr id="65563" name="Line 27"/>
          <p:cNvSpPr>
            <a:spLocks noChangeShapeType="1"/>
          </p:cNvSpPr>
          <p:nvPr/>
        </p:nvSpPr>
        <p:spPr bwMode="auto">
          <a:xfrm>
            <a:off x="1371600" y="6172200"/>
            <a:ext cx="4267200" cy="1588"/>
          </a:xfrm>
          <a:prstGeom prst="line">
            <a:avLst/>
          </a:prstGeom>
          <a:noFill/>
          <a:ln w="9360">
            <a:solidFill>
              <a:srgbClr val="40458C"/>
            </a:solidFill>
            <a:miter lim="800000"/>
            <a:headEnd/>
            <a:tailEnd/>
          </a:ln>
          <a:effectLst/>
        </p:spPr>
        <p:txBody>
          <a:bodyPr/>
          <a:lstStyle/>
          <a:p>
            <a:endParaRPr lang="es-MX"/>
          </a:p>
        </p:txBody>
      </p:sp>
      <p:sp>
        <p:nvSpPr>
          <p:cNvPr id="65564" name="Line 28"/>
          <p:cNvSpPr>
            <a:spLocks noChangeShapeType="1"/>
          </p:cNvSpPr>
          <p:nvPr/>
        </p:nvSpPr>
        <p:spPr bwMode="auto">
          <a:xfrm flipV="1">
            <a:off x="5638800" y="5865813"/>
            <a:ext cx="1588" cy="307975"/>
          </a:xfrm>
          <a:prstGeom prst="line">
            <a:avLst/>
          </a:prstGeom>
          <a:noFill/>
          <a:ln w="9360">
            <a:solidFill>
              <a:srgbClr val="40458C"/>
            </a:solidFill>
            <a:miter lim="800000"/>
            <a:headEnd/>
            <a:tailEnd type="triangle" w="med" len="med"/>
          </a:ln>
          <a:effectLst/>
        </p:spPr>
        <p:txBody>
          <a:bodyPr/>
          <a:lstStyle/>
          <a:p>
            <a:endParaRPr lang="es-MX"/>
          </a:p>
        </p:txBody>
      </p:sp>
      <p:sp>
        <p:nvSpPr>
          <p:cNvPr id="65565" name="Rectangle 29"/>
          <p:cNvSpPr>
            <a:spLocks noChangeArrowheads="1"/>
          </p:cNvSpPr>
          <p:nvPr/>
        </p:nvSpPr>
        <p:spPr bwMode="auto">
          <a:xfrm>
            <a:off x="5791200" y="2590800"/>
            <a:ext cx="2743200" cy="3886200"/>
          </a:xfrm>
          <a:prstGeom prst="rect">
            <a:avLst/>
          </a:prstGeom>
          <a:noFill/>
          <a:ln w="9360" cap="rnd">
            <a:solidFill>
              <a:srgbClr val="40458C"/>
            </a:solidFill>
            <a:prstDash val="sysDot"/>
            <a:miter lim="800000"/>
            <a:headEnd/>
            <a:tailEnd/>
          </a:ln>
          <a:effectLst/>
        </p:spPr>
        <p:txBody>
          <a:bodyPr wrap="none" anchor="ctr"/>
          <a:lstStyle/>
          <a:p>
            <a:endParaRPr lang="es-MX"/>
          </a:p>
        </p:txBody>
      </p:sp>
      <p:sp>
        <p:nvSpPr>
          <p:cNvPr id="65566" name="Line 30"/>
          <p:cNvSpPr>
            <a:spLocks noChangeShapeType="1"/>
          </p:cNvSpPr>
          <p:nvPr/>
        </p:nvSpPr>
        <p:spPr bwMode="auto">
          <a:xfrm>
            <a:off x="6172200" y="2057400"/>
            <a:ext cx="609600" cy="1588"/>
          </a:xfrm>
          <a:prstGeom prst="line">
            <a:avLst/>
          </a:prstGeom>
          <a:noFill/>
          <a:ln w="9360">
            <a:solidFill>
              <a:srgbClr val="40458C"/>
            </a:solidFill>
            <a:miter lim="800000"/>
            <a:headEnd type="triangle" w="med" len="med"/>
            <a:tailEnd/>
          </a:ln>
          <a:effectLst/>
        </p:spPr>
        <p:txBody>
          <a:bodyPr/>
          <a:lstStyle/>
          <a:p>
            <a:endParaRPr lang="es-MX"/>
          </a:p>
        </p:txBody>
      </p:sp>
      <p:sp>
        <p:nvSpPr>
          <p:cNvPr id="65567" name="Line 31"/>
          <p:cNvSpPr>
            <a:spLocks noChangeShapeType="1"/>
          </p:cNvSpPr>
          <p:nvPr/>
        </p:nvSpPr>
        <p:spPr bwMode="auto">
          <a:xfrm>
            <a:off x="6172200" y="3124200"/>
            <a:ext cx="609600" cy="1588"/>
          </a:xfrm>
          <a:prstGeom prst="line">
            <a:avLst/>
          </a:prstGeom>
          <a:noFill/>
          <a:ln w="9360">
            <a:solidFill>
              <a:srgbClr val="40458C"/>
            </a:solidFill>
            <a:miter lim="800000"/>
            <a:headEnd type="triangle" w="med" len="med"/>
            <a:tailEnd/>
          </a:ln>
          <a:effectLst/>
        </p:spPr>
        <p:txBody>
          <a:bodyPr/>
          <a:lstStyle/>
          <a:p>
            <a:endParaRPr lang="es-MX"/>
          </a:p>
        </p:txBody>
      </p:sp>
      <p:sp>
        <p:nvSpPr>
          <p:cNvPr id="65568" name="Line 32"/>
          <p:cNvSpPr>
            <a:spLocks noChangeShapeType="1"/>
          </p:cNvSpPr>
          <p:nvPr/>
        </p:nvSpPr>
        <p:spPr bwMode="auto">
          <a:xfrm>
            <a:off x="6172200" y="3505200"/>
            <a:ext cx="609600" cy="1588"/>
          </a:xfrm>
          <a:prstGeom prst="line">
            <a:avLst/>
          </a:prstGeom>
          <a:noFill/>
          <a:ln w="9360">
            <a:solidFill>
              <a:srgbClr val="40458C"/>
            </a:solidFill>
            <a:miter lim="800000"/>
            <a:headEnd type="triangle" w="med" len="med"/>
            <a:tailEnd/>
          </a:ln>
          <a:effectLst/>
        </p:spPr>
        <p:txBody>
          <a:bodyPr/>
          <a:lstStyle/>
          <a:p>
            <a:endParaRPr lang="es-MX"/>
          </a:p>
        </p:txBody>
      </p:sp>
      <p:sp>
        <p:nvSpPr>
          <p:cNvPr id="65569" name="Line 33"/>
          <p:cNvSpPr>
            <a:spLocks noChangeShapeType="1"/>
          </p:cNvSpPr>
          <p:nvPr/>
        </p:nvSpPr>
        <p:spPr bwMode="auto">
          <a:xfrm>
            <a:off x="6172200" y="3886200"/>
            <a:ext cx="609600" cy="1588"/>
          </a:xfrm>
          <a:prstGeom prst="line">
            <a:avLst/>
          </a:prstGeom>
          <a:noFill/>
          <a:ln w="9360">
            <a:solidFill>
              <a:srgbClr val="40458C"/>
            </a:solidFill>
            <a:miter lim="800000"/>
            <a:headEnd type="triangle" w="med" len="med"/>
            <a:tailEnd/>
          </a:ln>
          <a:effectLst/>
        </p:spPr>
        <p:txBody>
          <a:bodyPr/>
          <a:lstStyle/>
          <a:p>
            <a:endParaRPr lang="es-MX"/>
          </a:p>
        </p:txBody>
      </p:sp>
      <p:sp>
        <p:nvSpPr>
          <p:cNvPr id="65570" name="Line 34"/>
          <p:cNvSpPr>
            <a:spLocks noChangeShapeType="1"/>
          </p:cNvSpPr>
          <p:nvPr/>
        </p:nvSpPr>
        <p:spPr bwMode="auto">
          <a:xfrm>
            <a:off x="6172200" y="4343400"/>
            <a:ext cx="609600" cy="1588"/>
          </a:xfrm>
          <a:prstGeom prst="line">
            <a:avLst/>
          </a:prstGeom>
          <a:noFill/>
          <a:ln w="9360">
            <a:solidFill>
              <a:srgbClr val="40458C"/>
            </a:solidFill>
            <a:miter lim="800000"/>
            <a:headEnd type="triangle" w="med" len="med"/>
            <a:tailEnd/>
          </a:ln>
          <a:effectLst/>
        </p:spPr>
        <p:txBody>
          <a:bodyPr/>
          <a:lstStyle/>
          <a:p>
            <a:endParaRPr lang="es-MX"/>
          </a:p>
        </p:txBody>
      </p:sp>
      <p:sp>
        <p:nvSpPr>
          <p:cNvPr id="65571" name="Line 35"/>
          <p:cNvSpPr>
            <a:spLocks noChangeShapeType="1"/>
          </p:cNvSpPr>
          <p:nvPr/>
        </p:nvSpPr>
        <p:spPr bwMode="auto">
          <a:xfrm>
            <a:off x="6172200" y="4724400"/>
            <a:ext cx="609600" cy="1588"/>
          </a:xfrm>
          <a:prstGeom prst="line">
            <a:avLst/>
          </a:prstGeom>
          <a:noFill/>
          <a:ln w="9360">
            <a:solidFill>
              <a:srgbClr val="40458C"/>
            </a:solidFill>
            <a:miter lim="800000"/>
            <a:headEnd type="triangle" w="med" len="med"/>
            <a:tailEnd/>
          </a:ln>
          <a:effectLst/>
        </p:spPr>
        <p:txBody>
          <a:bodyPr/>
          <a:lstStyle/>
          <a:p>
            <a:endParaRPr lang="es-MX"/>
          </a:p>
        </p:txBody>
      </p:sp>
      <p:sp>
        <p:nvSpPr>
          <p:cNvPr id="65572" name="Line 36"/>
          <p:cNvSpPr>
            <a:spLocks noChangeShapeType="1"/>
          </p:cNvSpPr>
          <p:nvPr/>
        </p:nvSpPr>
        <p:spPr bwMode="auto">
          <a:xfrm>
            <a:off x="6172200" y="5181600"/>
            <a:ext cx="609600" cy="1588"/>
          </a:xfrm>
          <a:prstGeom prst="line">
            <a:avLst/>
          </a:prstGeom>
          <a:noFill/>
          <a:ln w="9360">
            <a:solidFill>
              <a:srgbClr val="40458C"/>
            </a:solidFill>
            <a:miter lim="800000"/>
            <a:headEnd type="triangle" w="med" len="med"/>
            <a:tailEnd/>
          </a:ln>
          <a:effectLst/>
        </p:spPr>
        <p:txBody>
          <a:bodyPr/>
          <a:lstStyle/>
          <a:p>
            <a:endParaRPr lang="es-MX"/>
          </a:p>
        </p:txBody>
      </p:sp>
      <p:sp>
        <p:nvSpPr>
          <p:cNvPr id="65573" name="Line 37"/>
          <p:cNvSpPr>
            <a:spLocks noChangeShapeType="1"/>
          </p:cNvSpPr>
          <p:nvPr/>
        </p:nvSpPr>
        <p:spPr bwMode="auto">
          <a:xfrm>
            <a:off x="6172200" y="5638800"/>
            <a:ext cx="609600" cy="1588"/>
          </a:xfrm>
          <a:prstGeom prst="line">
            <a:avLst/>
          </a:prstGeom>
          <a:noFill/>
          <a:ln w="9360">
            <a:solidFill>
              <a:srgbClr val="40458C"/>
            </a:solidFill>
            <a:miter lim="800000"/>
            <a:headEnd type="triangle" w="med" len="med"/>
            <a:tailEnd/>
          </a:ln>
          <a:effectLst/>
        </p:spPr>
        <p:txBody>
          <a:bodyPr/>
          <a:lstStyle/>
          <a:p>
            <a:endParaRPr lang="es-MX"/>
          </a:p>
        </p:txBody>
      </p:sp>
      <p:sp>
        <p:nvSpPr>
          <p:cNvPr id="65574" name="Line 38"/>
          <p:cNvSpPr>
            <a:spLocks noChangeShapeType="1"/>
          </p:cNvSpPr>
          <p:nvPr/>
        </p:nvSpPr>
        <p:spPr bwMode="auto">
          <a:xfrm>
            <a:off x="6781800" y="2057400"/>
            <a:ext cx="1588" cy="3581400"/>
          </a:xfrm>
          <a:prstGeom prst="line">
            <a:avLst/>
          </a:prstGeom>
          <a:noFill/>
          <a:ln w="9360">
            <a:solidFill>
              <a:srgbClr val="40458C"/>
            </a:solidFill>
            <a:miter lim="800000"/>
            <a:headEnd/>
            <a:tailEnd/>
          </a:ln>
          <a:effectLst/>
        </p:spPr>
        <p:txBody>
          <a:bodyPr/>
          <a:lstStyle/>
          <a:p>
            <a:endParaRPr lang="es-MX"/>
          </a:p>
        </p:txBody>
      </p:sp>
      <p:sp>
        <p:nvSpPr>
          <p:cNvPr id="65575" name="Text Box 39"/>
          <p:cNvSpPr txBox="1">
            <a:spLocks noChangeArrowheads="1"/>
          </p:cNvSpPr>
          <p:nvPr/>
        </p:nvSpPr>
        <p:spPr bwMode="auto">
          <a:xfrm>
            <a:off x="7010400" y="5486400"/>
            <a:ext cx="1600200" cy="1008063"/>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Objetos Gestionados (MIB)</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801813" y="5591175"/>
            <a:ext cx="5394325" cy="1038225"/>
          </a:xfrm>
          <a:prstGeom prst="rect">
            <a:avLst/>
          </a:prstGeom>
          <a:solidFill>
            <a:srgbClr val="ECD882"/>
          </a:solidFill>
          <a:ln w="9525">
            <a:noFill/>
            <a:round/>
            <a:headEnd/>
            <a:tailEnd/>
          </a:ln>
          <a:effectLst/>
        </p:spPr>
        <p:txBody>
          <a:bodyPr wrap="none" anchor="ctr"/>
          <a:lstStyle/>
          <a:p>
            <a:endParaRPr lang="es-MX"/>
          </a:p>
        </p:txBody>
      </p:sp>
      <p:sp>
        <p:nvSpPr>
          <p:cNvPr id="10242" name="Oval 2"/>
          <p:cNvSpPr>
            <a:spLocks noChangeArrowheads="1"/>
          </p:cNvSpPr>
          <p:nvPr/>
        </p:nvSpPr>
        <p:spPr bwMode="auto">
          <a:xfrm>
            <a:off x="7726363" y="1584325"/>
            <a:ext cx="1247775" cy="1244600"/>
          </a:xfrm>
          <a:prstGeom prst="ellipse">
            <a:avLst/>
          </a:prstGeom>
          <a:gradFill rotWithShape="0">
            <a:gsLst>
              <a:gs pos="0">
                <a:srgbClr val="9B8E55"/>
              </a:gs>
              <a:gs pos="100000">
                <a:srgbClr val="ECD882"/>
              </a:gs>
            </a:gsLst>
            <a:lin ang="5400000" scaled="1"/>
          </a:gradFill>
          <a:ln w="9360">
            <a:solidFill>
              <a:srgbClr val="000000"/>
            </a:solidFill>
            <a:miter lim="800000"/>
            <a:headEnd/>
            <a:tailEnd/>
          </a:ln>
          <a:effectLst/>
        </p:spPr>
        <p:txBody>
          <a:bodyPr wrap="none" anchor="ctr"/>
          <a:lstStyle/>
          <a:p>
            <a:endParaRPr lang="es-MX"/>
          </a:p>
        </p:txBody>
      </p:sp>
      <p:sp>
        <p:nvSpPr>
          <p:cNvPr id="10243" name="Oval 3"/>
          <p:cNvSpPr>
            <a:spLocks noChangeArrowheads="1"/>
          </p:cNvSpPr>
          <p:nvPr/>
        </p:nvSpPr>
        <p:spPr bwMode="auto">
          <a:xfrm>
            <a:off x="7732713" y="2903538"/>
            <a:ext cx="1246187" cy="1244600"/>
          </a:xfrm>
          <a:prstGeom prst="ellipse">
            <a:avLst/>
          </a:prstGeom>
          <a:gradFill rotWithShape="0">
            <a:gsLst>
              <a:gs pos="0">
                <a:srgbClr val="9B8E55"/>
              </a:gs>
              <a:gs pos="100000">
                <a:srgbClr val="ECD882"/>
              </a:gs>
            </a:gsLst>
            <a:lin ang="5400000" scaled="1"/>
          </a:gradFill>
          <a:ln w="9360">
            <a:solidFill>
              <a:srgbClr val="000000"/>
            </a:solidFill>
            <a:miter lim="800000"/>
            <a:headEnd/>
            <a:tailEnd/>
          </a:ln>
          <a:effectLst/>
        </p:spPr>
        <p:txBody>
          <a:bodyPr wrap="none" anchor="ctr"/>
          <a:lstStyle/>
          <a:p>
            <a:endParaRPr lang="es-MX"/>
          </a:p>
        </p:txBody>
      </p:sp>
      <p:sp>
        <p:nvSpPr>
          <p:cNvPr id="10244" name="Oval 4"/>
          <p:cNvSpPr>
            <a:spLocks noChangeArrowheads="1"/>
          </p:cNvSpPr>
          <p:nvPr/>
        </p:nvSpPr>
        <p:spPr bwMode="auto">
          <a:xfrm>
            <a:off x="7335838" y="4400550"/>
            <a:ext cx="1471612" cy="1244600"/>
          </a:xfrm>
          <a:prstGeom prst="ellipse">
            <a:avLst/>
          </a:prstGeom>
          <a:gradFill rotWithShape="0">
            <a:gsLst>
              <a:gs pos="0">
                <a:srgbClr val="9B8E55"/>
              </a:gs>
              <a:gs pos="100000">
                <a:srgbClr val="ECD882"/>
              </a:gs>
            </a:gsLst>
            <a:lin ang="5400000" scaled="1"/>
          </a:gradFill>
          <a:ln w="9360">
            <a:solidFill>
              <a:srgbClr val="000000"/>
            </a:solidFill>
            <a:miter lim="800000"/>
            <a:headEnd/>
            <a:tailEnd/>
          </a:ln>
          <a:effectLst/>
        </p:spPr>
        <p:txBody>
          <a:bodyPr wrap="none" anchor="ctr"/>
          <a:lstStyle/>
          <a:p>
            <a:endParaRPr lang="es-MX"/>
          </a:p>
        </p:txBody>
      </p:sp>
      <p:sp>
        <p:nvSpPr>
          <p:cNvPr id="10245" name="Rectangle 5"/>
          <p:cNvSpPr>
            <a:spLocks noGrp="1" noChangeArrowheads="1"/>
          </p:cNvSpPr>
          <p:nvPr>
            <p:ph type="title"/>
          </p:nvPr>
        </p:nvSpPr>
        <p:spPr>
          <a:xfrm>
            <a:off x="88900" y="409575"/>
            <a:ext cx="6197600" cy="763588"/>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Serviceware</a:t>
            </a:r>
          </a:p>
        </p:txBody>
      </p:sp>
      <p:sp>
        <p:nvSpPr>
          <p:cNvPr id="10246" name="Text Box 6"/>
          <p:cNvSpPr txBox="1">
            <a:spLocks noChangeArrowheads="1"/>
          </p:cNvSpPr>
          <p:nvPr/>
        </p:nvSpPr>
        <p:spPr bwMode="auto">
          <a:xfrm>
            <a:off x="4233863" y="1905000"/>
            <a:ext cx="447675" cy="642938"/>
          </a:xfrm>
          <a:prstGeom prst="rect">
            <a:avLst/>
          </a:prstGeom>
          <a:noFill/>
          <a:ln w="9525">
            <a:noFill/>
            <a:round/>
            <a:headEnd/>
            <a:tailEnd/>
          </a:ln>
          <a:effectLst/>
        </p:spPr>
        <p:txBody>
          <a:bodyPr wrap="none" lIns="90000" tIns="46800" rIns="90000" bIns="46800">
            <a:spAutoFit/>
          </a:bodyP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3600" b="1">
                <a:solidFill>
                  <a:srgbClr val="660066"/>
                </a:solidFill>
                <a:effectLst>
                  <a:outerShdw blurRad="38100" dist="38100" dir="2700000" algn="tl">
                    <a:srgbClr val="C0C0C0"/>
                  </a:outerShdw>
                </a:effectLst>
                <a:latin typeface="Arial" charset="0"/>
                <a:ea typeface="WenQuanYi Micro Hei" charset="0"/>
                <a:cs typeface="WenQuanYi Micro Hei" charset="0"/>
              </a:rPr>
              <a:t>=</a:t>
            </a:r>
          </a:p>
        </p:txBody>
      </p:sp>
      <p:sp>
        <p:nvSpPr>
          <p:cNvPr id="10247" name="Text Box 7"/>
          <p:cNvSpPr txBox="1">
            <a:spLocks noChangeArrowheads="1"/>
          </p:cNvSpPr>
          <p:nvPr/>
        </p:nvSpPr>
        <p:spPr bwMode="auto">
          <a:xfrm>
            <a:off x="4235450" y="3249613"/>
            <a:ext cx="447675" cy="642937"/>
          </a:xfrm>
          <a:prstGeom prst="rect">
            <a:avLst/>
          </a:prstGeom>
          <a:noFill/>
          <a:ln w="9525">
            <a:noFill/>
            <a:round/>
            <a:headEnd/>
            <a:tailEnd/>
          </a:ln>
          <a:effectLst/>
        </p:spPr>
        <p:txBody>
          <a:bodyPr wrap="none" lIns="90000" tIns="46800" rIns="90000" bIns="46800">
            <a:spAutoFit/>
          </a:bodyP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3600" b="1">
                <a:solidFill>
                  <a:srgbClr val="660066"/>
                </a:solidFill>
                <a:effectLst>
                  <a:outerShdw blurRad="38100" dist="38100" dir="2700000" algn="tl">
                    <a:srgbClr val="C0C0C0"/>
                  </a:outerShdw>
                </a:effectLst>
                <a:latin typeface="Arial" charset="0"/>
                <a:ea typeface="WenQuanYi Micro Hei" charset="0"/>
                <a:cs typeface="WenQuanYi Micro Hei" charset="0"/>
              </a:rPr>
              <a:t>=</a:t>
            </a:r>
          </a:p>
        </p:txBody>
      </p:sp>
      <p:sp>
        <p:nvSpPr>
          <p:cNvPr id="10248" name="Text Box 8"/>
          <p:cNvSpPr txBox="1">
            <a:spLocks noChangeArrowheads="1"/>
          </p:cNvSpPr>
          <p:nvPr/>
        </p:nvSpPr>
        <p:spPr bwMode="auto">
          <a:xfrm>
            <a:off x="4235450" y="4473575"/>
            <a:ext cx="447675" cy="642938"/>
          </a:xfrm>
          <a:prstGeom prst="rect">
            <a:avLst/>
          </a:prstGeom>
          <a:noFill/>
          <a:ln w="9525">
            <a:noFill/>
            <a:round/>
            <a:headEnd/>
            <a:tailEnd/>
          </a:ln>
          <a:effectLst/>
        </p:spPr>
        <p:txBody>
          <a:bodyPr wrap="none" lIns="90000" tIns="46800" rIns="90000" bIns="46800">
            <a:spAutoFit/>
          </a:bodyP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3600" b="1">
                <a:solidFill>
                  <a:srgbClr val="660066"/>
                </a:solidFill>
                <a:effectLst>
                  <a:outerShdw blurRad="38100" dist="38100" dir="2700000" algn="tl">
                    <a:srgbClr val="C0C0C0"/>
                  </a:outerShdw>
                </a:effectLst>
                <a:latin typeface="Arial" charset="0"/>
                <a:ea typeface="WenQuanYi Micro Hei" charset="0"/>
                <a:cs typeface="WenQuanYi Micro Hei" charset="0"/>
              </a:rPr>
              <a:t>=</a:t>
            </a:r>
          </a:p>
        </p:txBody>
      </p:sp>
      <p:sp>
        <p:nvSpPr>
          <p:cNvPr id="10249" name="Text Box 9"/>
          <p:cNvSpPr txBox="1">
            <a:spLocks noChangeArrowheads="1"/>
          </p:cNvSpPr>
          <p:nvPr/>
        </p:nvSpPr>
        <p:spPr bwMode="auto">
          <a:xfrm>
            <a:off x="4611688" y="1649413"/>
            <a:ext cx="3021012" cy="1128712"/>
          </a:xfrm>
          <a:prstGeom prst="rect">
            <a:avLst/>
          </a:prstGeom>
          <a:noFill/>
          <a:ln w="9525">
            <a:noFill/>
            <a:round/>
            <a:headEnd/>
            <a:tailEnd/>
          </a:ln>
          <a:effectLst/>
        </p:spPr>
        <p:txBody>
          <a:bodyPr wrap="none" lIns="90000" tIns="46800" rIns="90000" bIns="46800">
            <a:spAutoFit/>
          </a:bodyP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FF"/>
                </a:solidFill>
                <a:latin typeface="Arial" charset="0"/>
                <a:ea typeface="WenQuanYi Micro Hei" charset="0"/>
                <a:cs typeface="WenQuanYi Micro Hei" charset="0"/>
              </a:rPr>
              <a:t>Para qué se usa la red?</a:t>
            </a:r>
          </a:p>
          <a:p>
            <a:pPr eaLnBrk="0" hangingPunct="0">
              <a:buClr>
                <a:srgbClr val="40458C"/>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40458C"/>
                </a:solidFill>
                <a:effectLst>
                  <a:outerShdw blurRad="38100" dist="38100" dir="2700000" algn="tl">
                    <a:srgbClr val="C0C0C0"/>
                  </a:outerShdw>
                </a:effectLst>
                <a:latin typeface="Arial" charset="0"/>
                <a:ea typeface="WenQuanYi Micro Hei" charset="0"/>
                <a:cs typeface="WenQuanYi Micro Hei" charset="0"/>
              </a:rPr>
              <a:t> </a:t>
            </a:r>
            <a:r>
              <a:rPr lang="en-US" sz="1600">
                <a:solidFill>
                  <a:srgbClr val="40458C"/>
                </a:solidFill>
                <a:latin typeface="Arial" charset="0"/>
                <a:ea typeface="WenQuanYi Micro Hei" charset="0"/>
                <a:cs typeface="WenQuanYi Micro Hei" charset="0"/>
              </a:rPr>
              <a:t>E-Commerce</a:t>
            </a:r>
          </a:p>
          <a:p>
            <a:pPr eaLnBrk="0" hangingPunct="0">
              <a:buClr>
                <a:srgbClr val="40458C"/>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40458C"/>
                </a:solidFill>
                <a:latin typeface="Arial" charset="0"/>
                <a:ea typeface="WenQuanYi Micro Hei" charset="0"/>
                <a:cs typeface="WenQuanYi Micro Hei" charset="0"/>
              </a:rPr>
              <a:t> VPNs / Voice over IP</a:t>
            </a:r>
          </a:p>
          <a:p>
            <a:pPr eaLnBrk="0" hangingPunct="0">
              <a:buClr>
                <a:srgbClr val="40458C"/>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40458C"/>
                </a:solidFill>
                <a:latin typeface="Arial" charset="0"/>
                <a:ea typeface="WenQuanYi Micro Hei" charset="0"/>
                <a:cs typeface="WenQuanYi Micro Hei" charset="0"/>
              </a:rPr>
              <a:t> Carrier Hosted Applications</a:t>
            </a:r>
          </a:p>
        </p:txBody>
      </p:sp>
      <p:sp>
        <p:nvSpPr>
          <p:cNvPr id="10250" name="Text Box 10"/>
          <p:cNvSpPr txBox="1">
            <a:spLocks noChangeArrowheads="1"/>
          </p:cNvSpPr>
          <p:nvPr/>
        </p:nvSpPr>
        <p:spPr bwMode="auto">
          <a:xfrm>
            <a:off x="4613275" y="2995613"/>
            <a:ext cx="3200400" cy="1128712"/>
          </a:xfrm>
          <a:prstGeom prst="rect">
            <a:avLst/>
          </a:prstGeom>
          <a:noFill/>
          <a:ln w="9525">
            <a:noFill/>
            <a:round/>
            <a:headEnd/>
            <a:tailEnd/>
          </a:ln>
          <a:effectLst/>
        </p:spPr>
        <p:txBody>
          <a:bodyPr wrap="none" lIns="90000" tIns="46800" rIns="90000" bIns="46800">
            <a:spAutoFit/>
          </a:bodyP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FF"/>
                </a:solidFill>
                <a:latin typeface="Arial" charset="0"/>
                <a:ea typeface="WenQuanYi Micro Hei" charset="0"/>
                <a:cs typeface="WenQuanYi Micro Hei" charset="0"/>
              </a:rPr>
              <a:t>Qué lo hace funcionar</a:t>
            </a:r>
            <a:r>
              <a:rPr lang="en-US" sz="2000" b="1">
                <a:solidFill>
                  <a:srgbClr val="0000FF"/>
                </a:solidFill>
                <a:latin typeface="Arial" charset="0"/>
                <a:ea typeface="WenQuanYi Micro Hei" charset="0"/>
                <a:cs typeface="WenQuanYi Micro Hei" charset="0"/>
              </a:rPr>
              <a:t>?</a:t>
            </a:r>
          </a:p>
          <a:p>
            <a:pPr eaLnBrk="0" hangingPunct="0">
              <a:buClr>
                <a:srgbClr val="40458C"/>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40458C"/>
                </a:solidFill>
                <a:effectLst>
                  <a:outerShdw blurRad="38100" dist="38100" dir="2700000" algn="tl">
                    <a:srgbClr val="C0C0C0"/>
                  </a:outerShdw>
                </a:effectLst>
                <a:latin typeface="Arial" charset="0"/>
                <a:ea typeface="WenQuanYi Micro Hei" charset="0"/>
                <a:cs typeface="WenQuanYi Micro Hei" charset="0"/>
              </a:rPr>
              <a:t> </a:t>
            </a:r>
            <a:r>
              <a:rPr lang="es-ES" sz="1600">
                <a:solidFill>
                  <a:srgbClr val="40458C"/>
                </a:solidFill>
                <a:latin typeface="Arial" charset="0"/>
                <a:ea typeface="WenQuanYi Micro Hei" charset="0"/>
                <a:cs typeface="WenQuanYi Micro Hei" charset="0"/>
              </a:rPr>
              <a:t>Gestión de red</a:t>
            </a:r>
          </a:p>
          <a:p>
            <a:pPr eaLnBrk="0" hangingPunct="0">
              <a:buClr>
                <a:srgbClr val="40458C"/>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40458C"/>
                </a:solidFill>
                <a:latin typeface="Arial" charset="0"/>
                <a:ea typeface="WenQuanYi Micro Hei" charset="0"/>
                <a:cs typeface="WenQuanYi Micro Hei" charset="0"/>
              </a:rPr>
              <a:t> Directory Enabled, Policy-based</a:t>
            </a:r>
          </a:p>
          <a:p>
            <a:pPr eaLnBrk="0" hangingPunct="0">
              <a:buClr>
                <a:srgbClr val="40458C"/>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40458C"/>
                </a:solidFill>
                <a:latin typeface="Arial" charset="0"/>
                <a:ea typeface="WenQuanYi Micro Hei" charset="0"/>
                <a:cs typeface="WenQuanYi Micro Hei" charset="0"/>
              </a:rPr>
              <a:t> QoS &amp; SLAs</a:t>
            </a:r>
          </a:p>
        </p:txBody>
      </p:sp>
      <p:sp>
        <p:nvSpPr>
          <p:cNvPr id="10251" name="Text Box 11"/>
          <p:cNvSpPr txBox="1">
            <a:spLocks noChangeArrowheads="1"/>
          </p:cNvSpPr>
          <p:nvPr/>
        </p:nvSpPr>
        <p:spPr bwMode="auto">
          <a:xfrm>
            <a:off x="4613275" y="4219575"/>
            <a:ext cx="2709863" cy="1128713"/>
          </a:xfrm>
          <a:prstGeom prst="rect">
            <a:avLst/>
          </a:prstGeom>
          <a:noFill/>
          <a:ln w="9525">
            <a:noFill/>
            <a:round/>
            <a:headEnd/>
            <a:tailEnd/>
          </a:ln>
          <a:effectLst/>
        </p:spPr>
        <p:txBody>
          <a:bodyPr wrap="none" lIns="90000" tIns="46800" rIns="90000" bIns="46800">
            <a:spAutoFit/>
          </a:bodyP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FF"/>
                </a:solidFill>
                <a:latin typeface="Arial" charset="0"/>
                <a:ea typeface="WenQuanYi Micro Hei" charset="0"/>
                <a:cs typeface="WenQuanYi Micro Hei" charset="0"/>
              </a:rPr>
              <a:t>Sobre qué funciona?</a:t>
            </a:r>
          </a:p>
          <a:p>
            <a:pPr eaLnBrk="0" hangingPunct="0">
              <a:buClr>
                <a:srgbClr val="40458C"/>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40458C"/>
                </a:solidFill>
                <a:effectLst>
                  <a:outerShdw blurRad="38100" dist="38100" dir="2700000" algn="tl">
                    <a:srgbClr val="C0C0C0"/>
                  </a:outerShdw>
                </a:effectLst>
                <a:latin typeface="Arial" charset="0"/>
                <a:ea typeface="WenQuanYi Micro Hei" charset="0"/>
                <a:cs typeface="WenQuanYi Micro Hei" charset="0"/>
              </a:rPr>
              <a:t> </a:t>
            </a:r>
            <a:r>
              <a:rPr lang="en-US" sz="1600">
                <a:solidFill>
                  <a:srgbClr val="40458C"/>
                </a:solidFill>
                <a:latin typeface="Arial" charset="0"/>
                <a:ea typeface="WenQuanYi Micro Hei" charset="0"/>
                <a:cs typeface="WenQuanYi Micro Hei" charset="0"/>
              </a:rPr>
              <a:t>Passport, Optera, etc.</a:t>
            </a:r>
          </a:p>
          <a:p>
            <a:pPr eaLnBrk="0" hangingPunct="0">
              <a:buClr>
                <a:srgbClr val="40458C"/>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40458C"/>
                </a:solidFill>
                <a:latin typeface="Arial" charset="0"/>
                <a:ea typeface="WenQuanYi Micro Hei" charset="0"/>
                <a:cs typeface="WenQuanYi Micro Hei" charset="0"/>
              </a:rPr>
              <a:t> Next Generation Switches</a:t>
            </a:r>
          </a:p>
          <a:p>
            <a:pPr eaLnBrk="0" hangingPunct="0">
              <a:buClr>
                <a:srgbClr val="40458C"/>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40458C"/>
                </a:solidFill>
                <a:latin typeface="Arial" charset="0"/>
                <a:ea typeface="WenQuanYi Micro Hei" charset="0"/>
                <a:cs typeface="WenQuanYi Micro Hei" charset="0"/>
              </a:rPr>
              <a:t> High Speed Access</a:t>
            </a:r>
          </a:p>
        </p:txBody>
      </p:sp>
      <p:sp>
        <p:nvSpPr>
          <p:cNvPr id="10252" name="Text Box 12"/>
          <p:cNvSpPr txBox="1">
            <a:spLocks noChangeArrowheads="1"/>
          </p:cNvSpPr>
          <p:nvPr/>
        </p:nvSpPr>
        <p:spPr bwMode="auto">
          <a:xfrm>
            <a:off x="7358063" y="5140325"/>
            <a:ext cx="882650" cy="265113"/>
          </a:xfrm>
          <a:prstGeom prst="rect">
            <a:avLst/>
          </a:prstGeom>
          <a:noFill/>
          <a:ln w="9525">
            <a:noFill/>
            <a:round/>
            <a:headEnd/>
            <a:tailEnd/>
          </a:ln>
          <a:effectLst/>
        </p:spPr>
        <p:txBody>
          <a:bodyPr wrap="none" lIns="82440" tIns="41400" rIns="82440" bIns="41400">
            <a:spAutoFit/>
          </a:bodyP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200" b="1">
                <a:solidFill>
                  <a:srgbClr val="FFFFFF"/>
                </a:solidFill>
                <a:latin typeface="Arial" charset="0"/>
                <a:ea typeface="WenQuanYi Micro Hei" charset="0"/>
                <a:cs typeface="WenQuanYi Micro Hei" charset="0"/>
              </a:rPr>
              <a:t>PP 15000</a:t>
            </a:r>
            <a:r>
              <a:rPr lang="es-MX" sz="1200" b="1">
                <a:solidFill>
                  <a:srgbClr val="CFDBFD"/>
                </a:solidFill>
                <a:latin typeface="Arial" charset="0"/>
                <a:ea typeface="WenQuanYi Micro Hei" charset="0"/>
                <a:cs typeface="WenQuanYi Micro Hei" charset="0"/>
              </a:rPr>
              <a:t> </a:t>
            </a:r>
          </a:p>
        </p:txBody>
      </p:sp>
      <p:sp>
        <p:nvSpPr>
          <p:cNvPr id="10253" name="Text Box 13"/>
          <p:cNvSpPr txBox="1">
            <a:spLocks noChangeArrowheads="1"/>
          </p:cNvSpPr>
          <p:nvPr/>
        </p:nvSpPr>
        <p:spPr bwMode="auto">
          <a:xfrm>
            <a:off x="7929563" y="3810000"/>
            <a:ext cx="809625" cy="296863"/>
          </a:xfrm>
          <a:prstGeom prst="rect">
            <a:avLst/>
          </a:prstGeom>
          <a:noFill/>
          <a:ln w="9525">
            <a:noFill/>
            <a:round/>
            <a:headEnd/>
            <a:tailEnd/>
          </a:ln>
          <a:effectLst/>
        </p:spPr>
        <p:txBody>
          <a:bodyPr wrap="none" lIns="82440" tIns="41400" rIns="82440" bIns="41400">
            <a:spAutoFit/>
          </a:bodyP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400" b="1">
                <a:solidFill>
                  <a:srgbClr val="FFFFFF"/>
                </a:solidFill>
                <a:latin typeface="Arial" charset="0"/>
                <a:ea typeface="WenQuanYi Micro Hei" charset="0"/>
                <a:cs typeface="WenQuanYi Micro Hei" charset="0"/>
              </a:rPr>
              <a:t>Preside</a:t>
            </a:r>
          </a:p>
        </p:txBody>
      </p:sp>
      <p:pic>
        <p:nvPicPr>
          <p:cNvPr id="10254" name="Picture 14"/>
          <p:cNvPicPr>
            <a:picLocks noChangeAspect="1" noChangeArrowheads="1"/>
          </p:cNvPicPr>
          <p:nvPr/>
        </p:nvPicPr>
        <p:blipFill>
          <a:blip r:embed="rId3"/>
          <a:srcRect t="15433"/>
          <a:stretch>
            <a:fillRect/>
          </a:stretch>
        </p:blipFill>
        <p:spPr bwMode="auto">
          <a:xfrm>
            <a:off x="7880350" y="1709738"/>
            <a:ext cx="941388" cy="993775"/>
          </a:xfrm>
          <a:prstGeom prst="rect">
            <a:avLst/>
          </a:prstGeom>
          <a:noFill/>
          <a:ln w="9525">
            <a:noFill/>
            <a:round/>
            <a:headEnd/>
            <a:tailEnd/>
          </a:ln>
          <a:effectLst/>
        </p:spPr>
      </p:pic>
      <p:sp>
        <p:nvSpPr>
          <p:cNvPr id="10255" name="Text Box 15"/>
          <p:cNvSpPr txBox="1">
            <a:spLocks noChangeArrowheads="1"/>
          </p:cNvSpPr>
          <p:nvPr/>
        </p:nvSpPr>
        <p:spPr bwMode="auto">
          <a:xfrm>
            <a:off x="8083550" y="5648325"/>
            <a:ext cx="709613" cy="630238"/>
          </a:xfrm>
          <a:prstGeom prst="rect">
            <a:avLst/>
          </a:prstGeom>
          <a:noFill/>
          <a:ln w="9525">
            <a:noFill/>
            <a:round/>
            <a:headEnd/>
            <a:tailEnd/>
          </a:ln>
          <a:effectLst/>
        </p:spPr>
        <p:txBody>
          <a:bodyPr wrap="none" lIns="82440" tIns="41400" rIns="82440" bIns="41400">
            <a:spAutoFit/>
          </a:bodyP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200" b="1">
                <a:solidFill>
                  <a:srgbClr val="ECD882"/>
                </a:solidFill>
                <a:latin typeface="Arial" charset="0"/>
                <a:ea typeface="WenQuanYi Micro Hei" charset="0"/>
                <a:cs typeface="WenQuanYi Micro Hei" charset="0"/>
              </a:rPr>
              <a:t>OPTera</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200" b="1">
                <a:solidFill>
                  <a:srgbClr val="ECD882"/>
                </a:solidFill>
                <a:latin typeface="Arial" charset="0"/>
                <a:ea typeface="WenQuanYi Micro Hei" charset="0"/>
                <a:cs typeface="WenQuanYi Micro Hei" charset="0"/>
              </a:rPr>
              <a:t>Packet</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200" b="1">
                <a:solidFill>
                  <a:srgbClr val="ECD882"/>
                </a:solidFill>
                <a:latin typeface="Arial" charset="0"/>
                <a:ea typeface="WenQuanYi Micro Hei" charset="0"/>
                <a:cs typeface="WenQuanYi Micro Hei" charset="0"/>
              </a:rPr>
              <a:t>Core</a:t>
            </a:r>
            <a:r>
              <a:rPr lang="es-MX" sz="1200" b="1">
                <a:solidFill>
                  <a:srgbClr val="CFDBFD"/>
                </a:solidFill>
                <a:latin typeface="Arial" charset="0"/>
                <a:ea typeface="WenQuanYi Micro Hei" charset="0"/>
                <a:cs typeface="WenQuanYi Micro Hei" charset="0"/>
              </a:rPr>
              <a:t> </a:t>
            </a:r>
          </a:p>
        </p:txBody>
      </p:sp>
      <p:pic>
        <p:nvPicPr>
          <p:cNvPr id="10256" name="Picture 16"/>
          <p:cNvPicPr>
            <a:picLocks noChangeAspect="1" noChangeArrowheads="1"/>
          </p:cNvPicPr>
          <p:nvPr/>
        </p:nvPicPr>
        <p:blipFill>
          <a:blip r:embed="rId4"/>
          <a:srcRect/>
          <a:stretch>
            <a:fillRect/>
          </a:stretch>
        </p:blipFill>
        <p:spPr bwMode="auto">
          <a:xfrm>
            <a:off x="7894638" y="3024188"/>
            <a:ext cx="868362" cy="842962"/>
          </a:xfrm>
          <a:prstGeom prst="rect">
            <a:avLst/>
          </a:prstGeom>
          <a:noFill/>
          <a:ln w="9525">
            <a:noFill/>
            <a:round/>
            <a:headEnd/>
            <a:tailEnd/>
          </a:ln>
          <a:effectLst/>
        </p:spPr>
      </p:pic>
      <p:pic>
        <p:nvPicPr>
          <p:cNvPr id="10257" name="Picture 17"/>
          <p:cNvPicPr>
            <a:picLocks noChangeAspect="1" noChangeArrowheads="1"/>
          </p:cNvPicPr>
          <p:nvPr/>
        </p:nvPicPr>
        <p:blipFill>
          <a:blip r:embed="rId5"/>
          <a:srcRect/>
          <a:stretch>
            <a:fillRect/>
          </a:stretch>
        </p:blipFill>
        <p:spPr bwMode="auto">
          <a:xfrm>
            <a:off x="8167688" y="5062538"/>
            <a:ext cx="466725" cy="588962"/>
          </a:xfrm>
          <a:prstGeom prst="rect">
            <a:avLst/>
          </a:prstGeom>
          <a:noFill/>
          <a:ln w="9525">
            <a:noFill/>
            <a:round/>
            <a:headEnd/>
            <a:tailEnd/>
          </a:ln>
          <a:effectLst/>
        </p:spPr>
      </p:pic>
      <p:pic>
        <p:nvPicPr>
          <p:cNvPr id="10258" name="Picture 18"/>
          <p:cNvPicPr>
            <a:picLocks noChangeAspect="1" noChangeArrowheads="1"/>
          </p:cNvPicPr>
          <p:nvPr/>
        </p:nvPicPr>
        <p:blipFill>
          <a:blip r:embed="rId6"/>
          <a:srcRect/>
          <a:stretch>
            <a:fillRect/>
          </a:stretch>
        </p:blipFill>
        <p:spPr bwMode="auto">
          <a:xfrm>
            <a:off x="7569200" y="4532313"/>
            <a:ext cx="439738" cy="623887"/>
          </a:xfrm>
          <a:prstGeom prst="rect">
            <a:avLst/>
          </a:prstGeom>
          <a:noFill/>
          <a:ln w="9525">
            <a:noFill/>
            <a:round/>
            <a:headEnd/>
            <a:tailEnd/>
          </a:ln>
          <a:effectLst/>
        </p:spPr>
      </p:pic>
      <p:sp>
        <p:nvSpPr>
          <p:cNvPr id="10259" name="Rectangle 19"/>
          <p:cNvSpPr>
            <a:spLocks noChangeArrowheads="1"/>
          </p:cNvSpPr>
          <p:nvPr/>
        </p:nvSpPr>
        <p:spPr bwMode="auto">
          <a:xfrm>
            <a:off x="1600200" y="5600700"/>
            <a:ext cx="5791200" cy="950913"/>
          </a:xfrm>
          <a:prstGeom prst="rect">
            <a:avLst/>
          </a:prstGeom>
          <a:noFill/>
          <a:ln w="9525">
            <a:noFill/>
            <a:round/>
            <a:headEnd/>
            <a:tailEnd/>
          </a:ln>
          <a:effectLst/>
        </p:spPr>
        <p:txBody>
          <a:bodyPr lIns="82440" tIns="41400" rIns="82440" bIns="41400">
            <a:spAutoFit/>
          </a:bodyPr>
          <a:lstStyle/>
          <a:p>
            <a:pPr algn="ctr" eaLnBrk="0" hangingPunct="0">
              <a:lnSpc>
                <a:spcPct val="95000"/>
              </a:lnSpc>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FFFFFF"/>
                </a:solidFill>
                <a:effectLst>
                  <a:outerShdw blurRad="38100" dist="38100" dir="2700000" algn="tl">
                    <a:srgbClr val="C0C0C0"/>
                  </a:outerShdw>
                </a:effectLst>
                <a:latin typeface="Arial" charset="0"/>
                <a:ea typeface="WenQuanYi Micro Hei" charset="0"/>
                <a:cs typeface="WenQuanYi Micro Hei" charset="0"/>
              </a:rPr>
              <a:t>El sistema de gestión debe permitir crear, gestionar y entregar servicios de valor añadido</a:t>
            </a:r>
          </a:p>
        </p:txBody>
      </p:sp>
      <p:pic>
        <p:nvPicPr>
          <p:cNvPr id="10260" name="Picture 20"/>
          <p:cNvPicPr>
            <a:picLocks noChangeAspect="1" noChangeArrowheads="1"/>
          </p:cNvPicPr>
          <p:nvPr/>
        </p:nvPicPr>
        <p:blipFill>
          <a:blip r:embed="rId7"/>
          <a:srcRect/>
          <a:stretch>
            <a:fillRect/>
          </a:stretch>
        </p:blipFill>
        <p:spPr bwMode="auto">
          <a:xfrm>
            <a:off x="-60325" y="1179513"/>
            <a:ext cx="4670425" cy="45656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idx="1"/>
          </p:nvPr>
        </p:nvSpPr>
        <p:spPr>
          <a:xfrm>
            <a:off x="685800" y="1600200"/>
            <a:ext cx="8077200" cy="5168900"/>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Las necesidades de normalización de la gestión de sistemas se exponen en 4 modelos: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Modelo de comunicaciones: se detalla el protocolo de gestión y el servicio que proporciona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Modelo de información: se definen los recursos de red usando una sintaxis abstracta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Modelo funcional: se definen las funciones de gestión que proporcionan una interfaz a la aplicación de gestión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Modelo de organización: se exponen los posibles subdivisiones de la red en dominios de gestión.</a:t>
            </a:r>
          </a:p>
        </p:txBody>
      </p:sp>
      <p:sp>
        <p:nvSpPr>
          <p:cNvPr id="66561" name="Rectangle 1"/>
          <p:cNvSpPr>
            <a:spLocks noGrp="1" noChangeArrowheads="1"/>
          </p:cNvSpPr>
          <p:nvPr>
            <p:ph type="title"/>
          </p:nvPr>
        </p:nvSpPr>
        <p:spPr>
          <a:xfrm>
            <a:off x="609600" y="-139700"/>
            <a:ext cx="8153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Modelos de gestión de sistemas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idx="1"/>
          </p:nvPr>
        </p:nvSpPr>
        <p:spPr>
          <a:xfrm>
            <a:off x="838200" y="1905000"/>
            <a:ext cx="7772400" cy="4114800"/>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Las normas ISO sobre gestión de red OSI se agrupan en 4 conjuntos: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Normas sobre el entorno global de gestión OSI y su subdivisión en modelos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Normas sobre el modelo de comunicaciones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Normas sobre las funciones de gestión de sistemas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Normas sobre la definición del modelo de información</a:t>
            </a:r>
          </a:p>
        </p:txBody>
      </p:sp>
      <p:sp>
        <p:nvSpPr>
          <p:cNvPr id="67585"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Normativa sobre Gestión OSI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838200" y="1905000"/>
            <a:ext cx="7772400" cy="4545013"/>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Sobre gestión OSI en general:</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ISO 7498-4: OSI Basic Reference Model. Part 4: Management Framework (X.700)</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ISO 10040: Systems Management Overview (X.701)</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Sobre el modelo de comunicaciones: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ISO 9595: Common Management Information Service (CMIS) Definition (X.710)</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ISO 9596: Common Management Information Protocol (CMIP) Specification (X.711)</a:t>
            </a:r>
          </a:p>
        </p:txBody>
      </p:sp>
      <p:sp>
        <p:nvSpPr>
          <p:cNvPr id="68609"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Normativa sobre Gestión OSI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609600" y="1828800"/>
            <a:ext cx="8153400" cy="4899025"/>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Sobre el modelo de información:</a:t>
            </a:r>
          </a:p>
          <a:p>
            <a:pPr marL="341313" indent="-341313">
              <a:lnSpc>
                <a:spcPct val="90000"/>
              </a:lnSpc>
              <a:spcBef>
                <a:spcPts val="250"/>
              </a:spcBef>
              <a:buClrTx/>
              <a:buSzPct val="11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1000"/>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ISO 10165-1: Structure of Management Information. Part 1: Management Information Model (X.720)</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ISO 10165-2: Structure of Management Information. Part 2: Definition of Management Information (X.721)</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ISO 10165-4: Structure of Management Information. Part 4: Giudelines for the definition of Management Information (X.722)</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ISO 10165-5: Structure of Management Information. Part 5: Generic Management Information (X.723)</a:t>
            </a:r>
          </a:p>
        </p:txBody>
      </p:sp>
      <p:sp>
        <p:nvSpPr>
          <p:cNvPr id="69633"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Normativa sobre Gestión OSI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xfrm>
            <a:off x="685800" y="1828800"/>
            <a:ext cx="8229600" cy="4445000"/>
          </a:xfrm>
          <a:ln/>
        </p:spPr>
        <p:txBody>
          <a:bodyPr/>
          <a:lstStyle/>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Sobre el modelo funcional: Definiciones de funciones de gestión:</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ISO 10164-1: Object management function (X.730)</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ISO 10164-2: State management function (X.731)</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ISO 10164-3: Attributes for representing relationships (X.732)</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ISO 10164-4: Alarm reporting function (X.733)</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ISO 10164-5: Event report management function (X.734)</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ISO 10164-6: Log control function (X.735)</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ISO 10164-7: Security alarm reporting function (X.736)</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ISO 10164-8: Security audit trail function (X.740)</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etc</a:t>
            </a:r>
          </a:p>
        </p:txBody>
      </p:sp>
      <p:sp>
        <p:nvSpPr>
          <p:cNvPr id="70657"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Normativa sobre Gestión OSI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idx="1"/>
          </p:nvPr>
        </p:nvSpPr>
        <p:spPr>
          <a:xfrm>
            <a:off x="838200" y="1905000"/>
            <a:ext cx="7772400" cy="4114800"/>
          </a:xfrm>
          <a:ln/>
        </p:spPr>
        <p:txBody>
          <a:bodyPr/>
          <a:lstStyle/>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Existen 5 áreas en las que tradicionalmente se ha dividido la gestión (FCAPS):</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Gestión de Fallos</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Gestión de Configuración</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Gestión de contAbilidad</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Gestión de Prestaciones</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Gestión de Seguridad</a:t>
            </a:r>
          </a:p>
        </p:txBody>
      </p:sp>
      <p:sp>
        <p:nvSpPr>
          <p:cNvPr id="7168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Modelo funcional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533400" y="1447800"/>
            <a:ext cx="3352800" cy="4268788"/>
          </a:xfrm>
          <a:ln/>
        </p:spPr>
        <p:txBody>
          <a:bodyPr/>
          <a:lstStyle/>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Las áreas funcionales se refinan en funciones de gestión</a:t>
            </a:r>
          </a:p>
          <a:p>
            <a:pPr marL="341313" indent="-341313">
              <a:spcBef>
                <a:spcPts val="600"/>
              </a:spcBef>
              <a:buClr>
                <a:srgbClr val="6F89F7"/>
              </a:buClr>
              <a:buSzPct val="147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400"/>
          </a:p>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ISO ha normalizado diversas funciones de gestión</a:t>
            </a:r>
          </a:p>
        </p:txBody>
      </p:sp>
      <p:sp>
        <p:nvSpPr>
          <p:cNvPr id="7270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Funciones de Gestión</a:t>
            </a:r>
          </a:p>
        </p:txBody>
      </p:sp>
      <p:sp>
        <p:nvSpPr>
          <p:cNvPr id="72707" name="Rectangle 3"/>
          <p:cNvSpPr>
            <a:spLocks noChangeArrowheads="1"/>
          </p:cNvSpPr>
          <p:nvPr/>
        </p:nvSpPr>
        <p:spPr bwMode="auto">
          <a:xfrm>
            <a:off x="4191000" y="1600200"/>
            <a:ext cx="4419600" cy="4114800"/>
          </a:xfrm>
          <a:prstGeom prst="rect">
            <a:avLst/>
          </a:prstGeom>
          <a:noFill/>
          <a:ln w="9525">
            <a:noFill/>
            <a:round/>
            <a:headEnd/>
            <a:tailEnd/>
          </a:ln>
          <a:effectLst/>
        </p:spPr>
        <p:txBody>
          <a:bodyPr lIns="90000" tIns="46800" rIns="90000" bIns="46800"/>
          <a:lstStyle/>
          <a:p>
            <a:pPr marL="341313" indent="-341313">
              <a:spcBef>
                <a:spcPts val="450"/>
              </a:spcBef>
              <a:buClr>
                <a:srgbClr val="6F89F7"/>
              </a:buClr>
              <a:buSzPct val="11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1800">
                <a:solidFill>
                  <a:srgbClr val="40458C"/>
                </a:solidFill>
                <a:latin typeface="Tahoma" pitchFamily="32" charset="0"/>
                <a:ea typeface="WenQuanYi Micro Hei" charset="0"/>
                <a:cs typeface="WenQuanYi Micro Hei" charset="0"/>
              </a:rPr>
              <a:t>Object management function</a:t>
            </a:r>
          </a:p>
          <a:p>
            <a:pPr marL="341313" indent="-341313">
              <a:spcBef>
                <a:spcPts val="450"/>
              </a:spcBef>
              <a:buClr>
                <a:srgbClr val="6F89F7"/>
              </a:buClr>
              <a:buSzPct val="11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1800">
                <a:solidFill>
                  <a:srgbClr val="40458C"/>
                </a:solidFill>
                <a:latin typeface="Tahoma" pitchFamily="32" charset="0"/>
                <a:ea typeface="WenQuanYi Micro Hei" charset="0"/>
                <a:cs typeface="WenQuanYi Micro Hei" charset="0"/>
              </a:rPr>
              <a:t>State Management function</a:t>
            </a:r>
          </a:p>
          <a:p>
            <a:pPr marL="341313" indent="-341313">
              <a:spcBef>
                <a:spcPts val="450"/>
              </a:spcBef>
              <a:buClr>
                <a:srgbClr val="6F89F7"/>
              </a:buClr>
              <a:buSzPct val="11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1800">
                <a:solidFill>
                  <a:srgbClr val="40458C"/>
                </a:solidFill>
                <a:latin typeface="Tahoma" pitchFamily="32" charset="0"/>
                <a:ea typeface="WenQuanYi Micro Hei" charset="0"/>
                <a:cs typeface="WenQuanYi Micro Hei" charset="0"/>
              </a:rPr>
              <a:t>Attributes for representing relationships</a:t>
            </a:r>
          </a:p>
          <a:p>
            <a:pPr marL="341313" indent="-341313">
              <a:spcBef>
                <a:spcPts val="450"/>
              </a:spcBef>
              <a:buClr>
                <a:srgbClr val="6F89F7"/>
              </a:buClr>
              <a:buSzPct val="11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1800">
                <a:solidFill>
                  <a:srgbClr val="40458C"/>
                </a:solidFill>
                <a:latin typeface="Tahoma" pitchFamily="32" charset="0"/>
                <a:ea typeface="WenQuanYi Micro Hei" charset="0"/>
                <a:cs typeface="WenQuanYi Micro Hei" charset="0"/>
              </a:rPr>
              <a:t>Alarm Reporting Function</a:t>
            </a:r>
          </a:p>
          <a:p>
            <a:pPr marL="341313" indent="-341313">
              <a:spcBef>
                <a:spcPts val="450"/>
              </a:spcBef>
              <a:buClr>
                <a:srgbClr val="6F89F7"/>
              </a:buClr>
              <a:buSzPct val="11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1800">
                <a:solidFill>
                  <a:srgbClr val="40458C"/>
                </a:solidFill>
                <a:latin typeface="Tahoma" pitchFamily="32" charset="0"/>
                <a:ea typeface="WenQuanYi Micro Hei" charset="0"/>
                <a:cs typeface="WenQuanYi Micro Hei" charset="0"/>
              </a:rPr>
              <a:t>Event Management Function</a:t>
            </a:r>
          </a:p>
          <a:p>
            <a:pPr marL="341313" indent="-341313">
              <a:spcBef>
                <a:spcPts val="450"/>
              </a:spcBef>
              <a:buClr>
                <a:srgbClr val="6F89F7"/>
              </a:buClr>
              <a:buSzPct val="11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1800">
                <a:solidFill>
                  <a:srgbClr val="40458C"/>
                </a:solidFill>
                <a:latin typeface="Tahoma" pitchFamily="32" charset="0"/>
                <a:ea typeface="WenQuanYi Micro Hei" charset="0"/>
                <a:cs typeface="WenQuanYi Micro Hei" charset="0"/>
              </a:rPr>
              <a:t>Log Control Function</a:t>
            </a:r>
          </a:p>
          <a:p>
            <a:pPr marL="341313" indent="-341313">
              <a:spcBef>
                <a:spcPts val="450"/>
              </a:spcBef>
              <a:buClr>
                <a:srgbClr val="6F89F7"/>
              </a:buClr>
              <a:buSzPct val="11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1800">
                <a:solidFill>
                  <a:srgbClr val="40458C"/>
                </a:solidFill>
                <a:latin typeface="Tahoma" pitchFamily="32" charset="0"/>
                <a:ea typeface="WenQuanYi Micro Hei" charset="0"/>
                <a:cs typeface="WenQuanYi Micro Hei" charset="0"/>
              </a:rPr>
              <a:t>Security Alarm Reporting Function</a:t>
            </a:r>
          </a:p>
          <a:p>
            <a:pPr marL="341313" indent="-341313">
              <a:spcBef>
                <a:spcPts val="450"/>
              </a:spcBef>
              <a:buClr>
                <a:srgbClr val="6F89F7"/>
              </a:buClr>
              <a:buSzPct val="11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1800">
                <a:solidFill>
                  <a:srgbClr val="40458C"/>
                </a:solidFill>
                <a:latin typeface="Tahoma" pitchFamily="32" charset="0"/>
                <a:ea typeface="WenQuanYi Micro Hei" charset="0"/>
                <a:cs typeface="WenQuanYi Micro Hei" charset="0"/>
              </a:rPr>
              <a:t>Security Audit Trail Function</a:t>
            </a:r>
          </a:p>
          <a:p>
            <a:pPr marL="341313" indent="-341313">
              <a:spcBef>
                <a:spcPts val="450"/>
              </a:spcBef>
              <a:buClr>
                <a:srgbClr val="6F89F7"/>
              </a:buClr>
              <a:buSzPct val="11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1800">
                <a:solidFill>
                  <a:srgbClr val="40458C"/>
                </a:solidFill>
                <a:latin typeface="Tahoma" pitchFamily="32" charset="0"/>
                <a:ea typeface="WenQuanYi Micro Hei" charset="0"/>
                <a:cs typeface="WenQuanYi Micro Hei" charset="0"/>
              </a:rPr>
              <a:t>Objects and Attributes for Access Control</a:t>
            </a:r>
          </a:p>
          <a:p>
            <a:pPr marL="341313" indent="-341313">
              <a:spcBef>
                <a:spcPts val="450"/>
              </a:spcBef>
              <a:buClr>
                <a:srgbClr val="6F89F7"/>
              </a:buClr>
              <a:buSzPct val="11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1800">
                <a:solidFill>
                  <a:srgbClr val="40458C"/>
                </a:solidFill>
                <a:latin typeface="Tahoma" pitchFamily="32" charset="0"/>
                <a:ea typeface="WenQuanYi Micro Hei" charset="0"/>
                <a:cs typeface="WenQuanYi Micro Hei" charset="0"/>
              </a:rPr>
              <a:t>Accounting Meter Function</a:t>
            </a:r>
          </a:p>
          <a:p>
            <a:pPr marL="341313" indent="-341313">
              <a:spcBef>
                <a:spcPts val="450"/>
              </a:spcBef>
              <a:buClr>
                <a:srgbClr val="6F89F7"/>
              </a:buClr>
              <a:buSzPct val="11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1800">
                <a:solidFill>
                  <a:srgbClr val="40458C"/>
                </a:solidFill>
                <a:latin typeface="Tahoma" pitchFamily="32" charset="0"/>
                <a:ea typeface="WenQuanYi Micro Hei" charset="0"/>
                <a:cs typeface="WenQuanYi Micro Hei" charset="0"/>
              </a:rPr>
              <a:t>Workload Monitoring Function</a:t>
            </a:r>
          </a:p>
          <a:p>
            <a:pPr marL="341313" indent="-341313">
              <a:spcBef>
                <a:spcPts val="450"/>
              </a:spcBef>
              <a:buClr>
                <a:srgbClr val="6F89F7"/>
              </a:buClr>
              <a:buSzPct val="11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1800">
                <a:solidFill>
                  <a:srgbClr val="40458C"/>
                </a:solidFill>
                <a:latin typeface="Tahoma" pitchFamily="32" charset="0"/>
                <a:ea typeface="WenQuanYi Micro Hei" charset="0"/>
                <a:cs typeface="WenQuanYi Micro Hei" charset="0"/>
              </a:rPr>
              <a:t>Test Management Function</a:t>
            </a:r>
          </a:p>
          <a:p>
            <a:pPr marL="341313" indent="-341313">
              <a:spcBef>
                <a:spcPts val="450"/>
              </a:spcBef>
              <a:buClr>
                <a:srgbClr val="6F89F7"/>
              </a:buClr>
              <a:buSzPct val="11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1800">
                <a:solidFill>
                  <a:srgbClr val="40458C"/>
                </a:solidFill>
                <a:latin typeface="Tahoma" pitchFamily="32" charset="0"/>
                <a:ea typeface="WenQuanYi Micro Hei" charset="0"/>
                <a:cs typeface="WenQuanYi Micro Hei" charset="0"/>
              </a:rPr>
              <a:t>Measurement Summarization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Aplicación de las funciones de gestión</a:t>
            </a:r>
          </a:p>
        </p:txBody>
      </p:sp>
      <p:sp>
        <p:nvSpPr>
          <p:cNvPr id="73730" name="Text Box 2"/>
          <p:cNvSpPr txBox="1">
            <a:spLocks noChangeArrowheads="1"/>
          </p:cNvSpPr>
          <p:nvPr/>
        </p:nvSpPr>
        <p:spPr bwMode="auto">
          <a:xfrm>
            <a:off x="3124200" y="2117725"/>
            <a:ext cx="1066800" cy="1008063"/>
          </a:xfrm>
          <a:prstGeom prst="rect">
            <a:avLst/>
          </a:prstGeom>
          <a:solidFill>
            <a:srgbClr val="CFDBFD">
              <a:alpha val="50000"/>
            </a:srgbClr>
          </a:solid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Proceso Gestor</a:t>
            </a:r>
          </a:p>
        </p:txBody>
      </p:sp>
      <p:sp>
        <p:nvSpPr>
          <p:cNvPr id="73731" name="Text Box 3"/>
          <p:cNvSpPr txBox="1">
            <a:spLocks noChangeArrowheads="1"/>
          </p:cNvSpPr>
          <p:nvPr/>
        </p:nvSpPr>
        <p:spPr bwMode="auto">
          <a:xfrm>
            <a:off x="2895600" y="3276600"/>
            <a:ext cx="457200" cy="581025"/>
          </a:xfrm>
          <a:prstGeom prst="rect">
            <a:avLst/>
          </a:prstGeom>
          <a:solidFill>
            <a:srgbClr val="339966">
              <a:alpha val="50000"/>
            </a:srgbClr>
          </a:solid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MF</a:t>
            </a:r>
          </a:p>
        </p:txBody>
      </p:sp>
      <p:sp>
        <p:nvSpPr>
          <p:cNvPr id="73732" name="Text Box 4"/>
          <p:cNvSpPr txBox="1">
            <a:spLocks noChangeArrowheads="1"/>
          </p:cNvSpPr>
          <p:nvPr/>
        </p:nvSpPr>
        <p:spPr bwMode="auto">
          <a:xfrm>
            <a:off x="3581400" y="3276600"/>
            <a:ext cx="457200" cy="581025"/>
          </a:xfrm>
          <a:prstGeom prst="rect">
            <a:avLst/>
          </a:prstGeom>
          <a:solidFill>
            <a:srgbClr val="339966">
              <a:alpha val="50000"/>
            </a:srgbClr>
          </a:solid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MF</a:t>
            </a:r>
          </a:p>
        </p:txBody>
      </p:sp>
      <p:sp>
        <p:nvSpPr>
          <p:cNvPr id="73733" name="Text Box 5"/>
          <p:cNvSpPr txBox="1">
            <a:spLocks noChangeArrowheads="1"/>
          </p:cNvSpPr>
          <p:nvPr/>
        </p:nvSpPr>
        <p:spPr bwMode="auto">
          <a:xfrm>
            <a:off x="2667000" y="3778250"/>
            <a:ext cx="457200" cy="581025"/>
          </a:xfrm>
          <a:prstGeom prst="rect">
            <a:avLst/>
          </a:prstGeom>
          <a:solidFill>
            <a:srgbClr val="339966">
              <a:alpha val="50000"/>
            </a:srgbClr>
          </a:solid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MF</a:t>
            </a:r>
          </a:p>
        </p:txBody>
      </p:sp>
      <p:sp>
        <p:nvSpPr>
          <p:cNvPr id="73734" name="Text Box 6"/>
          <p:cNvSpPr txBox="1">
            <a:spLocks noChangeArrowheads="1"/>
          </p:cNvSpPr>
          <p:nvPr/>
        </p:nvSpPr>
        <p:spPr bwMode="auto">
          <a:xfrm>
            <a:off x="3352800" y="3778250"/>
            <a:ext cx="457200" cy="581025"/>
          </a:xfrm>
          <a:prstGeom prst="rect">
            <a:avLst/>
          </a:prstGeom>
          <a:solidFill>
            <a:srgbClr val="339966">
              <a:alpha val="50000"/>
            </a:srgbClr>
          </a:solid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MF</a:t>
            </a:r>
          </a:p>
        </p:txBody>
      </p:sp>
      <p:sp>
        <p:nvSpPr>
          <p:cNvPr id="73735" name="Text Box 7"/>
          <p:cNvSpPr txBox="1">
            <a:spLocks noChangeArrowheads="1"/>
          </p:cNvSpPr>
          <p:nvPr/>
        </p:nvSpPr>
        <p:spPr bwMode="auto">
          <a:xfrm>
            <a:off x="4343400" y="3505200"/>
            <a:ext cx="457200" cy="581025"/>
          </a:xfrm>
          <a:prstGeom prst="rect">
            <a:avLst/>
          </a:prstGeom>
          <a:solidFill>
            <a:srgbClr val="339966">
              <a:alpha val="50000"/>
            </a:srgbClr>
          </a:solid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MF</a:t>
            </a:r>
          </a:p>
        </p:txBody>
      </p:sp>
      <p:sp>
        <p:nvSpPr>
          <p:cNvPr id="73736" name="Oval 8"/>
          <p:cNvSpPr>
            <a:spLocks noChangeArrowheads="1"/>
          </p:cNvSpPr>
          <p:nvPr/>
        </p:nvSpPr>
        <p:spPr bwMode="auto">
          <a:xfrm>
            <a:off x="2286000" y="1828800"/>
            <a:ext cx="2667000" cy="3276600"/>
          </a:xfrm>
          <a:prstGeom prst="ellipse">
            <a:avLst/>
          </a:prstGeom>
          <a:noFill/>
          <a:ln w="9360">
            <a:solidFill>
              <a:srgbClr val="40458C"/>
            </a:solidFill>
            <a:prstDash val="sysDot"/>
            <a:miter lim="800000"/>
            <a:headEnd/>
            <a:tailEnd/>
          </a:ln>
          <a:effectLst/>
        </p:spPr>
        <p:txBody>
          <a:bodyPr wrap="none" anchor="ctr"/>
          <a:lstStyle/>
          <a:p>
            <a:endParaRPr lang="es-MX"/>
          </a:p>
        </p:txBody>
      </p:sp>
      <p:sp>
        <p:nvSpPr>
          <p:cNvPr id="73737" name="Text Box 9"/>
          <p:cNvSpPr txBox="1">
            <a:spLocks noChangeArrowheads="1"/>
          </p:cNvSpPr>
          <p:nvPr/>
        </p:nvSpPr>
        <p:spPr bwMode="auto">
          <a:xfrm>
            <a:off x="4953000" y="2133600"/>
            <a:ext cx="1066800" cy="1008063"/>
          </a:xfrm>
          <a:prstGeom prst="rect">
            <a:avLst/>
          </a:prstGeom>
          <a:solidFill>
            <a:srgbClr val="CFDBFD">
              <a:alpha val="50000"/>
            </a:srgbClr>
          </a:solid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Proceso Gestor</a:t>
            </a:r>
          </a:p>
        </p:txBody>
      </p:sp>
      <p:sp>
        <p:nvSpPr>
          <p:cNvPr id="73738" name="Text Box 10"/>
          <p:cNvSpPr txBox="1">
            <a:spLocks noChangeArrowheads="1"/>
          </p:cNvSpPr>
          <p:nvPr/>
        </p:nvSpPr>
        <p:spPr bwMode="auto">
          <a:xfrm>
            <a:off x="5181600" y="3276600"/>
            <a:ext cx="457200" cy="581025"/>
          </a:xfrm>
          <a:prstGeom prst="rect">
            <a:avLst/>
          </a:prstGeom>
          <a:solidFill>
            <a:srgbClr val="339966">
              <a:alpha val="50000"/>
            </a:srgbClr>
          </a:solid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MF</a:t>
            </a:r>
          </a:p>
        </p:txBody>
      </p:sp>
      <p:sp>
        <p:nvSpPr>
          <p:cNvPr id="73739" name="Text Box 11"/>
          <p:cNvSpPr txBox="1">
            <a:spLocks noChangeArrowheads="1"/>
          </p:cNvSpPr>
          <p:nvPr/>
        </p:nvSpPr>
        <p:spPr bwMode="auto">
          <a:xfrm>
            <a:off x="6096000" y="3276600"/>
            <a:ext cx="457200" cy="581025"/>
          </a:xfrm>
          <a:prstGeom prst="rect">
            <a:avLst/>
          </a:prstGeom>
          <a:solidFill>
            <a:srgbClr val="339966">
              <a:alpha val="50000"/>
            </a:srgbClr>
          </a:solid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MF</a:t>
            </a:r>
          </a:p>
        </p:txBody>
      </p:sp>
      <p:sp>
        <p:nvSpPr>
          <p:cNvPr id="73740" name="Text Box 12"/>
          <p:cNvSpPr txBox="1">
            <a:spLocks noChangeArrowheads="1"/>
          </p:cNvSpPr>
          <p:nvPr/>
        </p:nvSpPr>
        <p:spPr bwMode="auto">
          <a:xfrm>
            <a:off x="5410200" y="3854450"/>
            <a:ext cx="457200" cy="581025"/>
          </a:xfrm>
          <a:prstGeom prst="rect">
            <a:avLst/>
          </a:prstGeom>
          <a:solidFill>
            <a:srgbClr val="339966">
              <a:alpha val="50000"/>
            </a:srgbClr>
          </a:solid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MF</a:t>
            </a:r>
          </a:p>
        </p:txBody>
      </p:sp>
      <p:sp>
        <p:nvSpPr>
          <p:cNvPr id="73741" name="Oval 13"/>
          <p:cNvSpPr>
            <a:spLocks noChangeArrowheads="1"/>
          </p:cNvSpPr>
          <p:nvPr/>
        </p:nvSpPr>
        <p:spPr bwMode="auto">
          <a:xfrm>
            <a:off x="4114800" y="1828800"/>
            <a:ext cx="2667000" cy="3276600"/>
          </a:xfrm>
          <a:prstGeom prst="ellipse">
            <a:avLst/>
          </a:prstGeom>
          <a:noFill/>
          <a:ln w="9360">
            <a:solidFill>
              <a:srgbClr val="40458C"/>
            </a:solidFill>
            <a:prstDash val="sysDot"/>
            <a:miter lim="800000"/>
            <a:headEnd/>
            <a:tailEnd/>
          </a:ln>
          <a:effectLst/>
        </p:spPr>
        <p:txBody>
          <a:bodyPr wrap="none" anchor="ctr"/>
          <a:lstStyle/>
          <a:p>
            <a:endParaRPr lang="es-MX"/>
          </a:p>
        </p:txBody>
      </p:sp>
      <p:sp>
        <p:nvSpPr>
          <p:cNvPr id="73742" name="Text Box 14"/>
          <p:cNvSpPr txBox="1">
            <a:spLocks noChangeArrowheads="1"/>
          </p:cNvSpPr>
          <p:nvPr/>
        </p:nvSpPr>
        <p:spPr bwMode="auto">
          <a:xfrm>
            <a:off x="3124200" y="4343400"/>
            <a:ext cx="2590800" cy="703263"/>
          </a:xfrm>
          <a:prstGeom prst="rect">
            <a:avLst/>
          </a:prstGeom>
          <a:solidFill>
            <a:srgbClr val="FF9900">
              <a:alpha val="50000"/>
            </a:srgbClr>
          </a:solidFill>
          <a:ln w="9525">
            <a:noFill/>
            <a:round/>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Protocolo de Gestión</a:t>
            </a:r>
          </a:p>
        </p:txBody>
      </p:sp>
      <p:sp>
        <p:nvSpPr>
          <p:cNvPr id="73743" name="Text Box 15"/>
          <p:cNvSpPr txBox="1">
            <a:spLocks noChangeArrowheads="1"/>
          </p:cNvSpPr>
          <p:nvPr/>
        </p:nvSpPr>
        <p:spPr bwMode="auto">
          <a:xfrm>
            <a:off x="2895600" y="5318125"/>
            <a:ext cx="1524000" cy="703263"/>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Gestión de Fallos</a:t>
            </a:r>
          </a:p>
        </p:txBody>
      </p:sp>
      <p:sp>
        <p:nvSpPr>
          <p:cNvPr id="73744" name="Text Box 16"/>
          <p:cNvSpPr txBox="1">
            <a:spLocks noChangeArrowheads="1"/>
          </p:cNvSpPr>
          <p:nvPr/>
        </p:nvSpPr>
        <p:spPr bwMode="auto">
          <a:xfrm>
            <a:off x="4953000" y="5305425"/>
            <a:ext cx="1752600" cy="1008063"/>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Gestión de Contabilidad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685800" y="1600200"/>
            <a:ext cx="8077200" cy="4922838"/>
          </a:xfrm>
          <a:ln/>
        </p:spPr>
        <p:txBody>
          <a:bodyPr/>
          <a:lstStyle/>
          <a:p>
            <a:pPr marL="341313" indent="-341313">
              <a:lnSpc>
                <a:spcPct val="90000"/>
              </a:lnSpc>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Dominios de Gestión: necesidad de dividir el entorno en base a dos motivos principales:</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Políticas funcionales (Ej: Dominios con una misma política de seguridad, contabilidad, etc...)</a:t>
            </a:r>
          </a:p>
          <a:p>
            <a:pPr marL="741363" lvl="1" indent="-284163">
              <a:lnSpc>
                <a:spcPct val="90000"/>
              </a:lnSpc>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Otras políticas: dominios geográficos, tecnológicos, etc...</a:t>
            </a:r>
          </a:p>
          <a:p>
            <a:pPr marL="341313" indent="-341313">
              <a:lnSpc>
                <a:spcPct val="90000"/>
              </a:lnSpc>
              <a:buClr>
                <a:srgbClr val="6F89F7"/>
              </a:buClr>
              <a:buSzPct val="110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Dominio Administrativo: necesidad de establecer y mantener las responsabilidades de cada dominio.</a:t>
            </a:r>
          </a:p>
        </p:txBody>
      </p:sp>
      <p:sp>
        <p:nvSpPr>
          <p:cNvPr id="7475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Modelo de organización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idx="1"/>
          </p:nvPr>
        </p:nvSpPr>
        <p:spPr>
          <a:xfrm>
            <a:off x="685800" y="1524000"/>
            <a:ext cx="7772400" cy="1266825"/>
          </a:xfrm>
          <a:ln/>
        </p:spPr>
        <p:txBody>
          <a:bodyPr/>
          <a:lstStyle/>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Se define dentro del nivel de aplicación de OSI</a:t>
            </a:r>
          </a:p>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Entidad de Aplicación de Gestión de Sistemas (SMAE)</a:t>
            </a:r>
          </a:p>
        </p:txBody>
      </p:sp>
      <p:sp>
        <p:nvSpPr>
          <p:cNvPr id="75777"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Modelo de comunicaciones</a:t>
            </a:r>
          </a:p>
        </p:txBody>
      </p:sp>
      <p:sp>
        <p:nvSpPr>
          <p:cNvPr id="75779" name="Rectangle 3"/>
          <p:cNvSpPr>
            <a:spLocks noChangeArrowheads="1"/>
          </p:cNvSpPr>
          <p:nvPr/>
        </p:nvSpPr>
        <p:spPr bwMode="auto">
          <a:xfrm>
            <a:off x="5181600" y="2819400"/>
            <a:ext cx="3810000" cy="3124200"/>
          </a:xfrm>
          <a:prstGeom prst="rect">
            <a:avLst/>
          </a:prstGeom>
          <a:noFill/>
          <a:ln w="9525">
            <a:noFill/>
            <a:round/>
            <a:headEnd/>
            <a:tailEnd/>
          </a:ln>
          <a:effectLst/>
        </p:spPr>
        <p:txBody>
          <a:bodyPr lIns="90000" tIns="46800" rIns="90000" bIns="46800"/>
          <a:lstStyle/>
          <a:p>
            <a:pPr marL="341313" indent="-341313">
              <a:spcBef>
                <a:spcPts val="500"/>
              </a:spcBef>
              <a:buClr>
                <a:srgbClr val="6F89F7"/>
              </a:buClr>
              <a:buSzPct val="110000"/>
              <a:buFont typeface="Times New Roman" pitchFamily="16" charset="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2000">
                <a:solidFill>
                  <a:srgbClr val="40458C"/>
                </a:solidFill>
                <a:latin typeface="Tahoma" pitchFamily="32" charset="0"/>
                <a:ea typeface="WenQuanYi Micro Hei" charset="0"/>
                <a:cs typeface="WenQuanYi Micro Hei" charset="0"/>
              </a:rPr>
              <a:t>SMASE: Specific Management Application Service Element</a:t>
            </a:r>
          </a:p>
          <a:p>
            <a:pPr marL="341313" indent="-341313">
              <a:spcBef>
                <a:spcPts val="500"/>
              </a:spcBef>
              <a:buClr>
                <a:srgbClr val="6F89F7"/>
              </a:buClr>
              <a:buSzPct val="110000"/>
              <a:buFont typeface="Times New Roman" pitchFamily="16" charset="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2000">
                <a:solidFill>
                  <a:srgbClr val="40458C"/>
                </a:solidFill>
                <a:latin typeface="Tahoma" pitchFamily="32" charset="0"/>
                <a:ea typeface="WenQuanYi Micro Hei" charset="0"/>
                <a:cs typeface="WenQuanYi Micro Hei" charset="0"/>
              </a:rPr>
              <a:t>CMISE: Common Management Information Service Element</a:t>
            </a:r>
          </a:p>
          <a:p>
            <a:pPr marL="341313" indent="-341313">
              <a:spcBef>
                <a:spcPts val="500"/>
              </a:spcBef>
              <a:buClr>
                <a:srgbClr val="6F89F7"/>
              </a:buClr>
              <a:buSzPct val="110000"/>
              <a:buFont typeface="Times New Roman" pitchFamily="16" charset="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2000">
                <a:solidFill>
                  <a:srgbClr val="40458C"/>
                </a:solidFill>
                <a:latin typeface="Tahoma" pitchFamily="32" charset="0"/>
                <a:ea typeface="WenQuanYi Micro Hei" charset="0"/>
                <a:cs typeface="WenQuanYi Micro Hei" charset="0"/>
              </a:rPr>
              <a:t>ACSE: Association Control Service Element</a:t>
            </a:r>
          </a:p>
          <a:p>
            <a:pPr marL="341313" indent="-341313">
              <a:spcBef>
                <a:spcPts val="500"/>
              </a:spcBef>
              <a:buClr>
                <a:srgbClr val="6F89F7"/>
              </a:buClr>
              <a:buSzPct val="110000"/>
              <a:buFont typeface="Times New Roman" pitchFamily="16" charset="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sz="2000">
                <a:solidFill>
                  <a:srgbClr val="40458C"/>
                </a:solidFill>
                <a:latin typeface="Tahoma" pitchFamily="32" charset="0"/>
                <a:ea typeface="WenQuanYi Micro Hei" charset="0"/>
                <a:cs typeface="WenQuanYi Micro Hei" charset="0"/>
              </a:rPr>
              <a:t>ROSE: Remote Operations Service Element</a:t>
            </a:r>
          </a:p>
        </p:txBody>
      </p:sp>
      <p:sp>
        <p:nvSpPr>
          <p:cNvPr id="75780" name="Rectangle 4"/>
          <p:cNvSpPr>
            <a:spLocks noChangeArrowheads="1"/>
          </p:cNvSpPr>
          <p:nvPr/>
        </p:nvSpPr>
        <p:spPr bwMode="auto">
          <a:xfrm>
            <a:off x="762000" y="2971800"/>
            <a:ext cx="4038600" cy="3124200"/>
          </a:xfrm>
          <a:prstGeom prst="rect">
            <a:avLst/>
          </a:prstGeom>
          <a:solidFill>
            <a:srgbClr val="ECD882">
              <a:alpha val="50000"/>
            </a:srgbClr>
          </a:solidFill>
          <a:ln w="9525">
            <a:noFill/>
            <a:round/>
            <a:headEnd/>
            <a:tailEnd/>
          </a:ln>
          <a:effectLst/>
        </p:spPr>
        <p:txBody>
          <a:bodyPr wrap="none" anchor="ctr"/>
          <a:lstStyle/>
          <a:p>
            <a:endParaRPr lang="es-MX"/>
          </a:p>
        </p:txBody>
      </p:sp>
      <p:sp>
        <p:nvSpPr>
          <p:cNvPr id="75781" name="Text Box 5"/>
          <p:cNvSpPr txBox="1">
            <a:spLocks noChangeArrowheads="1"/>
          </p:cNvSpPr>
          <p:nvPr/>
        </p:nvSpPr>
        <p:spPr bwMode="auto">
          <a:xfrm>
            <a:off x="3429000" y="3290888"/>
            <a:ext cx="1066800" cy="368300"/>
          </a:xfrm>
          <a:prstGeom prst="rect">
            <a:avLst/>
          </a:prstGeom>
          <a:solidFill>
            <a:srgbClr val="660066">
              <a:alpha val="50000"/>
            </a:srgbClr>
          </a:solidFill>
          <a:ln w="9525">
            <a:noFill/>
            <a:round/>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SMASE</a:t>
            </a:r>
          </a:p>
        </p:txBody>
      </p:sp>
      <p:sp>
        <p:nvSpPr>
          <p:cNvPr id="75782" name="Text Box 6"/>
          <p:cNvSpPr txBox="1">
            <a:spLocks noChangeArrowheads="1"/>
          </p:cNvSpPr>
          <p:nvPr/>
        </p:nvSpPr>
        <p:spPr bwMode="auto">
          <a:xfrm>
            <a:off x="3429000" y="4129088"/>
            <a:ext cx="1066800" cy="368300"/>
          </a:xfrm>
          <a:prstGeom prst="rect">
            <a:avLst/>
          </a:prstGeom>
          <a:solidFill>
            <a:srgbClr val="660066">
              <a:alpha val="50000"/>
            </a:srgbClr>
          </a:solidFill>
          <a:ln w="9525">
            <a:noFill/>
            <a:round/>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CMISE</a:t>
            </a:r>
          </a:p>
        </p:txBody>
      </p:sp>
      <p:sp>
        <p:nvSpPr>
          <p:cNvPr id="75783" name="Text Box 7"/>
          <p:cNvSpPr txBox="1">
            <a:spLocks noChangeArrowheads="1"/>
          </p:cNvSpPr>
          <p:nvPr/>
        </p:nvSpPr>
        <p:spPr bwMode="auto">
          <a:xfrm>
            <a:off x="3429000" y="5043488"/>
            <a:ext cx="1066800" cy="368300"/>
          </a:xfrm>
          <a:prstGeom prst="rect">
            <a:avLst/>
          </a:prstGeom>
          <a:solidFill>
            <a:srgbClr val="660066">
              <a:alpha val="50000"/>
            </a:srgbClr>
          </a:solidFill>
          <a:ln w="9525">
            <a:noFill/>
            <a:round/>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ROSE</a:t>
            </a:r>
          </a:p>
        </p:txBody>
      </p:sp>
      <p:sp>
        <p:nvSpPr>
          <p:cNvPr id="75784" name="Text Box 8"/>
          <p:cNvSpPr txBox="1">
            <a:spLocks noChangeArrowheads="1"/>
          </p:cNvSpPr>
          <p:nvPr/>
        </p:nvSpPr>
        <p:spPr bwMode="auto">
          <a:xfrm>
            <a:off x="1676400" y="5029200"/>
            <a:ext cx="1066800" cy="368300"/>
          </a:xfrm>
          <a:prstGeom prst="rect">
            <a:avLst/>
          </a:prstGeom>
          <a:solidFill>
            <a:srgbClr val="660066">
              <a:alpha val="50000"/>
            </a:srgbClr>
          </a:solidFill>
          <a:ln w="9525">
            <a:noFill/>
            <a:round/>
            <a:headEnd/>
            <a:tailEnd/>
          </a:ln>
          <a:effectLst/>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ACSE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Objetivo de gestión</a:t>
            </a:r>
          </a:p>
        </p:txBody>
      </p:sp>
      <p:grpSp>
        <p:nvGrpSpPr>
          <p:cNvPr id="11266" name="Group 2"/>
          <p:cNvGrpSpPr>
            <a:grpSpLocks/>
          </p:cNvGrpSpPr>
          <p:nvPr/>
        </p:nvGrpSpPr>
        <p:grpSpPr bwMode="auto">
          <a:xfrm>
            <a:off x="1447800" y="2590800"/>
            <a:ext cx="5865813" cy="1293813"/>
            <a:chOff x="912" y="1632"/>
            <a:chExt cx="3695" cy="815"/>
          </a:xfrm>
        </p:grpSpPr>
        <p:sp>
          <p:nvSpPr>
            <p:cNvPr id="11267" name="Rectangle 3"/>
            <p:cNvSpPr>
              <a:spLocks noChangeArrowheads="1"/>
            </p:cNvSpPr>
            <p:nvPr/>
          </p:nvSpPr>
          <p:spPr bwMode="auto">
            <a:xfrm>
              <a:off x="912" y="1632"/>
              <a:ext cx="1727" cy="815"/>
            </a:xfrm>
            <a:prstGeom prst="rect">
              <a:avLst/>
            </a:prstGeom>
            <a:solidFill>
              <a:srgbClr val="ECD882"/>
            </a:solidFill>
            <a:ln w="9360">
              <a:solidFill>
                <a:srgbClr val="40458C"/>
              </a:solidFill>
              <a:miter lim="800000"/>
              <a:headEnd/>
              <a:tailEnd/>
            </a:ln>
            <a:effectLst/>
          </p:spPr>
          <p:txBody>
            <a:bodyPr wrap="none" anchor="ctr"/>
            <a:lstStyle/>
            <a:p>
              <a:endParaRPr lang="es-MX"/>
            </a:p>
          </p:txBody>
        </p:sp>
        <p:sp>
          <p:nvSpPr>
            <p:cNvPr id="11268" name="Rectangle 4"/>
            <p:cNvSpPr>
              <a:spLocks noChangeArrowheads="1"/>
            </p:cNvSpPr>
            <p:nvPr/>
          </p:nvSpPr>
          <p:spPr bwMode="auto">
            <a:xfrm>
              <a:off x="2640" y="1632"/>
              <a:ext cx="1007" cy="815"/>
            </a:xfrm>
            <a:prstGeom prst="rect">
              <a:avLst/>
            </a:prstGeom>
            <a:solidFill>
              <a:srgbClr val="B7C1EB"/>
            </a:solidFill>
            <a:ln w="9360">
              <a:solidFill>
                <a:srgbClr val="40458C"/>
              </a:solidFill>
              <a:miter lim="800000"/>
              <a:headEnd/>
              <a:tailEnd/>
            </a:ln>
            <a:effectLst/>
          </p:spPr>
          <p:txBody>
            <a:bodyPr wrap="none" anchor="ctr"/>
            <a:lstStyle/>
            <a:p>
              <a:endParaRPr lang="es-MX"/>
            </a:p>
          </p:txBody>
        </p:sp>
        <p:sp>
          <p:nvSpPr>
            <p:cNvPr id="11269" name="Rectangle 5"/>
            <p:cNvSpPr>
              <a:spLocks noChangeArrowheads="1"/>
            </p:cNvSpPr>
            <p:nvPr/>
          </p:nvSpPr>
          <p:spPr bwMode="auto">
            <a:xfrm>
              <a:off x="3648" y="1632"/>
              <a:ext cx="479" cy="815"/>
            </a:xfrm>
            <a:prstGeom prst="rect">
              <a:avLst/>
            </a:prstGeom>
            <a:solidFill>
              <a:srgbClr val="CCFFFF"/>
            </a:solidFill>
            <a:ln w="9360">
              <a:solidFill>
                <a:srgbClr val="40458C"/>
              </a:solidFill>
              <a:miter lim="800000"/>
              <a:headEnd/>
              <a:tailEnd/>
            </a:ln>
            <a:effectLst/>
          </p:spPr>
          <p:txBody>
            <a:bodyPr wrap="none" anchor="ctr"/>
            <a:lstStyle/>
            <a:p>
              <a:endParaRPr lang="es-MX"/>
            </a:p>
          </p:txBody>
        </p:sp>
        <p:sp>
          <p:nvSpPr>
            <p:cNvPr id="11270" name="Rectangle 6"/>
            <p:cNvSpPr>
              <a:spLocks noChangeArrowheads="1"/>
            </p:cNvSpPr>
            <p:nvPr/>
          </p:nvSpPr>
          <p:spPr bwMode="auto">
            <a:xfrm>
              <a:off x="4128" y="1632"/>
              <a:ext cx="479" cy="815"/>
            </a:xfrm>
            <a:prstGeom prst="rect">
              <a:avLst/>
            </a:prstGeom>
            <a:solidFill>
              <a:srgbClr val="B2B2B2">
                <a:alpha val="50000"/>
              </a:srgbClr>
            </a:solidFill>
            <a:ln w="9360">
              <a:solidFill>
                <a:srgbClr val="40458C"/>
              </a:solidFill>
              <a:miter lim="800000"/>
              <a:headEnd/>
              <a:tailEnd/>
            </a:ln>
            <a:effectLst/>
          </p:spPr>
          <p:txBody>
            <a:bodyPr wrap="none" anchor="ctr"/>
            <a:lstStyle/>
            <a:p>
              <a:endParaRPr lang="es-MX"/>
            </a:p>
          </p:txBody>
        </p:sp>
      </p:grpSp>
      <p:sp>
        <p:nvSpPr>
          <p:cNvPr id="11271" name="Text Box 7"/>
          <p:cNvSpPr txBox="1">
            <a:spLocks noChangeArrowheads="1"/>
          </p:cNvSpPr>
          <p:nvPr/>
        </p:nvSpPr>
        <p:spPr bwMode="auto">
          <a:xfrm>
            <a:off x="2667000" y="1828800"/>
            <a:ext cx="2133600" cy="581025"/>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Falta de rendimiento</a:t>
            </a:r>
          </a:p>
        </p:txBody>
      </p:sp>
      <p:sp>
        <p:nvSpPr>
          <p:cNvPr id="11272" name="Line 8"/>
          <p:cNvSpPr>
            <a:spLocks noChangeShapeType="1"/>
          </p:cNvSpPr>
          <p:nvPr/>
        </p:nvSpPr>
        <p:spPr bwMode="auto">
          <a:xfrm>
            <a:off x="3505200" y="2209800"/>
            <a:ext cx="990600" cy="381000"/>
          </a:xfrm>
          <a:prstGeom prst="line">
            <a:avLst/>
          </a:prstGeom>
          <a:noFill/>
          <a:ln w="9360">
            <a:solidFill>
              <a:srgbClr val="40458C"/>
            </a:solidFill>
            <a:miter lim="800000"/>
            <a:headEnd/>
            <a:tailEnd type="triangle" w="med" len="med"/>
          </a:ln>
          <a:effectLst/>
        </p:spPr>
        <p:txBody>
          <a:bodyPr/>
          <a:lstStyle/>
          <a:p>
            <a:endParaRPr lang="es-MX"/>
          </a:p>
        </p:txBody>
      </p:sp>
      <p:sp>
        <p:nvSpPr>
          <p:cNvPr id="11273" name="Text Box 9"/>
          <p:cNvSpPr txBox="1">
            <a:spLocks noChangeArrowheads="1"/>
          </p:cNvSpPr>
          <p:nvPr/>
        </p:nvSpPr>
        <p:spPr bwMode="auto">
          <a:xfrm>
            <a:off x="4343400" y="1524000"/>
            <a:ext cx="2362200" cy="581025"/>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Indisponibilidad evitable</a:t>
            </a:r>
          </a:p>
        </p:txBody>
      </p:sp>
      <p:sp>
        <p:nvSpPr>
          <p:cNvPr id="11274" name="Text Box 10"/>
          <p:cNvSpPr txBox="1">
            <a:spLocks noChangeArrowheads="1"/>
          </p:cNvSpPr>
          <p:nvPr/>
        </p:nvSpPr>
        <p:spPr bwMode="auto">
          <a:xfrm>
            <a:off x="6172200" y="1873250"/>
            <a:ext cx="2667000" cy="581025"/>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Indisponibilidad inevitable</a:t>
            </a:r>
          </a:p>
        </p:txBody>
      </p:sp>
      <p:sp>
        <p:nvSpPr>
          <p:cNvPr id="11275" name="Line 11"/>
          <p:cNvSpPr>
            <a:spLocks noChangeShapeType="1"/>
          </p:cNvSpPr>
          <p:nvPr/>
        </p:nvSpPr>
        <p:spPr bwMode="auto">
          <a:xfrm>
            <a:off x="6019800" y="1828800"/>
            <a:ext cx="1588" cy="762000"/>
          </a:xfrm>
          <a:prstGeom prst="line">
            <a:avLst/>
          </a:prstGeom>
          <a:noFill/>
          <a:ln w="9360">
            <a:solidFill>
              <a:srgbClr val="40458C"/>
            </a:solidFill>
            <a:miter lim="800000"/>
            <a:headEnd/>
            <a:tailEnd type="triangle" w="med" len="med"/>
          </a:ln>
          <a:effectLst/>
        </p:spPr>
        <p:txBody>
          <a:bodyPr/>
          <a:lstStyle/>
          <a:p>
            <a:endParaRPr lang="es-MX"/>
          </a:p>
        </p:txBody>
      </p:sp>
      <p:sp>
        <p:nvSpPr>
          <p:cNvPr id="11276" name="Line 12"/>
          <p:cNvSpPr>
            <a:spLocks noChangeShapeType="1"/>
          </p:cNvSpPr>
          <p:nvPr/>
        </p:nvSpPr>
        <p:spPr bwMode="auto">
          <a:xfrm flipH="1">
            <a:off x="6932613" y="2133600"/>
            <a:ext cx="460375" cy="457200"/>
          </a:xfrm>
          <a:prstGeom prst="line">
            <a:avLst/>
          </a:prstGeom>
          <a:noFill/>
          <a:ln w="9360">
            <a:solidFill>
              <a:srgbClr val="40458C"/>
            </a:solidFill>
            <a:miter lim="800000"/>
            <a:headEnd/>
            <a:tailEnd type="triangle" w="med" len="med"/>
          </a:ln>
          <a:effectLst/>
        </p:spPr>
        <p:txBody>
          <a:bodyPr/>
          <a:lstStyle/>
          <a:p>
            <a:endParaRPr lang="es-MX"/>
          </a:p>
        </p:txBody>
      </p:sp>
      <p:sp>
        <p:nvSpPr>
          <p:cNvPr id="11277" name="Line 13"/>
          <p:cNvSpPr>
            <a:spLocks noChangeShapeType="1"/>
          </p:cNvSpPr>
          <p:nvPr/>
        </p:nvSpPr>
        <p:spPr bwMode="auto">
          <a:xfrm>
            <a:off x="1447800" y="4114800"/>
            <a:ext cx="5867400" cy="1588"/>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1278" name="Text Box 14"/>
          <p:cNvSpPr txBox="1">
            <a:spLocks noChangeArrowheads="1"/>
          </p:cNvSpPr>
          <p:nvPr/>
        </p:nvSpPr>
        <p:spPr bwMode="auto">
          <a:xfrm>
            <a:off x="3352800" y="4114800"/>
            <a:ext cx="1676400" cy="306388"/>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a:solidFill>
                  <a:srgbClr val="40458C"/>
                </a:solidFill>
                <a:latin typeface="Tahoma" pitchFamily="32" charset="0"/>
                <a:ea typeface="WenQuanYi Micro Hei" charset="0"/>
                <a:cs typeface="WenQuanYi Micro Hei" charset="0"/>
              </a:rPr>
              <a:t>Capacidad Total</a:t>
            </a:r>
          </a:p>
        </p:txBody>
      </p:sp>
      <p:sp>
        <p:nvSpPr>
          <p:cNvPr id="11279" name="Line 15"/>
          <p:cNvSpPr>
            <a:spLocks noChangeShapeType="1"/>
          </p:cNvSpPr>
          <p:nvPr/>
        </p:nvSpPr>
        <p:spPr bwMode="auto">
          <a:xfrm>
            <a:off x="1447800" y="4572000"/>
            <a:ext cx="2743200" cy="1588"/>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1280" name="Text Box 16"/>
          <p:cNvSpPr txBox="1">
            <a:spLocks noChangeArrowheads="1"/>
          </p:cNvSpPr>
          <p:nvPr/>
        </p:nvSpPr>
        <p:spPr bwMode="auto">
          <a:xfrm>
            <a:off x="1905000" y="4572000"/>
            <a:ext cx="1676400" cy="306388"/>
          </a:xfrm>
          <a:prstGeom prst="rect">
            <a:avLst/>
          </a:prstGeom>
          <a:no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a:solidFill>
                  <a:srgbClr val="40458C"/>
                </a:solidFill>
                <a:latin typeface="Tahoma" pitchFamily="32" charset="0"/>
                <a:ea typeface="WenQuanYi Micro Hei" charset="0"/>
                <a:cs typeface="WenQuanYi Micro Hei" charset="0"/>
              </a:rPr>
              <a:t>Utilización Real</a:t>
            </a:r>
          </a:p>
        </p:txBody>
      </p:sp>
      <p:sp>
        <p:nvSpPr>
          <p:cNvPr id="11281" name="Text Box 17"/>
          <p:cNvSpPr txBox="1">
            <a:spLocks noChangeArrowheads="1"/>
          </p:cNvSpPr>
          <p:nvPr/>
        </p:nvSpPr>
        <p:spPr bwMode="auto">
          <a:xfrm>
            <a:off x="1371600" y="5029200"/>
            <a:ext cx="4800600" cy="1016000"/>
          </a:xfrm>
          <a:prstGeom prst="rect">
            <a:avLst/>
          </a:prstGeom>
          <a:noFill/>
          <a:ln w="9525">
            <a:noFill/>
            <a:round/>
            <a:headEnd/>
            <a:tailEnd/>
          </a:ln>
          <a:effectLst/>
        </p:spPr>
        <p:txBody>
          <a:bodyPr lIns="90000" tIns="46800" rIns="90000" bIns="46800">
            <a:spAutoFit/>
          </a:bodyPr>
          <a:lstStyle/>
          <a:p>
            <a:pPr marL="455613" indent="-455613">
              <a:spcBef>
                <a:spcPts val="1500"/>
              </a:spcBef>
              <a:buClr>
                <a:srgbClr val="40458C"/>
              </a:buClr>
              <a:buFont typeface="Times New Roman" pitchFamily="16" charset="0"/>
              <a:buAutoNum type="arabicPeriod"/>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pPr>
            <a:r>
              <a:rPr lang="es-ES">
                <a:solidFill>
                  <a:srgbClr val="40458C"/>
                </a:solidFill>
                <a:latin typeface="Tahoma" pitchFamily="32" charset="0"/>
                <a:ea typeface="WenQuanYi Micro Hei" charset="0"/>
                <a:cs typeface="WenQuanYi Micro Hei" charset="0"/>
              </a:rPr>
              <a:t>Mejorar la disponibilidad</a:t>
            </a:r>
          </a:p>
          <a:p>
            <a:pPr marL="455613" indent="-455613">
              <a:spcBef>
                <a:spcPts val="1500"/>
              </a:spcBef>
              <a:buClr>
                <a:srgbClr val="40458C"/>
              </a:buClr>
              <a:buFont typeface="Times New Roman" pitchFamily="16" charset="0"/>
              <a:buAutoNum type="arabicPeriod"/>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pPr>
            <a:r>
              <a:rPr lang="es-ES">
                <a:solidFill>
                  <a:srgbClr val="40458C"/>
                </a:solidFill>
                <a:latin typeface="Tahoma" pitchFamily="32" charset="0"/>
                <a:ea typeface="WenQuanYi Micro Hei" charset="0"/>
                <a:cs typeface="WenQuanYi Micro Hei" charset="0"/>
              </a:rPr>
              <a:t>Incrementar la efectividad</a:t>
            </a:r>
          </a:p>
        </p:txBody>
      </p:sp>
      <p:sp>
        <p:nvSpPr>
          <p:cNvPr id="11282" name="Line 18"/>
          <p:cNvSpPr>
            <a:spLocks noChangeShapeType="1"/>
          </p:cNvSpPr>
          <p:nvPr/>
        </p:nvSpPr>
        <p:spPr bwMode="auto">
          <a:xfrm>
            <a:off x="4114800" y="3200400"/>
            <a:ext cx="457200" cy="1588"/>
          </a:xfrm>
          <a:prstGeom prst="line">
            <a:avLst/>
          </a:prstGeom>
          <a:noFill/>
          <a:ln w="9360">
            <a:solidFill>
              <a:srgbClr val="40458C"/>
            </a:solidFill>
            <a:miter lim="800000"/>
            <a:headEnd/>
            <a:tailEnd type="triangle" w="med" len="med"/>
          </a:ln>
          <a:effectLst/>
        </p:spPr>
        <p:txBody>
          <a:bodyPr/>
          <a:lstStyle/>
          <a:p>
            <a:endParaRPr lang="es-MX"/>
          </a:p>
        </p:txBody>
      </p:sp>
      <p:sp>
        <p:nvSpPr>
          <p:cNvPr id="11283" name="Text Box 19"/>
          <p:cNvSpPr txBox="1">
            <a:spLocks noChangeArrowheads="1"/>
          </p:cNvSpPr>
          <p:nvPr/>
        </p:nvSpPr>
        <p:spPr bwMode="auto">
          <a:xfrm>
            <a:off x="4267200" y="2971800"/>
            <a:ext cx="381000" cy="246063"/>
          </a:xfrm>
          <a:prstGeom prst="rect">
            <a:avLst/>
          </a:prstGeom>
          <a:noFill/>
          <a:ln w="9525">
            <a:noFill/>
            <a:round/>
            <a:headEnd/>
            <a:tailEnd/>
          </a:ln>
          <a:effectLst/>
        </p:spPr>
        <p:txBody>
          <a:bodyPr lIns="90000" tIns="46800" rIns="90000" bIns="46800">
            <a:spAutoFit/>
          </a:bodyPr>
          <a:lstStyle/>
          <a:p>
            <a:pPr>
              <a:spcBef>
                <a:spcPts val="6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000">
                <a:solidFill>
                  <a:srgbClr val="40458C"/>
                </a:solidFill>
                <a:latin typeface="Tahoma" pitchFamily="32" charset="0"/>
                <a:ea typeface="WenQuanYi Micro Hei" charset="0"/>
                <a:cs typeface="WenQuanYi Micro Hei" charset="0"/>
              </a:rPr>
              <a:t>2</a:t>
            </a:r>
          </a:p>
        </p:txBody>
      </p:sp>
      <p:sp>
        <p:nvSpPr>
          <p:cNvPr id="11284" name="Line 20"/>
          <p:cNvSpPr>
            <a:spLocks noChangeShapeType="1"/>
          </p:cNvSpPr>
          <p:nvPr/>
        </p:nvSpPr>
        <p:spPr bwMode="auto">
          <a:xfrm>
            <a:off x="5791200" y="3200400"/>
            <a:ext cx="304800" cy="1588"/>
          </a:xfrm>
          <a:prstGeom prst="line">
            <a:avLst/>
          </a:prstGeom>
          <a:noFill/>
          <a:ln w="9360">
            <a:solidFill>
              <a:srgbClr val="40458C"/>
            </a:solidFill>
            <a:miter lim="800000"/>
            <a:headEnd/>
            <a:tailEnd type="triangle" w="med" len="med"/>
          </a:ln>
          <a:effectLst/>
        </p:spPr>
        <p:txBody>
          <a:bodyPr/>
          <a:lstStyle/>
          <a:p>
            <a:endParaRPr lang="es-MX"/>
          </a:p>
        </p:txBody>
      </p:sp>
      <p:sp>
        <p:nvSpPr>
          <p:cNvPr id="11285" name="Text Box 21"/>
          <p:cNvSpPr txBox="1">
            <a:spLocks noChangeArrowheads="1"/>
          </p:cNvSpPr>
          <p:nvPr/>
        </p:nvSpPr>
        <p:spPr bwMode="auto">
          <a:xfrm>
            <a:off x="5867400" y="2895600"/>
            <a:ext cx="381000" cy="246063"/>
          </a:xfrm>
          <a:prstGeom prst="rect">
            <a:avLst/>
          </a:prstGeom>
          <a:noFill/>
          <a:ln w="9525">
            <a:noFill/>
            <a:round/>
            <a:headEnd/>
            <a:tailEnd/>
          </a:ln>
          <a:effectLst/>
        </p:spPr>
        <p:txBody>
          <a:bodyPr lIns="90000" tIns="46800" rIns="90000" bIns="46800">
            <a:spAutoFit/>
          </a:bodyPr>
          <a:lstStyle/>
          <a:p>
            <a:pPr>
              <a:spcBef>
                <a:spcPts val="6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000">
                <a:solidFill>
                  <a:srgbClr val="40458C"/>
                </a:solidFill>
                <a:latin typeface="Tahoma" pitchFamily="32" charset="0"/>
                <a:ea typeface="WenQuanYi Micro Hei" charset="0"/>
                <a:cs typeface="WenQuanYi Micro Hei" charset="0"/>
              </a:rPr>
              <a:t>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685800" y="1524000"/>
            <a:ext cx="8458200" cy="545465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Establece y finaliza asociaciones para el intercambio de información de gestión</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Campo Application Context, especifica el tipo de conexión solicitada. Para gestión de red:</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Manager: Gestor hacia Agente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Agent: Agente hacia Gestor (para notificaciones)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Usado directamente por el usuario de gestión</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Servicios utilizados: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A-ASSOCIATE: Solicitud de conexión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A-RELEASE: Liberación Normal de conexión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A-ABORT: Liberación Anormal de conexión</a:t>
            </a:r>
          </a:p>
        </p:txBody>
      </p:sp>
      <p:sp>
        <p:nvSpPr>
          <p:cNvPr id="7680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Servicios utilizados: ACSE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idx="1"/>
          </p:nvPr>
        </p:nvSpPr>
        <p:spPr>
          <a:xfrm>
            <a:off x="609600" y="1524000"/>
            <a:ext cx="8153400" cy="5446713"/>
          </a:xfrm>
          <a:ln/>
        </p:spPr>
        <p:txBody>
          <a:bodyPr/>
          <a:lstStyle/>
          <a:p>
            <a:pPr marL="341313" indent="-341313">
              <a:lnSpc>
                <a:spcPct val="90000"/>
              </a:lnSpc>
              <a:spcBef>
                <a:spcPts val="625"/>
              </a:spcBef>
              <a:buClr>
                <a:srgbClr val="6F89F7"/>
              </a:buClr>
              <a:buSzPct val="141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500"/>
              <a:t>Usado solo por CMISE para la solicitud de ejecución de operaciones remotas</a:t>
            </a:r>
          </a:p>
          <a:p>
            <a:pPr marL="341313" indent="-341313">
              <a:lnSpc>
                <a:spcPct val="90000"/>
              </a:lnSpc>
              <a:spcBef>
                <a:spcPts val="625"/>
              </a:spcBef>
              <a:buClr>
                <a:srgbClr val="6F89F7"/>
              </a:buClr>
              <a:buSzPct val="141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500"/>
              <a:t>El gestor solicita una operación remota; el agente lo intenta ejecutar y devuelve el resultado del intento</a:t>
            </a:r>
          </a:p>
          <a:p>
            <a:pPr marL="341313" indent="-341313">
              <a:lnSpc>
                <a:spcPct val="90000"/>
              </a:lnSpc>
              <a:spcBef>
                <a:spcPts val="625"/>
              </a:spcBef>
              <a:buClr>
                <a:srgbClr val="6F89F7"/>
              </a:buClr>
              <a:buSzPct val="141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500"/>
              <a:t>Usado por aplicaciones tipo cliente-servidor.</a:t>
            </a:r>
          </a:p>
          <a:p>
            <a:pPr marL="341313" indent="-341313">
              <a:lnSpc>
                <a:spcPct val="90000"/>
              </a:lnSpc>
              <a:spcBef>
                <a:spcPts val="625"/>
              </a:spcBef>
              <a:buClr>
                <a:srgbClr val="6F89F7"/>
              </a:buClr>
              <a:buSzPct val="141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500"/>
              <a:t>Servicios utilizados:</a:t>
            </a:r>
          </a:p>
          <a:p>
            <a:pPr marL="741363" lvl="1" indent="-284163">
              <a:lnSpc>
                <a:spcPct val="90000"/>
              </a:lnSpc>
              <a:spcBef>
                <a:spcPts val="625"/>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500"/>
              <a:t>RO-INVOKE: Transporte de una petición de operación</a:t>
            </a:r>
          </a:p>
          <a:p>
            <a:pPr marL="741363" lvl="1" indent="-284163">
              <a:lnSpc>
                <a:spcPct val="90000"/>
              </a:lnSpc>
              <a:spcBef>
                <a:spcPts val="625"/>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500"/>
              <a:t>RO-RESULT: Transporte del resultado de una operación</a:t>
            </a:r>
          </a:p>
          <a:p>
            <a:pPr marL="741363" lvl="1" indent="-284163">
              <a:lnSpc>
                <a:spcPct val="90000"/>
              </a:lnSpc>
              <a:spcBef>
                <a:spcPts val="625"/>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500"/>
              <a:t>RO-ERROR: Transporte de error de una operación</a:t>
            </a:r>
          </a:p>
          <a:p>
            <a:pPr marL="741363" lvl="1" indent="-284163">
              <a:lnSpc>
                <a:spcPct val="90000"/>
              </a:lnSpc>
              <a:spcBef>
                <a:spcPts val="625"/>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500"/>
              <a:t>RO-REJECT: Rechazo de la petición</a:t>
            </a:r>
          </a:p>
        </p:txBody>
      </p:sp>
      <p:sp>
        <p:nvSpPr>
          <p:cNvPr id="7782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Servicios utilizados: ROSE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idx="1"/>
          </p:nvPr>
        </p:nvSpPr>
        <p:spPr>
          <a:xfrm>
            <a:off x="609600" y="1676400"/>
            <a:ext cx="8305800" cy="537845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CMISE: Common Management Information Service Element</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Proporciona tres tipos de servicio: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Manejo de datos: usado por el gestor para solicitar y alterar información de los recursos del agente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Informe de sucesos: usado por el agente para informar al gestor sobre diversos sucesos de interés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Control Directo: usado por el gestor para solicitar la ejecución de diversas acciones en el agente</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Hace uso del servicio de operaciones remotas proporcionado por ROSE.</a:t>
            </a:r>
          </a:p>
        </p:txBody>
      </p:sp>
      <p:sp>
        <p:nvSpPr>
          <p:cNvPr id="7884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Servicios ofrecidos: CMISE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533400" y="1447800"/>
            <a:ext cx="8229600" cy="5410200"/>
          </a:xfrm>
          <a:ln/>
        </p:spPr>
        <p:txBody>
          <a:bodyPr/>
          <a:lstStyle/>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Servicios de manejo de datos: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M-GET: Servicio de monitorización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M-SET: Servicio de control</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M-CANCEL-GET: Servicio de cancelación de monitorización</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Servicios de notificación: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M-EVENT-REPORT: Servicio de notificación</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Servicios de Control Directo: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M-ACTION: Servicio de solicitud de acciones por parte del agente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M-CREATE: Servicio de solicitud de creación de “objetos”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M-DELETE: Servicio de solicitud de borrado de “objetos”</a:t>
            </a:r>
          </a:p>
        </p:txBody>
      </p:sp>
      <p:sp>
        <p:nvSpPr>
          <p:cNvPr id="79873" name="Rectangle 1"/>
          <p:cNvSpPr>
            <a:spLocks noGrp="1" noChangeArrowheads="1"/>
          </p:cNvSpPr>
          <p:nvPr>
            <p:ph type="title"/>
          </p:nvPr>
        </p:nvSpPr>
        <p:spPr>
          <a:xfrm>
            <a:off x="609600" y="762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CMISE (I)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533400" y="1447800"/>
            <a:ext cx="8229600" cy="5410200"/>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Componentes comunes de las primitivas del servicio</a:t>
            </a:r>
          </a:p>
          <a:p>
            <a:pPr marL="741363" lvl="1" indent="-284163">
              <a:spcBef>
                <a:spcPts val="575"/>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300"/>
              <a:t>Invoke Identifier (II)</a:t>
            </a:r>
          </a:p>
          <a:p>
            <a:pPr marL="741363" lvl="1" indent="-284163">
              <a:spcBef>
                <a:spcPts val="575"/>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300"/>
              <a:t>Mode (M)</a:t>
            </a:r>
          </a:p>
          <a:p>
            <a:pPr marL="741363" lvl="1" indent="-284163">
              <a:spcBef>
                <a:spcPts val="575"/>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300"/>
              <a:t>Base Object Class (BC)</a:t>
            </a:r>
          </a:p>
          <a:p>
            <a:pPr marL="741363" lvl="1" indent="-284163">
              <a:spcBef>
                <a:spcPts val="575"/>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300"/>
              <a:t>Base Object Instance (BI)</a:t>
            </a:r>
          </a:p>
          <a:p>
            <a:pPr marL="741363" lvl="1" indent="-284163">
              <a:spcBef>
                <a:spcPts val="575"/>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300"/>
              <a:t>Scope (S)</a:t>
            </a:r>
          </a:p>
          <a:p>
            <a:pPr marL="741363" lvl="1" indent="-284163">
              <a:spcBef>
                <a:spcPts val="575"/>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300"/>
              <a:t>Filter (F)</a:t>
            </a:r>
          </a:p>
          <a:p>
            <a:pPr marL="741363" lvl="1" indent="-284163">
              <a:spcBef>
                <a:spcPts val="575"/>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300"/>
              <a:t>Synchronization (Y)</a:t>
            </a:r>
          </a:p>
          <a:p>
            <a:pPr marL="741363" lvl="1" indent="-284163">
              <a:spcBef>
                <a:spcPts val="575"/>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300"/>
              <a:t>Attribute Identifier List (AI)</a:t>
            </a:r>
          </a:p>
          <a:p>
            <a:pPr marL="741363" lvl="1" indent="-284163">
              <a:spcBef>
                <a:spcPts val="575"/>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300"/>
              <a:t>Access Control (AC)</a:t>
            </a:r>
          </a:p>
        </p:txBody>
      </p:sp>
      <p:sp>
        <p:nvSpPr>
          <p:cNvPr id="80897" name="Rectangle 1"/>
          <p:cNvSpPr>
            <a:spLocks noGrp="1" noChangeArrowheads="1"/>
          </p:cNvSpPr>
          <p:nvPr>
            <p:ph type="title"/>
          </p:nvPr>
        </p:nvSpPr>
        <p:spPr>
          <a:xfrm>
            <a:off x="609600" y="150813"/>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CMISE (II)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idx="1"/>
          </p:nvPr>
        </p:nvSpPr>
        <p:spPr>
          <a:xfrm>
            <a:off x="685800" y="1447800"/>
            <a:ext cx="7924800" cy="91440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Ejemplo de utilización del servicio M-GET de Monitorización</a:t>
            </a:r>
          </a:p>
        </p:txBody>
      </p:sp>
      <p:sp>
        <p:nvSpPr>
          <p:cNvPr id="81921" name="Rectangle 1"/>
          <p:cNvSpPr>
            <a:spLocks noGrp="1" noChangeArrowheads="1"/>
          </p:cNvSpPr>
          <p:nvPr>
            <p:ph type="title"/>
          </p:nvPr>
        </p:nvSpPr>
        <p:spPr>
          <a:xfrm>
            <a:off x="609600" y="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CMISE (III)</a:t>
            </a:r>
          </a:p>
        </p:txBody>
      </p:sp>
      <p:sp>
        <p:nvSpPr>
          <p:cNvPr id="81923" name="Rectangle 3"/>
          <p:cNvSpPr>
            <a:spLocks noChangeArrowheads="1"/>
          </p:cNvSpPr>
          <p:nvPr/>
        </p:nvSpPr>
        <p:spPr bwMode="auto">
          <a:xfrm>
            <a:off x="1219200" y="5029200"/>
            <a:ext cx="2819400" cy="1447800"/>
          </a:xfrm>
          <a:prstGeom prst="rect">
            <a:avLst/>
          </a:prstGeom>
          <a:noFill/>
          <a:ln w="9525">
            <a:noFill/>
            <a:round/>
            <a:headEnd/>
            <a:tailEnd/>
          </a:ln>
          <a:effectLst/>
        </p:spPr>
        <p:txBody>
          <a:bodyPr lIns="90000" tIns="46800" rIns="90000" bIns="46800"/>
          <a:lstStyle/>
          <a:p>
            <a:pPr marL="342900" indent="-341313">
              <a:lnSpc>
                <a:spcPct val="90000"/>
              </a:lnSpc>
              <a:spcBef>
                <a:spcPts val="45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1800">
                <a:solidFill>
                  <a:srgbClr val="40458C"/>
                </a:solidFill>
                <a:latin typeface="Tahoma" pitchFamily="32" charset="0"/>
                <a:ea typeface="WenQuanYi Micro Hei" charset="0"/>
                <a:cs typeface="WenQuanYi Micro Hei" charset="0"/>
              </a:rPr>
              <a:t>II=Invoke Identifier</a:t>
            </a:r>
          </a:p>
          <a:p>
            <a:pPr marL="342900" indent="-341313">
              <a:lnSpc>
                <a:spcPct val="90000"/>
              </a:lnSpc>
              <a:spcBef>
                <a:spcPts val="45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1800">
                <a:solidFill>
                  <a:srgbClr val="40458C"/>
                </a:solidFill>
                <a:latin typeface="Tahoma" pitchFamily="32" charset="0"/>
                <a:ea typeface="WenQuanYi Micro Hei" charset="0"/>
                <a:cs typeface="WenQuanYi Micro Hei" charset="0"/>
              </a:rPr>
              <a:t>BC=Base Object Class</a:t>
            </a:r>
          </a:p>
          <a:p>
            <a:pPr marL="342900" indent="-341313">
              <a:lnSpc>
                <a:spcPct val="90000"/>
              </a:lnSpc>
              <a:spcBef>
                <a:spcPts val="45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1800">
                <a:solidFill>
                  <a:srgbClr val="40458C"/>
                </a:solidFill>
                <a:latin typeface="Tahoma" pitchFamily="32" charset="0"/>
                <a:ea typeface="WenQuanYi Micro Hei" charset="0"/>
                <a:cs typeface="WenQuanYi Micro Hei" charset="0"/>
              </a:rPr>
              <a:t>BI=Base Object Instance</a:t>
            </a:r>
          </a:p>
          <a:p>
            <a:pPr marL="342900" indent="-341313">
              <a:lnSpc>
                <a:spcPct val="90000"/>
              </a:lnSpc>
              <a:spcBef>
                <a:spcPts val="45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1800">
                <a:solidFill>
                  <a:srgbClr val="40458C"/>
                </a:solidFill>
                <a:latin typeface="Tahoma" pitchFamily="32" charset="0"/>
                <a:ea typeface="WenQuanYi Micro Hei" charset="0"/>
                <a:cs typeface="WenQuanYi Micro Hei" charset="0"/>
              </a:rPr>
              <a:t>S=Scope</a:t>
            </a:r>
          </a:p>
          <a:p>
            <a:pPr marL="342900" indent="-341313">
              <a:lnSpc>
                <a:spcPct val="90000"/>
              </a:lnSpc>
              <a:spcBef>
                <a:spcPts val="45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1800">
                <a:solidFill>
                  <a:srgbClr val="40458C"/>
                </a:solidFill>
                <a:latin typeface="Tahoma" pitchFamily="32" charset="0"/>
                <a:ea typeface="WenQuanYi Micro Hei" charset="0"/>
                <a:cs typeface="WenQuanYi Micro Hei" charset="0"/>
              </a:rPr>
              <a:t>F=Filter</a:t>
            </a:r>
          </a:p>
        </p:txBody>
      </p:sp>
      <p:sp>
        <p:nvSpPr>
          <p:cNvPr id="81924" name="Rectangle 4"/>
          <p:cNvSpPr>
            <a:spLocks noChangeArrowheads="1"/>
          </p:cNvSpPr>
          <p:nvPr/>
        </p:nvSpPr>
        <p:spPr bwMode="auto">
          <a:xfrm>
            <a:off x="5105400" y="5029200"/>
            <a:ext cx="3429000" cy="1447800"/>
          </a:xfrm>
          <a:prstGeom prst="rect">
            <a:avLst/>
          </a:prstGeom>
          <a:noFill/>
          <a:ln w="9525">
            <a:noFill/>
            <a:round/>
            <a:headEnd/>
            <a:tailEnd/>
          </a:ln>
          <a:effectLst/>
        </p:spPr>
        <p:txBody>
          <a:bodyPr lIns="90000" tIns="46800" rIns="90000" bIns="46800"/>
          <a:lstStyle/>
          <a:p>
            <a:pPr marL="342900" indent="-341313">
              <a:lnSpc>
                <a:spcPct val="90000"/>
              </a:lnSpc>
              <a:spcBef>
                <a:spcPts val="45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1800">
                <a:solidFill>
                  <a:srgbClr val="40458C"/>
                </a:solidFill>
                <a:latin typeface="Tahoma" pitchFamily="32" charset="0"/>
                <a:ea typeface="WenQuanYi Micro Hei" charset="0"/>
                <a:cs typeface="WenQuanYi Micro Hei" charset="0"/>
              </a:rPr>
              <a:t>Y =Synchronization </a:t>
            </a:r>
          </a:p>
          <a:p>
            <a:pPr marL="342900" indent="-341313">
              <a:lnSpc>
                <a:spcPct val="90000"/>
              </a:lnSpc>
              <a:spcBef>
                <a:spcPts val="45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1800">
                <a:solidFill>
                  <a:srgbClr val="40458C"/>
                </a:solidFill>
                <a:latin typeface="Tahoma" pitchFamily="32" charset="0"/>
                <a:ea typeface="WenQuanYi Micro Hei" charset="0"/>
                <a:cs typeface="WenQuanYi Micro Hei" charset="0"/>
              </a:rPr>
              <a:t>AI=Attribute Identifier List</a:t>
            </a:r>
          </a:p>
          <a:p>
            <a:pPr marL="342900" indent="-341313">
              <a:lnSpc>
                <a:spcPct val="90000"/>
              </a:lnSpc>
              <a:spcBef>
                <a:spcPts val="45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1800">
                <a:solidFill>
                  <a:srgbClr val="40458C"/>
                </a:solidFill>
                <a:latin typeface="Tahoma" pitchFamily="32" charset="0"/>
                <a:ea typeface="WenQuanYi Micro Hei" charset="0"/>
                <a:cs typeface="WenQuanYi Micro Hei" charset="0"/>
              </a:rPr>
              <a:t>MC=Managed Object Class</a:t>
            </a:r>
          </a:p>
          <a:p>
            <a:pPr marL="342900" indent="-341313">
              <a:lnSpc>
                <a:spcPct val="90000"/>
              </a:lnSpc>
              <a:spcBef>
                <a:spcPts val="45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1800">
                <a:solidFill>
                  <a:srgbClr val="40458C"/>
                </a:solidFill>
                <a:latin typeface="Tahoma" pitchFamily="32" charset="0"/>
                <a:ea typeface="WenQuanYi Micro Hei" charset="0"/>
                <a:cs typeface="WenQuanYi Micro Hei" charset="0"/>
              </a:rPr>
              <a:t>MI=Managed Object Instance</a:t>
            </a:r>
          </a:p>
          <a:p>
            <a:pPr marL="342900" indent="-341313">
              <a:lnSpc>
                <a:spcPct val="90000"/>
              </a:lnSpc>
              <a:spcBef>
                <a:spcPts val="450"/>
              </a:spcBef>
              <a:buClrTx/>
              <a:buSzPct val="11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ES" sz="1800">
                <a:solidFill>
                  <a:srgbClr val="40458C"/>
                </a:solidFill>
                <a:latin typeface="Tahoma" pitchFamily="32" charset="0"/>
                <a:ea typeface="WenQuanYi Micro Hei" charset="0"/>
                <a:cs typeface="WenQuanYi Micro Hei" charset="0"/>
              </a:rPr>
              <a:t>AL=Attribute List</a:t>
            </a:r>
          </a:p>
        </p:txBody>
      </p:sp>
      <p:sp>
        <p:nvSpPr>
          <p:cNvPr id="81925" name="Line 5"/>
          <p:cNvSpPr>
            <a:spLocks noChangeShapeType="1"/>
          </p:cNvSpPr>
          <p:nvPr/>
        </p:nvSpPr>
        <p:spPr bwMode="auto">
          <a:xfrm>
            <a:off x="3657600" y="2438400"/>
            <a:ext cx="1588" cy="2590800"/>
          </a:xfrm>
          <a:prstGeom prst="line">
            <a:avLst/>
          </a:prstGeom>
          <a:noFill/>
          <a:ln w="28440">
            <a:solidFill>
              <a:srgbClr val="40458C"/>
            </a:solidFill>
            <a:miter lim="800000"/>
            <a:headEnd/>
            <a:tailEnd/>
          </a:ln>
          <a:effectLst/>
        </p:spPr>
        <p:txBody>
          <a:bodyPr/>
          <a:lstStyle/>
          <a:p>
            <a:endParaRPr lang="es-MX"/>
          </a:p>
        </p:txBody>
      </p:sp>
      <p:sp>
        <p:nvSpPr>
          <p:cNvPr id="81926" name="Line 6"/>
          <p:cNvSpPr>
            <a:spLocks noChangeShapeType="1"/>
          </p:cNvSpPr>
          <p:nvPr/>
        </p:nvSpPr>
        <p:spPr bwMode="auto">
          <a:xfrm>
            <a:off x="5334000" y="2438400"/>
            <a:ext cx="1588" cy="2590800"/>
          </a:xfrm>
          <a:prstGeom prst="line">
            <a:avLst/>
          </a:prstGeom>
          <a:noFill/>
          <a:ln w="28440">
            <a:solidFill>
              <a:srgbClr val="40458C"/>
            </a:solidFill>
            <a:miter lim="800000"/>
            <a:headEnd/>
            <a:tailEnd/>
          </a:ln>
          <a:effectLst/>
        </p:spPr>
        <p:txBody>
          <a:bodyPr/>
          <a:lstStyle/>
          <a:p>
            <a:endParaRPr lang="es-MX"/>
          </a:p>
        </p:txBody>
      </p:sp>
      <p:sp>
        <p:nvSpPr>
          <p:cNvPr id="81927" name="Line 7"/>
          <p:cNvSpPr>
            <a:spLocks noChangeShapeType="1"/>
          </p:cNvSpPr>
          <p:nvPr/>
        </p:nvSpPr>
        <p:spPr bwMode="auto">
          <a:xfrm>
            <a:off x="1447800" y="3276600"/>
            <a:ext cx="2209800" cy="1588"/>
          </a:xfrm>
          <a:prstGeom prst="line">
            <a:avLst/>
          </a:prstGeom>
          <a:noFill/>
          <a:ln w="9360">
            <a:solidFill>
              <a:srgbClr val="40458C"/>
            </a:solidFill>
            <a:miter lim="800000"/>
            <a:headEnd/>
            <a:tailEnd type="triangle" w="med" len="med"/>
          </a:ln>
          <a:effectLst/>
        </p:spPr>
        <p:txBody>
          <a:bodyPr/>
          <a:lstStyle/>
          <a:p>
            <a:endParaRPr lang="es-MX"/>
          </a:p>
        </p:txBody>
      </p:sp>
      <p:sp>
        <p:nvSpPr>
          <p:cNvPr id="81928" name="Line 8"/>
          <p:cNvSpPr>
            <a:spLocks noChangeShapeType="1"/>
          </p:cNvSpPr>
          <p:nvPr/>
        </p:nvSpPr>
        <p:spPr bwMode="auto">
          <a:xfrm flipH="1">
            <a:off x="1446213" y="4572000"/>
            <a:ext cx="2212975" cy="1588"/>
          </a:xfrm>
          <a:prstGeom prst="line">
            <a:avLst/>
          </a:prstGeom>
          <a:noFill/>
          <a:ln w="9360">
            <a:solidFill>
              <a:srgbClr val="40458C"/>
            </a:solidFill>
            <a:miter lim="800000"/>
            <a:headEnd/>
            <a:tailEnd type="triangle" w="med" len="med"/>
          </a:ln>
          <a:effectLst/>
        </p:spPr>
        <p:txBody>
          <a:bodyPr/>
          <a:lstStyle/>
          <a:p>
            <a:endParaRPr lang="es-MX"/>
          </a:p>
        </p:txBody>
      </p:sp>
      <p:sp>
        <p:nvSpPr>
          <p:cNvPr id="81929" name="Line 9"/>
          <p:cNvSpPr>
            <a:spLocks noChangeShapeType="1"/>
          </p:cNvSpPr>
          <p:nvPr/>
        </p:nvSpPr>
        <p:spPr bwMode="auto">
          <a:xfrm>
            <a:off x="5334000" y="3276600"/>
            <a:ext cx="2209800" cy="1588"/>
          </a:xfrm>
          <a:prstGeom prst="line">
            <a:avLst/>
          </a:prstGeom>
          <a:noFill/>
          <a:ln w="9360">
            <a:solidFill>
              <a:srgbClr val="40458C"/>
            </a:solidFill>
            <a:miter lim="800000"/>
            <a:headEnd/>
            <a:tailEnd type="triangle" w="med" len="med"/>
          </a:ln>
          <a:effectLst/>
        </p:spPr>
        <p:txBody>
          <a:bodyPr/>
          <a:lstStyle/>
          <a:p>
            <a:endParaRPr lang="es-MX"/>
          </a:p>
        </p:txBody>
      </p:sp>
      <p:sp>
        <p:nvSpPr>
          <p:cNvPr id="81930" name="Line 10"/>
          <p:cNvSpPr>
            <a:spLocks noChangeShapeType="1"/>
          </p:cNvSpPr>
          <p:nvPr/>
        </p:nvSpPr>
        <p:spPr bwMode="auto">
          <a:xfrm flipH="1">
            <a:off x="5332413" y="4572000"/>
            <a:ext cx="2212975" cy="1588"/>
          </a:xfrm>
          <a:prstGeom prst="line">
            <a:avLst/>
          </a:prstGeom>
          <a:noFill/>
          <a:ln w="9360">
            <a:solidFill>
              <a:srgbClr val="40458C"/>
            </a:solidFill>
            <a:miter lim="800000"/>
            <a:headEnd/>
            <a:tailEnd type="triangle" w="med" len="med"/>
          </a:ln>
          <a:effectLst/>
        </p:spPr>
        <p:txBody>
          <a:bodyPr/>
          <a:lstStyle/>
          <a:p>
            <a:endParaRPr lang="es-MX"/>
          </a:p>
        </p:txBody>
      </p:sp>
      <p:sp>
        <p:nvSpPr>
          <p:cNvPr id="81931" name="Text Box 11"/>
          <p:cNvSpPr txBox="1">
            <a:spLocks noChangeArrowheads="1"/>
          </p:cNvSpPr>
          <p:nvPr/>
        </p:nvSpPr>
        <p:spPr bwMode="auto">
          <a:xfrm>
            <a:off x="1447800" y="2514600"/>
            <a:ext cx="2133600" cy="785813"/>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 M-GET request</a:t>
            </a:r>
          </a:p>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(II,BC,BI,S,F,Y,AI)</a:t>
            </a:r>
          </a:p>
        </p:txBody>
      </p:sp>
      <p:sp>
        <p:nvSpPr>
          <p:cNvPr id="81932" name="Text Box 12"/>
          <p:cNvSpPr txBox="1">
            <a:spLocks noChangeArrowheads="1"/>
          </p:cNvSpPr>
          <p:nvPr/>
        </p:nvSpPr>
        <p:spPr bwMode="auto">
          <a:xfrm>
            <a:off x="1600200" y="3792538"/>
            <a:ext cx="1828800" cy="1058862"/>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M-GET confirm</a:t>
            </a:r>
          </a:p>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(II,MC,MI,AL)</a:t>
            </a:r>
          </a:p>
        </p:txBody>
      </p:sp>
      <p:sp>
        <p:nvSpPr>
          <p:cNvPr id="81933" name="Text Box 13"/>
          <p:cNvSpPr txBox="1">
            <a:spLocks noChangeArrowheads="1"/>
          </p:cNvSpPr>
          <p:nvPr/>
        </p:nvSpPr>
        <p:spPr bwMode="auto">
          <a:xfrm>
            <a:off x="5334000" y="2514600"/>
            <a:ext cx="2133600" cy="1058863"/>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 M-GET indication</a:t>
            </a:r>
          </a:p>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(II,BC,BI,S,F,Y,AI)</a:t>
            </a:r>
          </a:p>
        </p:txBody>
      </p:sp>
      <p:sp>
        <p:nvSpPr>
          <p:cNvPr id="81934" name="Text Box 14"/>
          <p:cNvSpPr txBox="1">
            <a:spLocks noChangeArrowheads="1"/>
          </p:cNvSpPr>
          <p:nvPr/>
        </p:nvSpPr>
        <p:spPr bwMode="auto">
          <a:xfrm>
            <a:off x="5486400" y="3792538"/>
            <a:ext cx="2057400" cy="785812"/>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M-GET response</a:t>
            </a:r>
          </a:p>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(II,MC,MI,AL)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idx="1"/>
          </p:nvPr>
        </p:nvSpPr>
        <p:spPr>
          <a:xfrm>
            <a:off x="609600" y="1447800"/>
            <a:ext cx="7772400" cy="4832350"/>
          </a:xfrm>
          <a:ln/>
        </p:spPr>
        <p:txBody>
          <a:bodyPr>
            <a:normAutofit lnSpcReduction="10000"/>
          </a:bodyPr>
          <a:lstStyle/>
          <a:p>
            <a:pPr marL="0" indent="0">
              <a:lnSpc>
                <a:spcPct val="90000"/>
              </a:lnSpc>
              <a:spcBef>
                <a:spcPts val="700"/>
              </a:spcBef>
              <a:buClrTx/>
              <a:buSzPct val="11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s-ES" sz="2800"/>
              <a:t>No todas las funcionalidades tienen que estar soportadas por todos los CMISE</a:t>
            </a:r>
          </a:p>
          <a:p>
            <a:pPr marL="858838" lvl="1">
              <a:lnSpc>
                <a:spcPct val="90000"/>
              </a:lnSpc>
              <a:spcBef>
                <a:spcPts val="600"/>
              </a:spcBef>
              <a:buClr>
                <a:srgbClr val="40458C"/>
              </a:buClr>
              <a:buSzPct val="60000"/>
              <a:buFont typeface="Wingdings" charset="2"/>
              <a:buChar char=""/>
              <a:tabLst>
                <a:tab pos="569913" algn="l"/>
                <a:tab pos="1484313" algn="l"/>
                <a:tab pos="2398713" algn="l"/>
                <a:tab pos="3313113" algn="l"/>
                <a:tab pos="4227513" algn="l"/>
                <a:tab pos="5141913" algn="l"/>
                <a:tab pos="6056313" algn="l"/>
                <a:tab pos="6970713" algn="l"/>
                <a:tab pos="7885113" algn="l"/>
                <a:tab pos="8799513" algn="l"/>
                <a:tab pos="9713913" algn="l"/>
              </a:tabLst>
            </a:pPr>
            <a:r>
              <a:rPr lang="es-ES" sz="2400"/>
              <a:t>Unidad funcional Kernel (básica, siempre presente)</a:t>
            </a:r>
          </a:p>
          <a:p>
            <a:pPr marL="1277938" lvl="2" indent="-227013">
              <a:lnSpc>
                <a:spcPct val="90000"/>
              </a:lnSpc>
              <a:spcBef>
                <a:spcPts val="500"/>
              </a:spcBef>
              <a:buClr>
                <a:srgbClr val="6F89F7"/>
              </a:buClr>
              <a:buSzPct val="95000"/>
              <a:buFont typeface="Wingdings" charset="2"/>
              <a:buChar char=""/>
              <a:tabLst>
                <a:tab pos="569913" algn="l"/>
                <a:tab pos="1484313" algn="l"/>
                <a:tab pos="2398713" algn="l"/>
                <a:tab pos="3313113" algn="l"/>
                <a:tab pos="4227513" algn="l"/>
                <a:tab pos="5141913" algn="l"/>
                <a:tab pos="6056313" algn="l"/>
                <a:tab pos="6970713" algn="l"/>
                <a:tab pos="7885113" algn="l"/>
                <a:tab pos="8799513" algn="l"/>
                <a:tab pos="9713913" algn="l"/>
              </a:tabLst>
            </a:pPr>
            <a:r>
              <a:rPr lang="es-ES" sz="2000"/>
              <a:t>M-EVENT-REPORT, M-CREATE, M-DELETE</a:t>
            </a:r>
          </a:p>
          <a:p>
            <a:pPr marL="1277938" lvl="2" indent="-227013">
              <a:lnSpc>
                <a:spcPct val="90000"/>
              </a:lnSpc>
              <a:spcBef>
                <a:spcPts val="500"/>
              </a:spcBef>
              <a:buClr>
                <a:srgbClr val="6F89F7"/>
              </a:buClr>
              <a:buSzPct val="95000"/>
              <a:buFont typeface="Wingdings" charset="2"/>
              <a:buChar char=""/>
              <a:tabLst>
                <a:tab pos="569913" algn="l"/>
                <a:tab pos="1484313" algn="l"/>
                <a:tab pos="2398713" algn="l"/>
                <a:tab pos="3313113" algn="l"/>
                <a:tab pos="4227513" algn="l"/>
                <a:tab pos="5141913" algn="l"/>
                <a:tab pos="6056313" algn="l"/>
                <a:tab pos="6970713" algn="l"/>
                <a:tab pos="7885113" algn="l"/>
                <a:tab pos="8799513" algn="l"/>
                <a:tab pos="9713913" algn="l"/>
              </a:tabLst>
            </a:pPr>
            <a:r>
              <a:rPr lang="es-ES" sz="2000"/>
              <a:t>M-GET, M-SET, M-ACTION</a:t>
            </a:r>
          </a:p>
          <a:p>
            <a:pPr marL="1277938" lvl="2" indent="-227013">
              <a:lnSpc>
                <a:spcPct val="90000"/>
              </a:lnSpc>
              <a:spcBef>
                <a:spcPts val="500"/>
              </a:spcBef>
              <a:buClr>
                <a:srgbClr val="6F89F7"/>
              </a:buClr>
              <a:buSzPct val="95000"/>
              <a:buFont typeface="Wingdings" charset="2"/>
              <a:buChar char=""/>
              <a:tabLst>
                <a:tab pos="569913" algn="l"/>
                <a:tab pos="1484313" algn="l"/>
                <a:tab pos="2398713" algn="l"/>
                <a:tab pos="3313113" algn="l"/>
                <a:tab pos="4227513" algn="l"/>
                <a:tab pos="5141913" algn="l"/>
                <a:tab pos="6056313" algn="l"/>
                <a:tab pos="6970713" algn="l"/>
                <a:tab pos="7885113" algn="l"/>
                <a:tab pos="8799513" algn="l"/>
                <a:tab pos="9713913" algn="l"/>
              </a:tabLst>
            </a:pPr>
            <a:r>
              <a:rPr lang="es-ES" sz="2000"/>
              <a:t>Sin peticiones enlazadas, ni scope, filtrado o sincronización</a:t>
            </a:r>
          </a:p>
          <a:p>
            <a:pPr marL="858838" lvl="1">
              <a:lnSpc>
                <a:spcPct val="90000"/>
              </a:lnSpc>
              <a:spcBef>
                <a:spcPts val="600"/>
              </a:spcBef>
              <a:buClr>
                <a:srgbClr val="40458C"/>
              </a:buClr>
              <a:buSzPct val="60000"/>
              <a:buFont typeface="Wingdings" charset="2"/>
              <a:buChar char=""/>
              <a:tabLst>
                <a:tab pos="569913" algn="l"/>
                <a:tab pos="1484313" algn="l"/>
                <a:tab pos="2398713" algn="l"/>
                <a:tab pos="3313113" algn="l"/>
                <a:tab pos="4227513" algn="l"/>
                <a:tab pos="5141913" algn="l"/>
                <a:tab pos="6056313" algn="l"/>
                <a:tab pos="6970713" algn="l"/>
                <a:tab pos="7885113" algn="l"/>
                <a:tab pos="8799513" algn="l"/>
                <a:tab pos="9713913" algn="l"/>
              </a:tabLst>
            </a:pPr>
            <a:r>
              <a:rPr lang="es-ES" sz="2400"/>
              <a:t>Selección múltiple de objetos (scope y sincronización)</a:t>
            </a:r>
          </a:p>
          <a:p>
            <a:pPr marL="858838" lvl="1">
              <a:lnSpc>
                <a:spcPct val="90000"/>
              </a:lnSpc>
              <a:spcBef>
                <a:spcPts val="600"/>
              </a:spcBef>
              <a:buClr>
                <a:srgbClr val="40458C"/>
              </a:buClr>
              <a:buSzPct val="60000"/>
              <a:buFont typeface="Wingdings" charset="2"/>
              <a:buChar char=""/>
              <a:tabLst>
                <a:tab pos="569913" algn="l"/>
                <a:tab pos="1484313" algn="l"/>
                <a:tab pos="2398713" algn="l"/>
                <a:tab pos="3313113" algn="l"/>
                <a:tab pos="4227513" algn="l"/>
                <a:tab pos="5141913" algn="l"/>
                <a:tab pos="6056313" algn="l"/>
                <a:tab pos="6970713" algn="l"/>
                <a:tab pos="7885113" algn="l"/>
                <a:tab pos="8799513" algn="l"/>
                <a:tab pos="9713913" algn="l"/>
              </a:tabLst>
            </a:pPr>
            <a:r>
              <a:rPr lang="es-ES" sz="2400"/>
              <a:t>Filtrado</a:t>
            </a:r>
          </a:p>
          <a:p>
            <a:pPr marL="858838" lvl="1">
              <a:lnSpc>
                <a:spcPct val="90000"/>
              </a:lnSpc>
              <a:spcBef>
                <a:spcPts val="600"/>
              </a:spcBef>
              <a:buClr>
                <a:srgbClr val="40458C"/>
              </a:buClr>
              <a:buSzPct val="60000"/>
              <a:buFont typeface="Wingdings" charset="2"/>
              <a:buChar char=""/>
              <a:tabLst>
                <a:tab pos="569913" algn="l"/>
                <a:tab pos="1484313" algn="l"/>
                <a:tab pos="2398713" algn="l"/>
                <a:tab pos="3313113" algn="l"/>
                <a:tab pos="4227513" algn="l"/>
                <a:tab pos="5141913" algn="l"/>
                <a:tab pos="6056313" algn="l"/>
                <a:tab pos="6970713" algn="l"/>
                <a:tab pos="7885113" algn="l"/>
                <a:tab pos="8799513" algn="l"/>
                <a:tab pos="9713913" algn="l"/>
              </a:tabLst>
            </a:pPr>
            <a:r>
              <a:rPr lang="es-ES" sz="2400"/>
              <a:t>Respuestas múltiples</a:t>
            </a:r>
          </a:p>
          <a:p>
            <a:pPr marL="858838" lvl="1">
              <a:lnSpc>
                <a:spcPct val="90000"/>
              </a:lnSpc>
              <a:spcBef>
                <a:spcPts val="600"/>
              </a:spcBef>
              <a:buClr>
                <a:srgbClr val="40458C"/>
              </a:buClr>
              <a:buSzPct val="60000"/>
              <a:buFont typeface="Wingdings" charset="2"/>
              <a:buChar char=""/>
              <a:tabLst>
                <a:tab pos="569913" algn="l"/>
                <a:tab pos="1484313" algn="l"/>
                <a:tab pos="2398713" algn="l"/>
                <a:tab pos="3313113" algn="l"/>
                <a:tab pos="4227513" algn="l"/>
                <a:tab pos="5141913" algn="l"/>
                <a:tab pos="6056313" algn="l"/>
                <a:tab pos="6970713" algn="l"/>
                <a:tab pos="7885113" algn="l"/>
                <a:tab pos="8799513" algn="l"/>
                <a:tab pos="9713913" algn="l"/>
              </a:tabLst>
            </a:pPr>
            <a:r>
              <a:rPr lang="es-ES" sz="2400"/>
              <a:t>Cancel-Get</a:t>
            </a:r>
          </a:p>
        </p:txBody>
      </p:sp>
      <p:sp>
        <p:nvSpPr>
          <p:cNvPr id="82945" name="Rectangle 1"/>
          <p:cNvSpPr>
            <a:spLocks noGrp="1" noChangeArrowheads="1"/>
          </p:cNvSpPr>
          <p:nvPr>
            <p:ph type="title"/>
          </p:nvPr>
        </p:nvSpPr>
        <p:spPr>
          <a:xfrm>
            <a:off x="533400" y="-215900"/>
            <a:ext cx="8534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Unidades Funcionales de CMISE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609600" y="1524000"/>
            <a:ext cx="8229600" cy="3408363"/>
          </a:xfrm>
          <a:ln/>
        </p:spPr>
        <p:txBody>
          <a:bodyPr/>
          <a:lstStyle/>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Procedimientos para la transmisión de información de gestión y sintaxis de los servicios de CMISE</a:t>
            </a:r>
          </a:p>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Definido en Unidades de Datos de Protocolo (PDU) intercambiadas para un servicio</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PDU de petición de servicio no confirmado</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PDU de petición de servicio confirmado y respuesta de servicio</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PDU de respuesta enlazada</a:t>
            </a:r>
          </a:p>
        </p:txBody>
      </p:sp>
      <p:sp>
        <p:nvSpPr>
          <p:cNvPr id="8396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Protocolo CMIP</a:t>
            </a:r>
          </a:p>
        </p:txBody>
      </p:sp>
      <p:sp>
        <p:nvSpPr>
          <p:cNvPr id="83971" name="Line 3"/>
          <p:cNvSpPr>
            <a:spLocks noChangeShapeType="1"/>
          </p:cNvSpPr>
          <p:nvPr/>
        </p:nvSpPr>
        <p:spPr bwMode="auto">
          <a:xfrm>
            <a:off x="2133600" y="5043488"/>
            <a:ext cx="1905000" cy="1587"/>
          </a:xfrm>
          <a:prstGeom prst="line">
            <a:avLst/>
          </a:prstGeom>
          <a:noFill/>
          <a:ln w="9360">
            <a:solidFill>
              <a:srgbClr val="40458C"/>
            </a:solidFill>
            <a:miter lim="800000"/>
            <a:headEnd/>
            <a:tailEnd type="triangle" w="med" len="med"/>
          </a:ln>
          <a:effectLst/>
        </p:spPr>
        <p:txBody>
          <a:bodyPr/>
          <a:lstStyle/>
          <a:p>
            <a:endParaRPr lang="es-MX"/>
          </a:p>
        </p:txBody>
      </p:sp>
      <p:sp>
        <p:nvSpPr>
          <p:cNvPr id="83972" name="Text Box 4"/>
          <p:cNvSpPr txBox="1">
            <a:spLocks noChangeArrowheads="1"/>
          </p:cNvSpPr>
          <p:nvPr/>
        </p:nvSpPr>
        <p:spPr bwMode="auto">
          <a:xfrm>
            <a:off x="1219200" y="4859338"/>
            <a:ext cx="990600" cy="368300"/>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M-Set</a:t>
            </a:r>
          </a:p>
        </p:txBody>
      </p:sp>
      <p:sp>
        <p:nvSpPr>
          <p:cNvPr id="83973" name="Text Box 5"/>
          <p:cNvSpPr txBox="1">
            <a:spLocks noChangeArrowheads="1"/>
          </p:cNvSpPr>
          <p:nvPr/>
        </p:nvSpPr>
        <p:spPr bwMode="auto">
          <a:xfrm>
            <a:off x="1219200" y="5119688"/>
            <a:ext cx="1905000" cy="642937"/>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M-Set Confirmed</a:t>
            </a:r>
          </a:p>
        </p:txBody>
      </p:sp>
      <p:sp>
        <p:nvSpPr>
          <p:cNvPr id="83974" name="Line 6"/>
          <p:cNvSpPr>
            <a:spLocks noChangeShapeType="1"/>
          </p:cNvSpPr>
          <p:nvPr/>
        </p:nvSpPr>
        <p:spPr bwMode="auto">
          <a:xfrm>
            <a:off x="3124200" y="5334000"/>
            <a:ext cx="914400" cy="1588"/>
          </a:xfrm>
          <a:prstGeom prst="line">
            <a:avLst/>
          </a:prstGeom>
          <a:noFill/>
          <a:ln w="9360">
            <a:solidFill>
              <a:srgbClr val="40458C"/>
            </a:solidFill>
            <a:miter lim="800000"/>
            <a:headEnd/>
            <a:tailEnd type="triangle" w="med" len="med"/>
          </a:ln>
          <a:effectLst/>
        </p:spPr>
        <p:txBody>
          <a:bodyPr/>
          <a:lstStyle/>
          <a:p>
            <a:endParaRPr lang="es-MX"/>
          </a:p>
        </p:txBody>
      </p:sp>
      <p:sp>
        <p:nvSpPr>
          <p:cNvPr id="83975" name="Text Box 7"/>
          <p:cNvSpPr txBox="1">
            <a:spLocks noChangeArrowheads="1"/>
          </p:cNvSpPr>
          <p:nvPr/>
        </p:nvSpPr>
        <p:spPr bwMode="auto">
          <a:xfrm>
            <a:off x="152400" y="5119688"/>
            <a:ext cx="990600" cy="368300"/>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M-SET:</a:t>
            </a:r>
          </a:p>
        </p:txBody>
      </p:sp>
      <p:sp>
        <p:nvSpPr>
          <p:cNvPr id="83976" name="Text Box 8"/>
          <p:cNvSpPr txBox="1">
            <a:spLocks noChangeArrowheads="1"/>
          </p:cNvSpPr>
          <p:nvPr/>
        </p:nvSpPr>
        <p:spPr bwMode="auto">
          <a:xfrm>
            <a:off x="4648200" y="5105400"/>
            <a:ext cx="990600" cy="642938"/>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M-GET:</a:t>
            </a:r>
          </a:p>
        </p:txBody>
      </p:sp>
      <p:sp>
        <p:nvSpPr>
          <p:cNvPr id="83977" name="Line 9"/>
          <p:cNvSpPr>
            <a:spLocks noChangeShapeType="1"/>
          </p:cNvSpPr>
          <p:nvPr/>
        </p:nvSpPr>
        <p:spPr bwMode="auto">
          <a:xfrm>
            <a:off x="6629400" y="5060950"/>
            <a:ext cx="1905000" cy="1588"/>
          </a:xfrm>
          <a:prstGeom prst="line">
            <a:avLst/>
          </a:prstGeom>
          <a:noFill/>
          <a:ln w="9360">
            <a:solidFill>
              <a:srgbClr val="40458C"/>
            </a:solidFill>
            <a:miter lim="800000"/>
            <a:headEnd/>
            <a:tailEnd type="triangle" w="med" len="med"/>
          </a:ln>
          <a:effectLst/>
        </p:spPr>
        <p:txBody>
          <a:bodyPr/>
          <a:lstStyle/>
          <a:p>
            <a:endParaRPr lang="es-MX"/>
          </a:p>
        </p:txBody>
      </p:sp>
      <p:sp>
        <p:nvSpPr>
          <p:cNvPr id="83978" name="Text Box 10"/>
          <p:cNvSpPr txBox="1">
            <a:spLocks noChangeArrowheads="1"/>
          </p:cNvSpPr>
          <p:nvPr/>
        </p:nvSpPr>
        <p:spPr bwMode="auto">
          <a:xfrm>
            <a:off x="5715000" y="4876800"/>
            <a:ext cx="990600" cy="368300"/>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M-Get</a:t>
            </a:r>
          </a:p>
        </p:txBody>
      </p:sp>
      <p:sp>
        <p:nvSpPr>
          <p:cNvPr id="83979" name="Text Box 11"/>
          <p:cNvSpPr txBox="1">
            <a:spLocks noChangeArrowheads="1"/>
          </p:cNvSpPr>
          <p:nvPr/>
        </p:nvSpPr>
        <p:spPr bwMode="auto">
          <a:xfrm>
            <a:off x="8229600" y="5137150"/>
            <a:ext cx="838200" cy="642938"/>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M-Get</a:t>
            </a:r>
          </a:p>
        </p:txBody>
      </p:sp>
      <p:sp>
        <p:nvSpPr>
          <p:cNvPr id="83980" name="Line 12"/>
          <p:cNvSpPr>
            <a:spLocks noChangeShapeType="1"/>
          </p:cNvSpPr>
          <p:nvPr/>
        </p:nvSpPr>
        <p:spPr bwMode="auto">
          <a:xfrm flipH="1">
            <a:off x="5789613" y="5334000"/>
            <a:ext cx="2289175" cy="1588"/>
          </a:xfrm>
          <a:prstGeom prst="line">
            <a:avLst/>
          </a:prstGeom>
          <a:noFill/>
          <a:ln w="9360">
            <a:solidFill>
              <a:srgbClr val="40458C"/>
            </a:solidFill>
            <a:miter lim="800000"/>
            <a:headEnd/>
            <a:tailEnd type="triangle" w="med" len="med"/>
          </a:ln>
          <a:effectLst/>
        </p:spPr>
        <p:txBody>
          <a:bodyPr/>
          <a:lstStyle/>
          <a:p>
            <a:endParaRPr lang="es-MX"/>
          </a:p>
        </p:txBody>
      </p:sp>
      <p:sp>
        <p:nvSpPr>
          <p:cNvPr id="83981" name="Line 13"/>
          <p:cNvSpPr>
            <a:spLocks noChangeShapeType="1"/>
          </p:cNvSpPr>
          <p:nvPr/>
        </p:nvSpPr>
        <p:spPr bwMode="auto">
          <a:xfrm flipH="1">
            <a:off x="5789613" y="5715000"/>
            <a:ext cx="1450975" cy="1588"/>
          </a:xfrm>
          <a:prstGeom prst="line">
            <a:avLst/>
          </a:prstGeom>
          <a:noFill/>
          <a:ln w="9360">
            <a:solidFill>
              <a:srgbClr val="40458C"/>
            </a:solidFill>
            <a:miter lim="800000"/>
            <a:headEnd/>
            <a:tailEnd type="triangle" w="med" len="med"/>
          </a:ln>
          <a:effectLst/>
        </p:spPr>
        <p:txBody>
          <a:bodyPr/>
          <a:lstStyle/>
          <a:p>
            <a:endParaRPr lang="es-MX"/>
          </a:p>
        </p:txBody>
      </p:sp>
      <p:sp>
        <p:nvSpPr>
          <p:cNvPr id="83982" name="Text Box 14"/>
          <p:cNvSpPr txBox="1">
            <a:spLocks noChangeArrowheads="1"/>
          </p:cNvSpPr>
          <p:nvPr/>
        </p:nvSpPr>
        <p:spPr bwMode="auto">
          <a:xfrm>
            <a:off x="7315200" y="5500688"/>
            <a:ext cx="1752600" cy="642937"/>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M-Linked-Reply</a:t>
            </a:r>
          </a:p>
        </p:txBody>
      </p:sp>
      <p:sp>
        <p:nvSpPr>
          <p:cNvPr id="83983" name="Text Box 15"/>
          <p:cNvSpPr txBox="1">
            <a:spLocks noChangeArrowheads="1"/>
          </p:cNvSpPr>
          <p:nvPr/>
        </p:nvSpPr>
        <p:spPr bwMode="auto">
          <a:xfrm>
            <a:off x="2590800" y="5518150"/>
            <a:ext cx="1981200" cy="642938"/>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M-Set-Confirmed</a:t>
            </a:r>
          </a:p>
        </p:txBody>
      </p:sp>
      <p:sp>
        <p:nvSpPr>
          <p:cNvPr id="83984" name="Line 16"/>
          <p:cNvSpPr>
            <a:spLocks noChangeShapeType="1"/>
          </p:cNvSpPr>
          <p:nvPr/>
        </p:nvSpPr>
        <p:spPr bwMode="auto">
          <a:xfrm flipH="1">
            <a:off x="1217613" y="5715000"/>
            <a:ext cx="1298575" cy="1588"/>
          </a:xfrm>
          <a:prstGeom prst="line">
            <a:avLst/>
          </a:prstGeom>
          <a:noFill/>
          <a:ln w="9360">
            <a:solidFill>
              <a:srgbClr val="40458C"/>
            </a:solidFill>
            <a:miter lim="800000"/>
            <a:headEnd/>
            <a:tailEnd type="triangle" w="med" len="med"/>
          </a:ln>
          <a:effectLst/>
        </p:spPr>
        <p:txBody>
          <a:bodyPr/>
          <a:lstStyle/>
          <a:p>
            <a:endParaRPr lang="es-MX"/>
          </a:p>
        </p:txBody>
      </p:sp>
      <p:sp>
        <p:nvSpPr>
          <p:cNvPr id="83985" name="Line 17"/>
          <p:cNvSpPr>
            <a:spLocks noChangeShapeType="1"/>
          </p:cNvSpPr>
          <p:nvPr/>
        </p:nvSpPr>
        <p:spPr bwMode="auto">
          <a:xfrm flipH="1">
            <a:off x="1217613" y="6096000"/>
            <a:ext cx="1450975" cy="1588"/>
          </a:xfrm>
          <a:prstGeom prst="line">
            <a:avLst/>
          </a:prstGeom>
          <a:noFill/>
          <a:ln w="9360">
            <a:solidFill>
              <a:srgbClr val="40458C"/>
            </a:solidFill>
            <a:miter lim="800000"/>
            <a:headEnd/>
            <a:tailEnd type="triangle" w="med" len="med"/>
          </a:ln>
          <a:effectLst/>
        </p:spPr>
        <p:txBody>
          <a:bodyPr/>
          <a:lstStyle/>
          <a:p>
            <a:endParaRPr lang="es-MX"/>
          </a:p>
        </p:txBody>
      </p:sp>
      <p:sp>
        <p:nvSpPr>
          <p:cNvPr id="83986" name="Text Box 18"/>
          <p:cNvSpPr txBox="1">
            <a:spLocks noChangeArrowheads="1"/>
          </p:cNvSpPr>
          <p:nvPr/>
        </p:nvSpPr>
        <p:spPr bwMode="auto">
          <a:xfrm>
            <a:off x="2743200" y="5881688"/>
            <a:ext cx="1752600" cy="642937"/>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M-Linked-Reply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idx="1"/>
          </p:nvPr>
        </p:nvSpPr>
        <p:spPr>
          <a:xfrm>
            <a:off x="685800" y="1524000"/>
            <a:ext cx="7772400" cy="5332413"/>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Objetivo: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Modelar los aspectos de gestión de los recursos reales.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Definir una estructura para la información de gestión que se transmite entre sistemas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Componente principal: Objeto gestionado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Abstracción de un recurso que representa sus propiedades para el propósito de su gestión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Solo es necesario definir los aspectos del recurso útiles para su gestión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 se define la relación entre el recurso y su abstracción como objeto gestionado</a:t>
            </a:r>
          </a:p>
        </p:txBody>
      </p:sp>
      <p:sp>
        <p:nvSpPr>
          <p:cNvPr id="8499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Modelo de Información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533400" y="1447800"/>
            <a:ext cx="8382000" cy="5441950"/>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El modelo de información hace uso de los principios de diseño orientado a objetos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Capacidad de estandarizar especificaciones de una manera modular</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Fácil capacidad de extensión</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Reutilización de especificaciones anteriores</a:t>
            </a:r>
          </a:p>
          <a:p>
            <a:pPr marL="341313" indent="-341313">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Principales consecuencias: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Concepto de Objeto: Encapsulamiento</a:t>
            </a:r>
          </a:p>
          <a:p>
            <a:pPr marL="1141413" lvl="2" indent="-227013">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No es visible la operación interna del objeto, solo su interfaz</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Diferenciación entre aspectos de definición (CLASES) y de implantación (EJEMPLARES o INSTANCIAS)</a:t>
            </a:r>
          </a:p>
        </p:txBody>
      </p:sp>
      <p:sp>
        <p:nvSpPr>
          <p:cNvPr id="86017" name="Rectangle 1"/>
          <p:cNvSpPr>
            <a:spLocks noGrp="1" noChangeArrowheads="1"/>
          </p:cNvSpPr>
          <p:nvPr>
            <p:ph type="title"/>
          </p:nvPr>
        </p:nvSpPr>
        <p:spPr>
          <a:xfrm>
            <a:off x="609600" y="150813"/>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Diseño orientado a objetos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838200" y="1905000"/>
            <a:ext cx="7772400" cy="4125913"/>
          </a:xfrm>
          <a:ln/>
        </p:spPr>
        <p:txBody>
          <a:bodyPr>
            <a:normAutofit lnSpcReduction="10000"/>
          </a:bodyPr>
          <a:lstStyle/>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Introducción</a:t>
            </a:r>
          </a:p>
          <a:p>
            <a:pPr marL="341313" indent="-341313">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Planificación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Funcionalidad de la Gestión de Red</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Arquitectura TMN</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OSI</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Modelo de Gestión de Red de Internet</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Sistemas de Gestión Integrada</a:t>
            </a:r>
          </a:p>
          <a:p>
            <a:pPr marL="341313" indent="-341313">
              <a:spcBef>
                <a:spcPts val="700"/>
              </a:spcBef>
              <a:buClr>
                <a:srgbClr val="DDDDDD"/>
              </a:buClr>
              <a:buSzPct val="11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solidFill>
                  <a:srgbClr val="DDDDDD"/>
                </a:solidFill>
              </a:rPr>
              <a:t>Plataformas de Gestión</a:t>
            </a:r>
          </a:p>
        </p:txBody>
      </p:sp>
      <p:sp>
        <p:nvSpPr>
          <p:cNvPr id="1228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Indice del Curso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idx="1"/>
          </p:nvPr>
        </p:nvSpPr>
        <p:spPr>
          <a:xfrm>
            <a:off x="838200" y="1905000"/>
            <a:ext cx="7772400" cy="4114800"/>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Se diferencia entre la definición de los objetos y la implementación de estos objetos</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Definición de objetos: Clases de Objetos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Resultado: Texto con definiciones de clases</a:t>
            </a:r>
          </a:p>
          <a:p>
            <a:pPr marL="341313" indent="-341313">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Implementación de objetos: Ejemplares (o instancias) de las clases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Resultado: Ejemplares existentes en un equipo en un momento dado</a:t>
            </a:r>
          </a:p>
        </p:txBody>
      </p:sp>
      <p:sp>
        <p:nvSpPr>
          <p:cNvPr id="87041"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Clases y Ejemplares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Clases y Ejemplares</a:t>
            </a:r>
          </a:p>
        </p:txBody>
      </p:sp>
      <p:sp>
        <p:nvSpPr>
          <p:cNvPr id="88066" name="Text Box 2"/>
          <p:cNvSpPr txBox="1">
            <a:spLocks noChangeArrowheads="1"/>
          </p:cNvSpPr>
          <p:nvPr/>
        </p:nvSpPr>
        <p:spPr bwMode="auto">
          <a:xfrm>
            <a:off x="838200" y="2286000"/>
            <a:ext cx="1447800" cy="2493963"/>
          </a:xfrm>
          <a:prstGeom prst="rect">
            <a:avLst/>
          </a:prstGeom>
          <a:solidFill>
            <a:srgbClr val="FFFF00">
              <a:alpha val="50000"/>
            </a:srgbClr>
          </a:solid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CLASE 1</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solidFill>
                <a:srgbClr val="40458C"/>
              </a:solidFill>
              <a:latin typeface="Tahoma" pitchFamily="32" charset="0"/>
              <a:ea typeface="WenQuanYi Micro Hei" charset="0"/>
              <a:cs typeface="WenQuanYi Micro Hei" charset="0"/>
            </a:endParaRP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solidFill>
                <a:srgbClr val="40458C"/>
              </a:solidFill>
              <a:latin typeface="Tahoma" pitchFamily="32" charset="0"/>
              <a:ea typeface="WenQuanYi Micro Hei" charset="0"/>
              <a:cs typeface="WenQuanYi Micro Hei" charset="0"/>
            </a:endParaRP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solidFill>
                <a:srgbClr val="40458C"/>
              </a:solidFill>
              <a:latin typeface="Tahoma" pitchFamily="32" charset="0"/>
              <a:ea typeface="WenQuanYi Micro Hei" charset="0"/>
              <a:cs typeface="WenQuanYi Micro Hei" charset="0"/>
            </a:endParaRPr>
          </a:p>
        </p:txBody>
      </p:sp>
      <p:sp>
        <p:nvSpPr>
          <p:cNvPr id="88067" name="Text Box 3"/>
          <p:cNvSpPr txBox="1">
            <a:spLocks noChangeArrowheads="1"/>
          </p:cNvSpPr>
          <p:nvPr/>
        </p:nvSpPr>
        <p:spPr bwMode="auto">
          <a:xfrm>
            <a:off x="2590800" y="1676400"/>
            <a:ext cx="1447800" cy="1938338"/>
          </a:xfrm>
          <a:prstGeom prst="rect">
            <a:avLst/>
          </a:prstGeom>
          <a:solidFill>
            <a:srgbClr val="33CCCC">
              <a:alpha val="50000"/>
            </a:srgbClr>
          </a:solid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CLASE 2</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solidFill>
                <a:srgbClr val="40458C"/>
              </a:solidFill>
              <a:latin typeface="Tahoma" pitchFamily="32" charset="0"/>
              <a:ea typeface="WenQuanYi Micro Hei" charset="0"/>
              <a:cs typeface="WenQuanYi Micro Hei" charset="0"/>
            </a:endParaRP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solidFill>
                <a:srgbClr val="40458C"/>
              </a:solidFill>
              <a:latin typeface="Tahoma" pitchFamily="32" charset="0"/>
              <a:ea typeface="WenQuanYi Micro Hei" charset="0"/>
              <a:cs typeface="WenQuanYi Micro Hei" charset="0"/>
            </a:endParaRPr>
          </a:p>
        </p:txBody>
      </p:sp>
      <p:sp>
        <p:nvSpPr>
          <p:cNvPr id="88068" name="Text Box 4"/>
          <p:cNvSpPr txBox="1">
            <a:spLocks noChangeArrowheads="1"/>
          </p:cNvSpPr>
          <p:nvPr/>
        </p:nvSpPr>
        <p:spPr bwMode="auto">
          <a:xfrm>
            <a:off x="2590800" y="3933825"/>
            <a:ext cx="1447800" cy="1938338"/>
          </a:xfrm>
          <a:prstGeom prst="rect">
            <a:avLst/>
          </a:prstGeom>
          <a:solidFill>
            <a:srgbClr val="808000">
              <a:alpha val="50000"/>
            </a:srgbClr>
          </a:solid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CLASE 3</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solidFill>
                <a:srgbClr val="40458C"/>
              </a:solidFill>
              <a:latin typeface="Tahoma" pitchFamily="32" charset="0"/>
              <a:ea typeface="WenQuanYi Micro Hei" charset="0"/>
              <a:cs typeface="WenQuanYi Micro Hei" charset="0"/>
            </a:endParaRP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solidFill>
                <a:srgbClr val="40458C"/>
              </a:solidFill>
              <a:latin typeface="Tahoma" pitchFamily="32" charset="0"/>
              <a:ea typeface="WenQuanYi Micro Hei" charset="0"/>
              <a:cs typeface="WenQuanYi Micro Hei" charset="0"/>
            </a:endParaRPr>
          </a:p>
        </p:txBody>
      </p:sp>
      <p:sp>
        <p:nvSpPr>
          <p:cNvPr id="88069" name="Rectangle 5"/>
          <p:cNvSpPr>
            <a:spLocks noChangeArrowheads="1"/>
          </p:cNvSpPr>
          <p:nvPr/>
        </p:nvSpPr>
        <p:spPr bwMode="auto">
          <a:xfrm>
            <a:off x="5486400" y="1524000"/>
            <a:ext cx="2895600" cy="3886200"/>
          </a:xfrm>
          <a:prstGeom prst="rect">
            <a:avLst/>
          </a:prstGeom>
          <a:solidFill>
            <a:srgbClr val="ECD882">
              <a:alpha val="50000"/>
            </a:srgbClr>
          </a:solidFill>
          <a:ln w="9360">
            <a:solidFill>
              <a:srgbClr val="40458C"/>
            </a:solidFill>
            <a:miter lim="800000"/>
            <a:headEnd/>
            <a:tailEnd/>
          </a:ln>
          <a:effectLst/>
        </p:spPr>
        <p:txBody>
          <a:bodyPr wrap="none" anchor="ctr"/>
          <a:lstStyle/>
          <a:p>
            <a:endParaRPr lang="es-MX"/>
          </a:p>
        </p:txBody>
      </p:sp>
      <p:sp>
        <p:nvSpPr>
          <p:cNvPr id="88070" name="Text Box 6"/>
          <p:cNvSpPr txBox="1">
            <a:spLocks noChangeArrowheads="1"/>
          </p:cNvSpPr>
          <p:nvPr/>
        </p:nvSpPr>
        <p:spPr bwMode="auto">
          <a:xfrm>
            <a:off x="6324600" y="1828800"/>
            <a:ext cx="990600" cy="336550"/>
          </a:xfrm>
          <a:prstGeom prst="rect">
            <a:avLst/>
          </a:prstGeom>
          <a:no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Agente</a:t>
            </a:r>
          </a:p>
        </p:txBody>
      </p:sp>
      <p:sp>
        <p:nvSpPr>
          <p:cNvPr id="88071" name="Oval 7"/>
          <p:cNvSpPr>
            <a:spLocks noChangeArrowheads="1"/>
          </p:cNvSpPr>
          <p:nvPr/>
        </p:nvSpPr>
        <p:spPr bwMode="auto">
          <a:xfrm>
            <a:off x="6172200" y="1752600"/>
            <a:ext cx="1295400" cy="457200"/>
          </a:xfrm>
          <a:prstGeom prst="ellipse">
            <a:avLst/>
          </a:prstGeom>
          <a:noFill/>
          <a:ln w="9360">
            <a:solidFill>
              <a:srgbClr val="40458C"/>
            </a:solidFill>
            <a:miter lim="800000"/>
            <a:headEnd/>
            <a:tailEnd/>
          </a:ln>
          <a:effectLst/>
        </p:spPr>
        <p:txBody>
          <a:bodyPr wrap="none" anchor="ctr"/>
          <a:lstStyle/>
          <a:p>
            <a:endParaRPr lang="es-MX"/>
          </a:p>
        </p:txBody>
      </p:sp>
      <p:sp>
        <p:nvSpPr>
          <p:cNvPr id="88072" name="Oval 8"/>
          <p:cNvSpPr>
            <a:spLocks noChangeArrowheads="1"/>
          </p:cNvSpPr>
          <p:nvPr/>
        </p:nvSpPr>
        <p:spPr bwMode="auto">
          <a:xfrm>
            <a:off x="6019800" y="2590800"/>
            <a:ext cx="457200" cy="457200"/>
          </a:xfrm>
          <a:prstGeom prst="ellipse">
            <a:avLst/>
          </a:prstGeom>
          <a:noFill/>
          <a:ln w="19080">
            <a:solidFill>
              <a:srgbClr val="000000"/>
            </a:solidFill>
            <a:miter lim="800000"/>
            <a:headEnd/>
            <a:tailEnd/>
          </a:ln>
          <a:effectLst/>
        </p:spPr>
        <p:txBody>
          <a:bodyPr wrap="none" anchor="ctr"/>
          <a:lstStyle/>
          <a:p>
            <a:endParaRPr lang="es-MX"/>
          </a:p>
        </p:txBody>
      </p:sp>
      <p:sp>
        <p:nvSpPr>
          <p:cNvPr id="88073" name="Oval 9"/>
          <p:cNvSpPr>
            <a:spLocks noChangeArrowheads="1"/>
          </p:cNvSpPr>
          <p:nvPr/>
        </p:nvSpPr>
        <p:spPr bwMode="auto">
          <a:xfrm>
            <a:off x="6781800" y="2286000"/>
            <a:ext cx="457200" cy="457200"/>
          </a:xfrm>
          <a:prstGeom prst="ellipse">
            <a:avLst/>
          </a:prstGeom>
          <a:noFill/>
          <a:ln w="19080">
            <a:solidFill>
              <a:srgbClr val="000000"/>
            </a:solidFill>
            <a:miter lim="800000"/>
            <a:headEnd/>
            <a:tailEnd/>
          </a:ln>
          <a:effectLst/>
        </p:spPr>
        <p:txBody>
          <a:bodyPr wrap="none" anchor="ctr"/>
          <a:lstStyle/>
          <a:p>
            <a:endParaRPr lang="es-MX"/>
          </a:p>
        </p:txBody>
      </p:sp>
      <p:sp>
        <p:nvSpPr>
          <p:cNvPr id="88074" name="Oval 10"/>
          <p:cNvSpPr>
            <a:spLocks noChangeArrowheads="1"/>
          </p:cNvSpPr>
          <p:nvPr/>
        </p:nvSpPr>
        <p:spPr bwMode="auto">
          <a:xfrm>
            <a:off x="7543800" y="3124200"/>
            <a:ext cx="457200" cy="457200"/>
          </a:xfrm>
          <a:prstGeom prst="ellipse">
            <a:avLst/>
          </a:prstGeom>
          <a:noFill/>
          <a:ln w="19080">
            <a:solidFill>
              <a:srgbClr val="000000"/>
            </a:solidFill>
            <a:miter lim="800000"/>
            <a:headEnd/>
            <a:tailEnd/>
          </a:ln>
          <a:effectLst/>
        </p:spPr>
        <p:txBody>
          <a:bodyPr wrap="none" anchor="ctr"/>
          <a:lstStyle/>
          <a:p>
            <a:endParaRPr lang="es-MX"/>
          </a:p>
        </p:txBody>
      </p:sp>
      <p:sp>
        <p:nvSpPr>
          <p:cNvPr id="88075" name="Oval 11"/>
          <p:cNvSpPr>
            <a:spLocks noChangeArrowheads="1"/>
          </p:cNvSpPr>
          <p:nvPr/>
        </p:nvSpPr>
        <p:spPr bwMode="auto">
          <a:xfrm>
            <a:off x="6553200" y="3505200"/>
            <a:ext cx="457200" cy="457200"/>
          </a:xfrm>
          <a:prstGeom prst="ellipse">
            <a:avLst/>
          </a:prstGeom>
          <a:noFill/>
          <a:ln w="19080">
            <a:solidFill>
              <a:srgbClr val="000000"/>
            </a:solidFill>
            <a:miter lim="800000"/>
            <a:headEnd/>
            <a:tailEnd/>
          </a:ln>
          <a:effectLst/>
        </p:spPr>
        <p:txBody>
          <a:bodyPr wrap="none" anchor="ctr"/>
          <a:lstStyle/>
          <a:p>
            <a:endParaRPr lang="es-MX"/>
          </a:p>
        </p:txBody>
      </p:sp>
      <p:sp>
        <p:nvSpPr>
          <p:cNvPr id="88076" name="Oval 12"/>
          <p:cNvSpPr>
            <a:spLocks noChangeArrowheads="1"/>
          </p:cNvSpPr>
          <p:nvPr/>
        </p:nvSpPr>
        <p:spPr bwMode="auto">
          <a:xfrm>
            <a:off x="5943600" y="4114800"/>
            <a:ext cx="457200" cy="457200"/>
          </a:xfrm>
          <a:prstGeom prst="ellipse">
            <a:avLst/>
          </a:prstGeom>
          <a:noFill/>
          <a:ln w="19080">
            <a:solidFill>
              <a:srgbClr val="000000"/>
            </a:solidFill>
            <a:miter lim="800000"/>
            <a:headEnd/>
            <a:tailEnd/>
          </a:ln>
          <a:effectLst/>
        </p:spPr>
        <p:txBody>
          <a:bodyPr wrap="none" anchor="ctr"/>
          <a:lstStyle/>
          <a:p>
            <a:endParaRPr lang="es-MX"/>
          </a:p>
        </p:txBody>
      </p:sp>
      <p:sp>
        <p:nvSpPr>
          <p:cNvPr id="88077" name="Oval 13"/>
          <p:cNvSpPr>
            <a:spLocks noChangeArrowheads="1"/>
          </p:cNvSpPr>
          <p:nvPr/>
        </p:nvSpPr>
        <p:spPr bwMode="auto">
          <a:xfrm>
            <a:off x="7086600" y="4572000"/>
            <a:ext cx="457200" cy="457200"/>
          </a:xfrm>
          <a:prstGeom prst="ellipse">
            <a:avLst/>
          </a:prstGeom>
          <a:noFill/>
          <a:ln w="19080">
            <a:solidFill>
              <a:srgbClr val="000000"/>
            </a:solidFill>
            <a:miter lim="800000"/>
            <a:headEnd/>
            <a:tailEnd/>
          </a:ln>
          <a:effectLst/>
        </p:spPr>
        <p:txBody>
          <a:bodyPr wrap="none" anchor="ctr"/>
          <a:lstStyle/>
          <a:p>
            <a:endParaRPr lang="es-MX"/>
          </a:p>
        </p:txBody>
      </p:sp>
      <p:sp>
        <p:nvSpPr>
          <p:cNvPr id="88078" name="Line 14"/>
          <p:cNvSpPr>
            <a:spLocks noChangeShapeType="1"/>
          </p:cNvSpPr>
          <p:nvPr/>
        </p:nvSpPr>
        <p:spPr bwMode="auto">
          <a:xfrm flipH="1" flipV="1">
            <a:off x="4037013" y="2055813"/>
            <a:ext cx="2746375" cy="460375"/>
          </a:xfrm>
          <a:prstGeom prst="line">
            <a:avLst/>
          </a:prstGeom>
          <a:noFill/>
          <a:ln w="12600">
            <a:solidFill>
              <a:srgbClr val="40458C"/>
            </a:solidFill>
            <a:prstDash val="dash"/>
            <a:miter lim="800000"/>
            <a:headEnd/>
            <a:tailEnd type="triangle" w="med" len="med"/>
          </a:ln>
          <a:effectLst/>
        </p:spPr>
        <p:txBody>
          <a:bodyPr/>
          <a:lstStyle/>
          <a:p>
            <a:endParaRPr lang="es-MX"/>
          </a:p>
        </p:txBody>
      </p:sp>
      <p:sp>
        <p:nvSpPr>
          <p:cNvPr id="88079" name="Line 15"/>
          <p:cNvSpPr>
            <a:spLocks noChangeShapeType="1"/>
          </p:cNvSpPr>
          <p:nvPr/>
        </p:nvSpPr>
        <p:spPr bwMode="auto">
          <a:xfrm flipH="1" flipV="1">
            <a:off x="4113213" y="2589213"/>
            <a:ext cx="1908175" cy="231775"/>
          </a:xfrm>
          <a:prstGeom prst="line">
            <a:avLst/>
          </a:prstGeom>
          <a:noFill/>
          <a:ln w="9360">
            <a:solidFill>
              <a:srgbClr val="40458C"/>
            </a:solidFill>
            <a:prstDash val="dash"/>
            <a:miter lim="800000"/>
            <a:headEnd/>
            <a:tailEnd type="triangle" w="med" len="med"/>
          </a:ln>
          <a:effectLst/>
        </p:spPr>
        <p:txBody>
          <a:bodyPr/>
          <a:lstStyle/>
          <a:p>
            <a:endParaRPr lang="es-MX"/>
          </a:p>
        </p:txBody>
      </p:sp>
      <p:sp>
        <p:nvSpPr>
          <p:cNvPr id="88080" name="Line 16"/>
          <p:cNvSpPr>
            <a:spLocks noChangeShapeType="1"/>
          </p:cNvSpPr>
          <p:nvPr/>
        </p:nvSpPr>
        <p:spPr bwMode="auto">
          <a:xfrm flipH="1">
            <a:off x="2284413" y="3429000"/>
            <a:ext cx="5260975" cy="1588"/>
          </a:xfrm>
          <a:prstGeom prst="line">
            <a:avLst/>
          </a:prstGeom>
          <a:noFill/>
          <a:ln w="9360">
            <a:solidFill>
              <a:srgbClr val="40458C"/>
            </a:solidFill>
            <a:prstDash val="lgDash"/>
            <a:miter lim="800000"/>
            <a:headEnd/>
            <a:tailEnd type="triangle" w="med" len="med"/>
          </a:ln>
          <a:effectLst/>
        </p:spPr>
        <p:txBody>
          <a:bodyPr/>
          <a:lstStyle/>
          <a:p>
            <a:endParaRPr lang="es-MX"/>
          </a:p>
        </p:txBody>
      </p:sp>
      <p:sp>
        <p:nvSpPr>
          <p:cNvPr id="88081" name="Line 17"/>
          <p:cNvSpPr>
            <a:spLocks noChangeShapeType="1"/>
          </p:cNvSpPr>
          <p:nvPr/>
        </p:nvSpPr>
        <p:spPr bwMode="auto">
          <a:xfrm flipH="1">
            <a:off x="2284413" y="3733800"/>
            <a:ext cx="4270375" cy="1588"/>
          </a:xfrm>
          <a:prstGeom prst="line">
            <a:avLst/>
          </a:prstGeom>
          <a:noFill/>
          <a:ln w="9360">
            <a:solidFill>
              <a:srgbClr val="40458C"/>
            </a:solidFill>
            <a:prstDash val="lgDash"/>
            <a:miter lim="800000"/>
            <a:headEnd/>
            <a:tailEnd type="triangle" w="med" len="med"/>
          </a:ln>
          <a:effectLst/>
        </p:spPr>
        <p:txBody>
          <a:bodyPr/>
          <a:lstStyle/>
          <a:p>
            <a:endParaRPr lang="es-MX"/>
          </a:p>
        </p:txBody>
      </p:sp>
      <p:sp>
        <p:nvSpPr>
          <p:cNvPr id="88082" name="Line 18"/>
          <p:cNvSpPr>
            <a:spLocks noChangeShapeType="1"/>
          </p:cNvSpPr>
          <p:nvPr/>
        </p:nvSpPr>
        <p:spPr bwMode="auto">
          <a:xfrm flipH="1">
            <a:off x="4037013" y="4419600"/>
            <a:ext cx="1908175" cy="1588"/>
          </a:xfrm>
          <a:prstGeom prst="line">
            <a:avLst/>
          </a:prstGeom>
          <a:noFill/>
          <a:ln w="12600">
            <a:solidFill>
              <a:srgbClr val="40458C"/>
            </a:solidFill>
            <a:prstDash val="dash"/>
            <a:miter lim="800000"/>
            <a:headEnd/>
            <a:tailEnd type="triangle" w="med" len="med"/>
          </a:ln>
          <a:effectLst/>
        </p:spPr>
        <p:txBody>
          <a:bodyPr/>
          <a:lstStyle/>
          <a:p>
            <a:endParaRPr lang="es-MX"/>
          </a:p>
        </p:txBody>
      </p:sp>
      <p:sp>
        <p:nvSpPr>
          <p:cNvPr id="88083" name="Line 19"/>
          <p:cNvSpPr>
            <a:spLocks noChangeShapeType="1"/>
          </p:cNvSpPr>
          <p:nvPr/>
        </p:nvSpPr>
        <p:spPr bwMode="auto">
          <a:xfrm flipH="1">
            <a:off x="4113213" y="4800600"/>
            <a:ext cx="2974975" cy="228600"/>
          </a:xfrm>
          <a:prstGeom prst="line">
            <a:avLst/>
          </a:prstGeom>
          <a:noFill/>
          <a:ln w="9360">
            <a:solidFill>
              <a:srgbClr val="40458C"/>
            </a:solidFill>
            <a:prstDash val="dash"/>
            <a:miter lim="800000"/>
            <a:headEnd/>
            <a:tailEnd type="triangle" w="med" len="med"/>
          </a:ln>
          <a:effectLst/>
        </p:spPr>
        <p:txBody>
          <a:bodyPr/>
          <a:lstStyle/>
          <a:p>
            <a:endParaRPr lang="es-MX"/>
          </a:p>
        </p:txBody>
      </p:sp>
      <p:sp>
        <p:nvSpPr>
          <p:cNvPr id="88084" name="Text Box 20"/>
          <p:cNvSpPr txBox="1">
            <a:spLocks noChangeArrowheads="1"/>
          </p:cNvSpPr>
          <p:nvPr/>
        </p:nvSpPr>
        <p:spPr bwMode="auto">
          <a:xfrm>
            <a:off x="7543800" y="4876800"/>
            <a:ext cx="990600" cy="33655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C0C0C0"/>
                  </a:outerShdw>
                </a:effectLst>
                <a:latin typeface="Tahoma" pitchFamily="32" charset="0"/>
                <a:ea typeface="WenQuanYi Micro Hei" charset="0"/>
                <a:cs typeface="WenQuanYi Micro Hei" charset="0"/>
              </a:rPr>
              <a:t>Equipo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idx="1"/>
          </p:nvPr>
        </p:nvSpPr>
        <p:spPr>
          <a:xfrm>
            <a:off x="685800" y="1752600"/>
            <a:ext cx="8077200" cy="5319713"/>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Posición del objeto en la jerarquía de herencia</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Atributos y operaciones permitidas sobre atributos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Atributos de grupo</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Comportamiento</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Acciones que se pueden solicitar sobre el objeto</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Notificaciones que puede enviar</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Paquetes condicionales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Clases de objetos alomórficas con su clase</a:t>
            </a:r>
          </a:p>
        </p:txBody>
      </p:sp>
      <p:sp>
        <p:nvSpPr>
          <p:cNvPr id="89089" name="Rectangle 1"/>
          <p:cNvSpPr>
            <a:spLocks noGrp="1" noChangeArrowheads="1"/>
          </p:cNvSpPr>
          <p:nvPr>
            <p:ph type="title"/>
          </p:nvPr>
        </p:nvSpPr>
        <p:spPr>
          <a:xfrm>
            <a:off x="609600" y="-474663"/>
            <a:ext cx="7772400" cy="1922463"/>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Componentes de la definición de una Clase de Objeto Gestionado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idx="1"/>
          </p:nvPr>
        </p:nvSpPr>
        <p:spPr>
          <a:xfrm>
            <a:off x="838200" y="1905000"/>
            <a:ext cx="7772400" cy="4722813"/>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Objetivo: reutilización de definiciones de clases de objetos ya existentes</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Especialización de clases: definición de una nueva clase por extensión de otra ya existente añadiendo nuevas propiedades: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Sólo es necesario definir los aspectos nuevos de mi clase</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Introduce una relación de herencia: la nueva clase hereda las propiedades de su(s) padre(s).</a:t>
            </a:r>
          </a:p>
        </p:txBody>
      </p:sp>
      <p:sp>
        <p:nvSpPr>
          <p:cNvPr id="90113" name="Rectangle 1"/>
          <p:cNvSpPr>
            <a:spLocks noGrp="1" noChangeArrowheads="1"/>
          </p:cNvSpPr>
          <p:nvPr>
            <p:ph type="title"/>
          </p:nvPr>
        </p:nvSpPr>
        <p:spPr>
          <a:xfrm>
            <a:off x="609600" y="134938"/>
            <a:ext cx="7772400" cy="13128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Relación entre clases de objetos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ChangeArrowheads="1"/>
          </p:cNvSpPr>
          <p:nvPr>
            <p:ph type="title"/>
          </p:nvPr>
        </p:nvSpPr>
        <p:spPr>
          <a:xfrm>
            <a:off x="609600" y="134938"/>
            <a:ext cx="7772400" cy="13128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Ejemplo de jerarquía de herencia</a:t>
            </a:r>
          </a:p>
        </p:txBody>
      </p:sp>
      <p:sp>
        <p:nvSpPr>
          <p:cNvPr id="91138" name="Text Box 2"/>
          <p:cNvSpPr txBox="1">
            <a:spLocks noChangeArrowheads="1"/>
          </p:cNvSpPr>
          <p:nvPr/>
        </p:nvSpPr>
        <p:spPr bwMode="auto">
          <a:xfrm>
            <a:off x="3733800" y="1981200"/>
            <a:ext cx="990600" cy="460375"/>
          </a:xfrm>
          <a:prstGeom prst="rect">
            <a:avLst/>
          </a:prstGeom>
          <a:solidFill>
            <a:srgbClr val="FF0000">
              <a:alpha val="50000"/>
            </a:srgbClr>
          </a:solidFill>
          <a:ln w="9525">
            <a:noFill/>
            <a:round/>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top</a:t>
            </a:r>
          </a:p>
        </p:txBody>
      </p:sp>
      <p:sp>
        <p:nvSpPr>
          <p:cNvPr id="91139" name="Text Box 3"/>
          <p:cNvSpPr txBox="1">
            <a:spLocks noChangeArrowheads="1"/>
          </p:cNvSpPr>
          <p:nvPr/>
        </p:nvSpPr>
        <p:spPr bwMode="auto">
          <a:xfrm>
            <a:off x="1828800" y="3352800"/>
            <a:ext cx="1143000" cy="825500"/>
          </a:xfrm>
          <a:prstGeom prst="rect">
            <a:avLst/>
          </a:prstGeom>
          <a:solidFill>
            <a:srgbClr val="CCFFCC">
              <a:alpha val="50000"/>
            </a:srgbClr>
          </a:solidFill>
          <a:ln w="9525">
            <a:noFill/>
            <a:round/>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system</a:t>
            </a:r>
          </a:p>
        </p:txBody>
      </p:sp>
      <p:sp>
        <p:nvSpPr>
          <p:cNvPr id="91140" name="Text Box 4"/>
          <p:cNvSpPr txBox="1">
            <a:spLocks noChangeArrowheads="1"/>
          </p:cNvSpPr>
          <p:nvPr/>
        </p:nvSpPr>
        <p:spPr bwMode="auto">
          <a:xfrm>
            <a:off x="3581400" y="3352800"/>
            <a:ext cx="1295400" cy="825500"/>
          </a:xfrm>
          <a:prstGeom prst="rect">
            <a:avLst/>
          </a:prstGeom>
          <a:solidFill>
            <a:srgbClr val="996633">
              <a:alpha val="50000"/>
            </a:srgbClr>
          </a:solidFill>
          <a:ln w="9525">
            <a:noFill/>
            <a:round/>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network</a:t>
            </a:r>
          </a:p>
        </p:txBody>
      </p:sp>
      <p:sp>
        <p:nvSpPr>
          <p:cNvPr id="91141" name="Text Box 5"/>
          <p:cNvSpPr txBox="1">
            <a:spLocks noChangeArrowheads="1"/>
          </p:cNvSpPr>
          <p:nvPr/>
        </p:nvSpPr>
        <p:spPr bwMode="auto">
          <a:xfrm>
            <a:off x="5638800" y="3352800"/>
            <a:ext cx="1752600" cy="825500"/>
          </a:xfrm>
          <a:prstGeom prst="rect">
            <a:avLst/>
          </a:prstGeom>
          <a:solidFill>
            <a:srgbClr val="B2B2B2">
              <a:alpha val="50000"/>
            </a:srgbClr>
          </a:solidFill>
          <a:ln w="9525">
            <a:noFill/>
            <a:round/>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equipment</a:t>
            </a:r>
          </a:p>
        </p:txBody>
      </p:sp>
      <p:sp>
        <p:nvSpPr>
          <p:cNvPr id="91142" name="Text Box 6"/>
          <p:cNvSpPr txBox="1">
            <a:spLocks noChangeArrowheads="1"/>
          </p:cNvSpPr>
          <p:nvPr/>
        </p:nvSpPr>
        <p:spPr bwMode="auto">
          <a:xfrm>
            <a:off x="2133600" y="4800600"/>
            <a:ext cx="2057400" cy="460375"/>
          </a:xfrm>
          <a:prstGeom prst="rect">
            <a:avLst/>
          </a:prstGeom>
          <a:solidFill>
            <a:srgbClr val="99CC00">
              <a:alpha val="50000"/>
            </a:srgbClr>
          </a:solidFill>
          <a:ln w="9525">
            <a:noFill/>
            <a:round/>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Ip network</a:t>
            </a:r>
          </a:p>
        </p:txBody>
      </p:sp>
      <p:sp>
        <p:nvSpPr>
          <p:cNvPr id="91143" name="Text Box 7"/>
          <p:cNvSpPr txBox="1">
            <a:spLocks noChangeArrowheads="1"/>
          </p:cNvSpPr>
          <p:nvPr/>
        </p:nvSpPr>
        <p:spPr bwMode="auto">
          <a:xfrm>
            <a:off x="4800600" y="4800600"/>
            <a:ext cx="1295400" cy="825500"/>
          </a:xfrm>
          <a:prstGeom prst="rect">
            <a:avLst/>
          </a:prstGeom>
          <a:solidFill>
            <a:srgbClr val="CCFFCC">
              <a:alpha val="50000"/>
            </a:srgbClr>
          </a:solidFill>
          <a:ln w="9525">
            <a:noFill/>
            <a:round/>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modem</a:t>
            </a:r>
          </a:p>
        </p:txBody>
      </p:sp>
      <p:sp>
        <p:nvSpPr>
          <p:cNvPr id="91144" name="Text Box 8"/>
          <p:cNvSpPr txBox="1">
            <a:spLocks noChangeArrowheads="1"/>
          </p:cNvSpPr>
          <p:nvPr/>
        </p:nvSpPr>
        <p:spPr bwMode="auto">
          <a:xfrm>
            <a:off x="6705600" y="4800600"/>
            <a:ext cx="1295400" cy="460375"/>
          </a:xfrm>
          <a:prstGeom prst="rect">
            <a:avLst/>
          </a:prstGeom>
          <a:solidFill>
            <a:srgbClr val="CC0099">
              <a:alpha val="50000"/>
            </a:srgbClr>
          </a:solidFill>
          <a:ln w="9525">
            <a:noFill/>
            <a:round/>
            <a:headEnd/>
            <a:tailEnd/>
          </a:ln>
          <a:effectLst/>
        </p:spPr>
        <p:txBody>
          <a:bodyPr lIns="90000" tIns="46800" rIns="90000" bIns="46800">
            <a:spAutoFit/>
          </a:bodyPr>
          <a:lstStyle/>
          <a:p>
            <a:pPr algn="ct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router</a:t>
            </a:r>
          </a:p>
        </p:txBody>
      </p:sp>
      <p:sp>
        <p:nvSpPr>
          <p:cNvPr id="91145" name="Line 9"/>
          <p:cNvSpPr>
            <a:spLocks noChangeShapeType="1"/>
          </p:cNvSpPr>
          <p:nvPr/>
        </p:nvSpPr>
        <p:spPr bwMode="auto">
          <a:xfrm flipH="1">
            <a:off x="2589213" y="2438400"/>
            <a:ext cx="1298575" cy="914400"/>
          </a:xfrm>
          <a:prstGeom prst="line">
            <a:avLst/>
          </a:prstGeom>
          <a:noFill/>
          <a:ln w="9360">
            <a:solidFill>
              <a:srgbClr val="40458C"/>
            </a:solidFill>
            <a:miter lim="800000"/>
            <a:headEnd/>
            <a:tailEnd/>
          </a:ln>
          <a:effectLst/>
        </p:spPr>
        <p:txBody>
          <a:bodyPr/>
          <a:lstStyle/>
          <a:p>
            <a:endParaRPr lang="es-MX"/>
          </a:p>
        </p:txBody>
      </p:sp>
      <p:sp>
        <p:nvSpPr>
          <p:cNvPr id="91146" name="Line 10"/>
          <p:cNvSpPr>
            <a:spLocks noChangeShapeType="1"/>
          </p:cNvSpPr>
          <p:nvPr/>
        </p:nvSpPr>
        <p:spPr bwMode="auto">
          <a:xfrm>
            <a:off x="4191000" y="2438400"/>
            <a:ext cx="1588" cy="914400"/>
          </a:xfrm>
          <a:prstGeom prst="line">
            <a:avLst/>
          </a:prstGeom>
          <a:noFill/>
          <a:ln w="9360">
            <a:solidFill>
              <a:srgbClr val="40458C"/>
            </a:solidFill>
            <a:miter lim="800000"/>
            <a:headEnd/>
            <a:tailEnd/>
          </a:ln>
          <a:effectLst/>
        </p:spPr>
        <p:txBody>
          <a:bodyPr/>
          <a:lstStyle/>
          <a:p>
            <a:endParaRPr lang="es-MX"/>
          </a:p>
        </p:txBody>
      </p:sp>
      <p:sp>
        <p:nvSpPr>
          <p:cNvPr id="91147" name="Line 11"/>
          <p:cNvSpPr>
            <a:spLocks noChangeShapeType="1"/>
          </p:cNvSpPr>
          <p:nvPr/>
        </p:nvSpPr>
        <p:spPr bwMode="auto">
          <a:xfrm>
            <a:off x="4495800" y="2438400"/>
            <a:ext cx="1676400" cy="914400"/>
          </a:xfrm>
          <a:prstGeom prst="line">
            <a:avLst/>
          </a:prstGeom>
          <a:noFill/>
          <a:ln w="9360">
            <a:solidFill>
              <a:srgbClr val="40458C"/>
            </a:solidFill>
            <a:miter lim="800000"/>
            <a:headEnd/>
            <a:tailEnd/>
          </a:ln>
          <a:effectLst/>
        </p:spPr>
        <p:txBody>
          <a:bodyPr/>
          <a:lstStyle/>
          <a:p>
            <a:endParaRPr lang="es-MX"/>
          </a:p>
        </p:txBody>
      </p:sp>
      <p:sp>
        <p:nvSpPr>
          <p:cNvPr id="91148" name="Line 12"/>
          <p:cNvSpPr>
            <a:spLocks noChangeShapeType="1"/>
          </p:cNvSpPr>
          <p:nvPr/>
        </p:nvSpPr>
        <p:spPr bwMode="auto">
          <a:xfrm flipH="1">
            <a:off x="3198813" y="3810000"/>
            <a:ext cx="993775" cy="990600"/>
          </a:xfrm>
          <a:prstGeom prst="line">
            <a:avLst/>
          </a:prstGeom>
          <a:noFill/>
          <a:ln w="9360">
            <a:solidFill>
              <a:srgbClr val="40458C"/>
            </a:solidFill>
            <a:miter lim="800000"/>
            <a:headEnd/>
            <a:tailEnd/>
          </a:ln>
          <a:effectLst/>
        </p:spPr>
        <p:txBody>
          <a:bodyPr/>
          <a:lstStyle/>
          <a:p>
            <a:endParaRPr lang="es-MX"/>
          </a:p>
        </p:txBody>
      </p:sp>
      <p:sp>
        <p:nvSpPr>
          <p:cNvPr id="91149" name="Line 13"/>
          <p:cNvSpPr>
            <a:spLocks noChangeShapeType="1"/>
          </p:cNvSpPr>
          <p:nvPr/>
        </p:nvSpPr>
        <p:spPr bwMode="auto">
          <a:xfrm flipH="1">
            <a:off x="5484813" y="3810000"/>
            <a:ext cx="993775" cy="990600"/>
          </a:xfrm>
          <a:prstGeom prst="line">
            <a:avLst/>
          </a:prstGeom>
          <a:noFill/>
          <a:ln w="9360">
            <a:solidFill>
              <a:srgbClr val="40458C"/>
            </a:solidFill>
            <a:miter lim="800000"/>
            <a:headEnd/>
            <a:tailEnd/>
          </a:ln>
          <a:effectLst/>
        </p:spPr>
        <p:txBody>
          <a:bodyPr/>
          <a:lstStyle/>
          <a:p>
            <a:endParaRPr lang="es-MX"/>
          </a:p>
        </p:txBody>
      </p:sp>
      <p:sp>
        <p:nvSpPr>
          <p:cNvPr id="91150" name="Line 14"/>
          <p:cNvSpPr>
            <a:spLocks noChangeShapeType="1"/>
          </p:cNvSpPr>
          <p:nvPr/>
        </p:nvSpPr>
        <p:spPr bwMode="auto">
          <a:xfrm>
            <a:off x="6629400" y="3810000"/>
            <a:ext cx="762000" cy="990600"/>
          </a:xfrm>
          <a:prstGeom prst="line">
            <a:avLst/>
          </a:prstGeom>
          <a:noFill/>
          <a:ln w="9360">
            <a:solidFill>
              <a:srgbClr val="40458C"/>
            </a:solidFill>
            <a:miter lim="800000"/>
            <a:headEnd/>
            <a:tailEn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idx="1"/>
          </p:nvPr>
        </p:nvSpPr>
        <p:spPr>
          <a:xfrm>
            <a:off x="533400" y="1447800"/>
            <a:ext cx="8382000" cy="5661025"/>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TOP: superclase superior con las propiedades comunes o todos los objetos gestionados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Se permite solo la herencia estricta de las propiedades: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Ampliación con nuevos atributos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Extensión/Restricción de los rangos de atributos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Ampliación con nuevas acciones o notificaciones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Ampliación de los argumentos de acciones y notificaciones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Se permite herencia múltiple: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Mayor reutilización de las definiciones de clases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Mejora la capacidad de un sistema gestor para reconocer clases no reconocidas.</a:t>
            </a:r>
          </a:p>
        </p:txBody>
      </p:sp>
      <p:sp>
        <p:nvSpPr>
          <p:cNvPr id="92161" name="Rectangle 1"/>
          <p:cNvSpPr>
            <a:spLocks noGrp="1" noChangeArrowheads="1"/>
          </p:cNvSpPr>
          <p:nvPr>
            <p:ph type="title"/>
          </p:nvPr>
        </p:nvSpPr>
        <p:spPr>
          <a:xfrm>
            <a:off x="609600" y="762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Jerarquía de herencia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idx="1"/>
          </p:nvPr>
        </p:nvSpPr>
        <p:spPr>
          <a:xfrm>
            <a:off x="609600" y="1676400"/>
            <a:ext cx="7772400" cy="133350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Sintaxis utilizada: GDMO - Guidelines for the Definition of Managed Objects</a:t>
            </a:r>
          </a:p>
          <a:p>
            <a:pPr marL="341313" indent="-341313">
              <a:lnSpc>
                <a:spcPct val="90000"/>
              </a:lnSpc>
              <a:spcBef>
                <a:spcPts val="700"/>
              </a:spcBef>
              <a:buClrTx/>
              <a:buSzPct val="11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800"/>
          </a:p>
        </p:txBody>
      </p:sp>
      <p:sp>
        <p:nvSpPr>
          <p:cNvPr id="93185" name="Rectangle 1"/>
          <p:cNvSpPr>
            <a:spLocks noGrp="1" noChangeArrowheads="1"/>
          </p:cNvSpPr>
          <p:nvPr>
            <p:ph type="title"/>
          </p:nvPr>
        </p:nvSpPr>
        <p:spPr>
          <a:xfrm>
            <a:off x="609600" y="457200"/>
            <a:ext cx="7772400" cy="8382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Definición de una clase (I)</a:t>
            </a:r>
          </a:p>
        </p:txBody>
      </p:sp>
      <p:sp>
        <p:nvSpPr>
          <p:cNvPr id="93187" name="Text Box 3"/>
          <p:cNvSpPr txBox="1">
            <a:spLocks noChangeArrowheads="1"/>
          </p:cNvSpPr>
          <p:nvPr/>
        </p:nvSpPr>
        <p:spPr bwMode="auto">
          <a:xfrm>
            <a:off x="838200" y="3052763"/>
            <a:ext cx="6172200" cy="3240087"/>
          </a:xfrm>
          <a:prstGeom prst="rect">
            <a:avLst/>
          </a:prstGeom>
          <a:solidFill>
            <a:srgbClr val="B7C1EB">
              <a:alpha val="50000"/>
            </a:srgbClr>
          </a:solid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miEquipo MANAGED OBJECT CLASS</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              DERIVED FROM Equipo</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solidFill>
                <a:srgbClr val="40458C"/>
              </a:solidFill>
              <a:latin typeface="Tahoma" pitchFamily="32" charset="0"/>
              <a:ea typeface="WenQuanYi Micro Hei" charset="0"/>
              <a:cs typeface="WenQuanYi Micro Hei" charset="0"/>
            </a:endParaRP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solidFill>
                <a:srgbClr val="40458C"/>
              </a:solidFill>
              <a:latin typeface="Tahoma" pitchFamily="32" charset="0"/>
              <a:ea typeface="WenQuanYi Micro Hei" charset="0"/>
              <a:cs typeface="WenQuanYi Micro Hei" charset="0"/>
            </a:endParaRP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solidFill>
                <a:srgbClr val="40458C"/>
              </a:solidFill>
              <a:latin typeface="Tahoma" pitchFamily="32" charset="0"/>
              <a:ea typeface="WenQuanYi Micro Hei" charset="0"/>
              <a:cs typeface="WenQuanYi Micro Hei" charset="0"/>
            </a:endParaRP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solidFill>
                <a:srgbClr val="40458C"/>
              </a:solidFill>
              <a:latin typeface="Tahoma" pitchFamily="32" charset="0"/>
              <a:ea typeface="WenQuanYi Micro Hei" charset="0"/>
              <a:cs typeface="WenQuanYi Micro Hei" charset="0"/>
            </a:endParaRPr>
          </a:p>
        </p:txBody>
      </p:sp>
      <p:sp>
        <p:nvSpPr>
          <p:cNvPr id="93188" name="Text Box 4"/>
          <p:cNvSpPr txBox="1">
            <a:spLocks noChangeArrowheads="1"/>
          </p:cNvSpPr>
          <p:nvPr/>
        </p:nvSpPr>
        <p:spPr bwMode="auto">
          <a:xfrm>
            <a:off x="7391400" y="3128963"/>
            <a:ext cx="1447800" cy="642937"/>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Nombre de la clase</a:t>
            </a:r>
          </a:p>
        </p:txBody>
      </p:sp>
      <p:sp>
        <p:nvSpPr>
          <p:cNvPr id="93189" name="Text Box 5"/>
          <p:cNvSpPr txBox="1">
            <a:spLocks noChangeArrowheads="1"/>
          </p:cNvSpPr>
          <p:nvPr/>
        </p:nvSpPr>
        <p:spPr bwMode="auto">
          <a:xfrm>
            <a:off x="7391400" y="3859213"/>
            <a:ext cx="1447800" cy="917575"/>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Clase de la que hereda</a:t>
            </a:r>
          </a:p>
        </p:txBody>
      </p:sp>
      <p:sp>
        <p:nvSpPr>
          <p:cNvPr id="93190" name="Line 6"/>
          <p:cNvSpPr>
            <a:spLocks noChangeShapeType="1"/>
          </p:cNvSpPr>
          <p:nvPr/>
        </p:nvSpPr>
        <p:spPr bwMode="auto">
          <a:xfrm flipH="1" flipV="1">
            <a:off x="5789613" y="3355975"/>
            <a:ext cx="1603375" cy="79375"/>
          </a:xfrm>
          <a:prstGeom prst="line">
            <a:avLst/>
          </a:prstGeom>
          <a:noFill/>
          <a:ln w="9360">
            <a:solidFill>
              <a:srgbClr val="40458C"/>
            </a:solidFill>
            <a:miter lim="800000"/>
            <a:headEnd/>
            <a:tailEnd type="triangle" w="med" len="med"/>
          </a:ln>
          <a:effectLst/>
        </p:spPr>
        <p:txBody>
          <a:bodyPr/>
          <a:lstStyle/>
          <a:p>
            <a:endParaRPr lang="es-MX"/>
          </a:p>
        </p:txBody>
      </p:sp>
      <p:sp>
        <p:nvSpPr>
          <p:cNvPr id="93191" name="Line 7"/>
          <p:cNvSpPr>
            <a:spLocks noChangeShapeType="1"/>
          </p:cNvSpPr>
          <p:nvPr/>
        </p:nvSpPr>
        <p:spPr bwMode="auto">
          <a:xfrm flipH="1" flipV="1">
            <a:off x="5408613" y="3965575"/>
            <a:ext cx="2060575" cy="231775"/>
          </a:xfrm>
          <a:prstGeom prst="line">
            <a:avLst/>
          </a:prstGeom>
          <a:noFill/>
          <a:ln w="9360">
            <a:solidFill>
              <a:srgbClr val="40458C"/>
            </a:solidFill>
            <a:miter lim="800000"/>
            <a:headEn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idx="1"/>
          </p:nvPr>
        </p:nvSpPr>
        <p:spPr>
          <a:xfrm>
            <a:off x="609600" y="1447800"/>
            <a:ext cx="8229600" cy="5156200"/>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PAQUETE: Conjunto de: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Atributos y operaciones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Notificaciones y acciones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Comportamientos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Tipo de paquete: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Obligatorio: todos los ejemplares poseen las propiedades de este paquete</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Condicional: algunos ejemplares pueden implementar las propiedades de ese paquete y otros no</a:t>
            </a:r>
          </a:p>
          <a:p>
            <a:pPr marL="1141413" lvl="2" indent="-227013">
              <a:lnSpc>
                <a:spcPct val="90000"/>
              </a:lnSpc>
              <a:spcBef>
                <a:spcPts val="50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Condición de presencia: capacidades del recurso</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Atributo Packages: paquetes condicionales que soporta el objeto</a:t>
            </a:r>
          </a:p>
        </p:txBody>
      </p:sp>
      <p:sp>
        <p:nvSpPr>
          <p:cNvPr id="94209" name="Rectangle 1"/>
          <p:cNvSpPr>
            <a:spLocks noGrp="1" noChangeArrowheads="1"/>
          </p:cNvSpPr>
          <p:nvPr>
            <p:ph type="title"/>
          </p:nvPr>
        </p:nvSpPr>
        <p:spPr>
          <a:xfrm>
            <a:off x="609600" y="-17463"/>
            <a:ext cx="8077200" cy="1312863"/>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000"/>
              <a:t>Paquetes y Paquetes Condicionales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Definición de una clase (II)</a:t>
            </a:r>
          </a:p>
        </p:txBody>
      </p:sp>
      <p:sp>
        <p:nvSpPr>
          <p:cNvPr id="95234" name="Text Box 2"/>
          <p:cNvSpPr txBox="1">
            <a:spLocks noChangeArrowheads="1"/>
          </p:cNvSpPr>
          <p:nvPr/>
        </p:nvSpPr>
        <p:spPr bwMode="auto">
          <a:xfrm>
            <a:off x="990600" y="1828800"/>
            <a:ext cx="5334000" cy="4410075"/>
          </a:xfrm>
          <a:prstGeom prst="rect">
            <a:avLst/>
          </a:prstGeom>
          <a:solidFill>
            <a:srgbClr val="B7C1EB">
              <a:alpha val="50000"/>
            </a:srgbClr>
          </a:solid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miEquipo MANAGED OBJECT CLASS</a:t>
            </a: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       DERIVED FROM Equipo</a:t>
            </a: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       CHARACTERIZED BY paquete1 PACKAGE</a:t>
            </a: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      CONDITIONAL PACKAGE paquete2</a:t>
            </a: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a:solidFill>
                <a:srgbClr val="40458C"/>
              </a:solidFill>
              <a:latin typeface="Tahoma" pitchFamily="32" charset="0"/>
              <a:ea typeface="WenQuanYi Micro Hei" charset="0"/>
              <a:cs typeface="WenQuanYi Micro Hei" charset="0"/>
            </a:endParaRP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    </a:t>
            </a:r>
          </a:p>
        </p:txBody>
      </p:sp>
      <p:sp>
        <p:nvSpPr>
          <p:cNvPr id="95235" name="Text Box 3"/>
          <p:cNvSpPr txBox="1">
            <a:spLocks noChangeArrowheads="1"/>
          </p:cNvSpPr>
          <p:nvPr/>
        </p:nvSpPr>
        <p:spPr bwMode="auto">
          <a:xfrm>
            <a:off x="7010400" y="2438400"/>
            <a:ext cx="2209800" cy="642938"/>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Paquete Obligatorio</a:t>
            </a:r>
          </a:p>
        </p:txBody>
      </p:sp>
      <p:sp>
        <p:nvSpPr>
          <p:cNvPr id="95236" name="Text Box 4"/>
          <p:cNvSpPr txBox="1">
            <a:spLocks noChangeArrowheads="1"/>
          </p:cNvSpPr>
          <p:nvPr/>
        </p:nvSpPr>
        <p:spPr bwMode="auto">
          <a:xfrm>
            <a:off x="7010400" y="4572000"/>
            <a:ext cx="2209800" cy="642938"/>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Paquete Condicional</a:t>
            </a:r>
          </a:p>
        </p:txBody>
      </p:sp>
      <p:sp>
        <p:nvSpPr>
          <p:cNvPr id="95237" name="Line 5"/>
          <p:cNvSpPr>
            <a:spLocks noChangeShapeType="1"/>
          </p:cNvSpPr>
          <p:nvPr/>
        </p:nvSpPr>
        <p:spPr bwMode="auto">
          <a:xfrm flipH="1">
            <a:off x="5713413" y="2667000"/>
            <a:ext cx="1222375" cy="1588"/>
          </a:xfrm>
          <a:prstGeom prst="line">
            <a:avLst/>
          </a:prstGeom>
          <a:noFill/>
          <a:ln w="9360">
            <a:solidFill>
              <a:srgbClr val="40458C"/>
            </a:solidFill>
            <a:miter lim="800000"/>
            <a:headEnd/>
            <a:tailEnd type="triangle" w="med" len="med"/>
          </a:ln>
          <a:effectLst/>
        </p:spPr>
        <p:txBody>
          <a:bodyPr/>
          <a:lstStyle/>
          <a:p>
            <a:endParaRPr lang="es-MX"/>
          </a:p>
        </p:txBody>
      </p:sp>
      <p:sp>
        <p:nvSpPr>
          <p:cNvPr id="95238" name="Line 6"/>
          <p:cNvSpPr>
            <a:spLocks noChangeShapeType="1"/>
          </p:cNvSpPr>
          <p:nvPr/>
        </p:nvSpPr>
        <p:spPr bwMode="auto">
          <a:xfrm flipH="1">
            <a:off x="5637213" y="4876800"/>
            <a:ext cx="1298575" cy="1588"/>
          </a:xfrm>
          <a:prstGeom prst="line">
            <a:avLst/>
          </a:prstGeom>
          <a:noFill/>
          <a:ln w="9360">
            <a:solidFill>
              <a:srgbClr val="40458C"/>
            </a:solidFill>
            <a:miter lim="800000"/>
            <a:headEn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idx="1"/>
          </p:nvPr>
        </p:nvSpPr>
        <p:spPr>
          <a:xfrm>
            <a:off x="609600" y="1676400"/>
            <a:ext cx="8382000" cy="5018088"/>
          </a:xfrm>
          <a:ln/>
        </p:spPr>
        <p:txBody>
          <a:bodyPr/>
          <a:lstStyle/>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Representan las propiedades de un objeto gestionado</a:t>
            </a:r>
          </a:p>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Tienen un valor asociado que puede ser un conjunto o secuencia de elementos</a:t>
            </a:r>
          </a:p>
          <a:p>
            <a:pPr marL="341313" indent="-341313">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Componentes de la definición de un atributo:</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Herencia de otra definición de atributo</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Sintaxis: todas las permitidas</a:t>
            </a:r>
          </a:p>
          <a:p>
            <a:pPr marL="1141413" lvl="2" indent="-227013">
              <a:spcBef>
                <a:spcPts val="45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a:t>Simples</a:t>
            </a:r>
          </a:p>
          <a:p>
            <a:pPr marL="1141413" lvl="2" indent="-227013">
              <a:spcBef>
                <a:spcPts val="450"/>
              </a:spcBef>
              <a:buClr>
                <a:srgbClr val="6F89F7"/>
              </a:buClr>
              <a:buSzPct val="9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a:t>Multivaluados</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Reglas de filtrado que se pueden aplicar sobre el atributo</a:t>
            </a:r>
          </a:p>
          <a:p>
            <a:pPr marL="341313" indent="-341313">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Definición detallada fuera de la definición de la clase</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En la clase solo se pone el nombre que se definirá luego.</a:t>
            </a:r>
          </a:p>
        </p:txBody>
      </p:sp>
      <p:sp>
        <p:nvSpPr>
          <p:cNvPr id="96257"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Atributos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idx="1"/>
          </p:nvPr>
        </p:nvSpPr>
        <p:spPr>
          <a:xfrm>
            <a:off x="838200" y="1905000"/>
            <a:ext cx="7772400" cy="4114800"/>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Recursos humanos</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Operadores</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Administradores</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Analistas</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Planificadores</a:t>
            </a:r>
          </a:p>
          <a:p>
            <a:pPr marL="341313" indent="-341313">
              <a:buClr>
                <a:srgbClr val="6F89F7"/>
              </a:buClr>
              <a:buSzPct val="110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Procesos y Procedimientos</a:t>
            </a:r>
          </a:p>
          <a:p>
            <a:pPr marL="341313" indent="-341313">
              <a:buClr>
                <a:srgbClr val="6F89F7"/>
              </a:buClr>
              <a:buSzPct val="110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Herramientas</a:t>
            </a:r>
          </a:p>
        </p:txBody>
      </p:sp>
      <p:sp>
        <p:nvSpPr>
          <p:cNvPr id="14337"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Recursos implicados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idx="1"/>
          </p:nvPr>
        </p:nvSpPr>
        <p:spPr>
          <a:xfrm>
            <a:off x="533400" y="1524000"/>
            <a:ext cx="8382000" cy="4953000"/>
          </a:xfrm>
          <a:ln/>
        </p:spPr>
        <p:txBody>
          <a:bodyPr/>
          <a:lstStyle/>
          <a:p>
            <a:pPr marL="341313" indent="-341313">
              <a:spcBef>
                <a:spcPts val="500"/>
              </a:spcBef>
              <a:buClr>
                <a:srgbClr val="6F89F7"/>
              </a:buClr>
              <a:buSzPct val="17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Especificación de operaciones realizables sobre atributos:</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Get: lee el valor de un atributo</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Replace: altera el valor de un atributo</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Replace with default: reinicializa el valor del atributo a un valor por defecto especificado en la definición de la clase</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Add: Añade un componente a un atributo multivaluado</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Remove: Elimina un componente de un atributo multivaluado</a:t>
            </a:r>
          </a:p>
          <a:p>
            <a:pPr marL="341313" indent="-341313">
              <a:spcBef>
                <a:spcPts val="500"/>
              </a:spcBef>
              <a:buClr>
                <a:srgbClr val="6F89F7"/>
              </a:buClr>
              <a:buSzPct val="17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Se pueden poner constricciones a los atributos:</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DEFAULT-VALUE</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INITIAL-VALUE</a:t>
            </a:r>
          </a:p>
          <a:p>
            <a:pPr marL="741363" lvl="1" indent="-284163">
              <a:spcBef>
                <a:spcPts val="5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PERMITTED VALUES / REQUIRED VALUES </a:t>
            </a:r>
          </a:p>
        </p:txBody>
      </p:sp>
      <p:sp>
        <p:nvSpPr>
          <p:cNvPr id="97281" name="Rectangle 1"/>
          <p:cNvSpPr>
            <a:spLocks noGrp="1" noChangeArrowheads="1"/>
          </p:cNvSpPr>
          <p:nvPr>
            <p:ph type="title"/>
          </p:nvPr>
        </p:nvSpPr>
        <p:spPr>
          <a:xfrm>
            <a:off x="609600" y="-139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Operaciones sobre atributos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idx="1"/>
          </p:nvPr>
        </p:nvSpPr>
        <p:spPr>
          <a:xfrm>
            <a:off x="838200" y="1905000"/>
            <a:ext cx="7772400" cy="4738688"/>
          </a:xfrm>
          <a:ln/>
        </p:spPr>
        <p:txBody>
          <a:bodyPr/>
          <a:lstStyle/>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Un conjunto determinado de atributos</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Permite realizar una operación sobre todos sus componentes como un grupo</a:t>
            </a:r>
          </a:p>
          <a:p>
            <a:pPr marL="341313" indent="-341313">
              <a:buClr>
                <a:srgbClr val="6F89F7"/>
              </a:buClr>
              <a:buSzPct val="110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Componentes de la definición de un atributo de grupo:</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Elementos del grupo</a:t>
            </a:r>
          </a:p>
          <a:p>
            <a:pPr marL="741363" lvl="1" indent="-284163">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t>Descripción</a:t>
            </a:r>
          </a:p>
        </p:txBody>
      </p:sp>
      <p:sp>
        <p:nvSpPr>
          <p:cNvPr id="98305"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Atributos de Grupo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idx="1"/>
          </p:nvPr>
        </p:nvSpPr>
        <p:spPr>
          <a:xfrm>
            <a:off x="838200" y="1905000"/>
            <a:ext cx="7772400" cy="4506913"/>
          </a:xfrm>
          <a:ln/>
        </p:spPr>
        <p:txBody>
          <a:bodyPr/>
          <a:lstStyle/>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Operaciones sobre un objeto que no son monitorización o alteración de un atributo</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Útiles para modelar la ejecución remota de comandos.</a:t>
            </a:r>
          </a:p>
          <a:p>
            <a:pPr marL="341313" indent="-341313">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Componentes de una acción (opcionales):</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Parámetros pasados a la acción</a:t>
            </a:r>
          </a:p>
          <a:p>
            <a:pPr marL="741363" lvl="1" indent="-284163">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Parámetros esperados en la confirmación de la acción</a:t>
            </a:r>
          </a:p>
        </p:txBody>
      </p:sp>
      <p:sp>
        <p:nvSpPr>
          <p:cNvPr id="99329"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Acciones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idx="1"/>
          </p:nvPr>
        </p:nvSpPr>
        <p:spPr>
          <a:xfrm>
            <a:off x="609600" y="1524000"/>
            <a:ext cx="7924800" cy="5889625"/>
          </a:xfrm>
          <a:ln/>
        </p:spPr>
        <p:txBody>
          <a:bodyPr>
            <a:normAutofit lnSpcReduction="10000"/>
          </a:bodyPr>
          <a:lstStyle/>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Notificaciones que pueden ser emitidas por el objeto </a:t>
            </a:r>
          </a:p>
          <a:p>
            <a:pPr marL="341313" indent="-341313">
              <a:lnSpc>
                <a:spcPct val="90000"/>
              </a:lnSpc>
              <a:spcBef>
                <a:spcPts val="600"/>
              </a:spcBef>
              <a:buClr>
                <a:srgbClr val="6F89F7"/>
              </a:buClr>
              <a:buSzPct val="147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Componentes de una notificación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Información y atributos pasados en la notificación</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Parámetros esperados en la confirmación de la notificación</a:t>
            </a:r>
          </a:p>
          <a:p>
            <a:pPr marL="341313" indent="-341313">
              <a:lnSpc>
                <a:spcPct val="90000"/>
              </a:lnSpc>
              <a:spcBef>
                <a:spcPts val="600"/>
              </a:spcBef>
              <a:buClr>
                <a:srgbClr val="6F89F7"/>
              </a:buClr>
              <a:buSzPct val="147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Funcionamiento: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El objeto siempre emite la notificación cuando se cumple los requisitos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La notificación es comprobada frente a objetos EFD (Event Forwarding Discriminators) registrados por gestores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Si pasa la condición del EFD, se envía el EVENT-REPORT al gestor(es) especificado en el EFD</a:t>
            </a:r>
          </a:p>
        </p:txBody>
      </p:sp>
      <p:sp>
        <p:nvSpPr>
          <p:cNvPr id="100353" name="Rectangle 1"/>
          <p:cNvSpPr>
            <a:spLocks noGrp="1" noChangeArrowheads="1"/>
          </p:cNvSpPr>
          <p:nvPr>
            <p:ph type="title"/>
          </p:nvPr>
        </p:nvSpPr>
        <p:spPr>
          <a:xfrm>
            <a:off x="609600" y="762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Notificaciones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Definición de una clase (III)</a:t>
            </a:r>
          </a:p>
        </p:txBody>
      </p:sp>
      <p:sp>
        <p:nvSpPr>
          <p:cNvPr id="101378" name="Text Box 2"/>
          <p:cNvSpPr txBox="1">
            <a:spLocks noChangeArrowheads="1"/>
          </p:cNvSpPr>
          <p:nvPr/>
        </p:nvSpPr>
        <p:spPr bwMode="auto">
          <a:xfrm>
            <a:off x="762000" y="1663700"/>
            <a:ext cx="4953000" cy="5265738"/>
          </a:xfrm>
          <a:prstGeom prst="rect">
            <a:avLst/>
          </a:prstGeom>
          <a:solidFill>
            <a:srgbClr val="CFDBFD">
              <a:alpha val="50000"/>
            </a:srgbClr>
          </a:solid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miEquipo MANAGED OBJECT CLASS</a:t>
            </a:r>
          </a:p>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DERIVED FROM Equipo</a:t>
            </a:r>
          </a:p>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CHARACTERIZED BY paquete1 PACKAGE</a:t>
            </a:r>
          </a:p>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ATTRIBUTES</a:t>
            </a:r>
          </a:p>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status GET</a:t>
            </a:r>
          </a:p>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octectsTxGET</a:t>
            </a:r>
          </a:p>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operationalMode DEFAULT VALUE null</a:t>
            </a:r>
          </a:p>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GET_REPLACE;</a:t>
            </a:r>
          </a:p>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ATTRIBUTE-GROUPS</a:t>
            </a:r>
          </a:p>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Traffic octects Tx,octetsRx;</a:t>
            </a:r>
          </a:p>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ACTION reset;</a:t>
            </a:r>
          </a:p>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NOTIFICATION CPUOverload:</a:t>
            </a:r>
          </a:p>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CONDITIONAL PACKAGE paquete2</a:t>
            </a:r>
          </a:p>
        </p:txBody>
      </p:sp>
      <p:sp>
        <p:nvSpPr>
          <p:cNvPr id="101379" name="Text Box 3"/>
          <p:cNvSpPr txBox="1">
            <a:spLocks noChangeArrowheads="1"/>
          </p:cNvSpPr>
          <p:nvPr/>
        </p:nvSpPr>
        <p:spPr bwMode="auto">
          <a:xfrm>
            <a:off x="7086600" y="2209800"/>
            <a:ext cx="1371600" cy="398463"/>
          </a:xfrm>
          <a:prstGeom prst="rect">
            <a:avLst/>
          </a:prstGeom>
          <a:noFill/>
          <a:ln w="9525">
            <a:noFill/>
            <a:round/>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Atributos</a:t>
            </a:r>
          </a:p>
        </p:txBody>
      </p:sp>
      <p:sp>
        <p:nvSpPr>
          <p:cNvPr id="101380" name="Text Box 4"/>
          <p:cNvSpPr txBox="1">
            <a:spLocks noChangeArrowheads="1"/>
          </p:cNvSpPr>
          <p:nvPr/>
        </p:nvSpPr>
        <p:spPr bwMode="auto">
          <a:xfrm>
            <a:off x="6858000" y="2955925"/>
            <a:ext cx="2057400" cy="1008063"/>
          </a:xfrm>
          <a:prstGeom prst="rect">
            <a:avLst/>
          </a:prstGeom>
          <a:noFill/>
          <a:ln w="9525">
            <a:noFill/>
            <a:round/>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Operaciones sobre atributos</a:t>
            </a:r>
          </a:p>
        </p:txBody>
      </p:sp>
      <p:sp>
        <p:nvSpPr>
          <p:cNvPr id="101381" name="Text Box 5"/>
          <p:cNvSpPr txBox="1">
            <a:spLocks noChangeArrowheads="1"/>
          </p:cNvSpPr>
          <p:nvPr/>
        </p:nvSpPr>
        <p:spPr bwMode="auto">
          <a:xfrm>
            <a:off x="6781800" y="4556125"/>
            <a:ext cx="2286000" cy="703263"/>
          </a:xfrm>
          <a:prstGeom prst="rect">
            <a:avLst/>
          </a:prstGeom>
          <a:noFill/>
          <a:ln w="9525">
            <a:noFill/>
            <a:round/>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Atributo de Grupo</a:t>
            </a:r>
          </a:p>
        </p:txBody>
      </p:sp>
      <p:sp>
        <p:nvSpPr>
          <p:cNvPr id="101382" name="Text Box 6"/>
          <p:cNvSpPr txBox="1">
            <a:spLocks noChangeArrowheads="1"/>
          </p:cNvSpPr>
          <p:nvPr/>
        </p:nvSpPr>
        <p:spPr bwMode="auto">
          <a:xfrm>
            <a:off x="6553200" y="5241925"/>
            <a:ext cx="2286000" cy="398463"/>
          </a:xfrm>
          <a:prstGeom prst="rect">
            <a:avLst/>
          </a:prstGeom>
          <a:noFill/>
          <a:ln w="9525">
            <a:noFill/>
            <a:round/>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Acción</a:t>
            </a:r>
          </a:p>
        </p:txBody>
      </p:sp>
      <p:sp>
        <p:nvSpPr>
          <p:cNvPr id="101383" name="Text Box 7"/>
          <p:cNvSpPr txBox="1">
            <a:spLocks noChangeArrowheads="1"/>
          </p:cNvSpPr>
          <p:nvPr/>
        </p:nvSpPr>
        <p:spPr bwMode="auto">
          <a:xfrm>
            <a:off x="6553200" y="5699125"/>
            <a:ext cx="2286000" cy="398463"/>
          </a:xfrm>
          <a:prstGeom prst="rect">
            <a:avLst/>
          </a:prstGeom>
          <a:noFill/>
          <a:ln w="9525">
            <a:noFill/>
            <a:round/>
            <a:headEnd/>
            <a:tailEnd/>
          </a:ln>
          <a:effectLst/>
        </p:spPr>
        <p:txBody>
          <a:bodyPr lIns="90000" tIns="46800" rIns="90000" bIns="46800">
            <a:spAutoFit/>
          </a:bodyPr>
          <a:lstStyle/>
          <a:p>
            <a:pPr algn="ct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Notificación</a:t>
            </a:r>
          </a:p>
        </p:txBody>
      </p:sp>
      <p:sp>
        <p:nvSpPr>
          <p:cNvPr id="101384" name="Line 8"/>
          <p:cNvSpPr>
            <a:spLocks noChangeShapeType="1"/>
          </p:cNvSpPr>
          <p:nvPr/>
        </p:nvSpPr>
        <p:spPr bwMode="auto">
          <a:xfrm flipH="1">
            <a:off x="2360613" y="2438400"/>
            <a:ext cx="4803775" cy="914400"/>
          </a:xfrm>
          <a:prstGeom prst="line">
            <a:avLst/>
          </a:prstGeom>
          <a:noFill/>
          <a:ln w="9360">
            <a:solidFill>
              <a:srgbClr val="40458C"/>
            </a:solidFill>
            <a:miter lim="800000"/>
            <a:headEnd/>
            <a:tailEnd type="triangle" w="med" len="med"/>
          </a:ln>
          <a:effectLst/>
        </p:spPr>
        <p:txBody>
          <a:bodyPr/>
          <a:lstStyle/>
          <a:p>
            <a:endParaRPr lang="es-MX"/>
          </a:p>
        </p:txBody>
      </p:sp>
      <p:sp>
        <p:nvSpPr>
          <p:cNvPr id="101385" name="Line 9"/>
          <p:cNvSpPr>
            <a:spLocks noChangeShapeType="1"/>
          </p:cNvSpPr>
          <p:nvPr/>
        </p:nvSpPr>
        <p:spPr bwMode="auto">
          <a:xfrm flipH="1">
            <a:off x="2665413" y="3276600"/>
            <a:ext cx="4346575" cy="381000"/>
          </a:xfrm>
          <a:prstGeom prst="line">
            <a:avLst/>
          </a:prstGeom>
          <a:noFill/>
          <a:ln w="9360">
            <a:solidFill>
              <a:srgbClr val="40458C"/>
            </a:solidFill>
            <a:miter lim="800000"/>
            <a:headEnd/>
            <a:tailEnd type="triangle" w="med" len="med"/>
          </a:ln>
          <a:effectLst/>
        </p:spPr>
        <p:txBody>
          <a:bodyPr/>
          <a:lstStyle/>
          <a:p>
            <a:endParaRPr lang="es-MX"/>
          </a:p>
        </p:txBody>
      </p:sp>
      <p:sp>
        <p:nvSpPr>
          <p:cNvPr id="101386" name="Line 10"/>
          <p:cNvSpPr>
            <a:spLocks noChangeShapeType="1"/>
          </p:cNvSpPr>
          <p:nvPr/>
        </p:nvSpPr>
        <p:spPr bwMode="auto">
          <a:xfrm flipH="1">
            <a:off x="3579813" y="4800600"/>
            <a:ext cx="3279775" cy="1588"/>
          </a:xfrm>
          <a:prstGeom prst="line">
            <a:avLst/>
          </a:prstGeom>
          <a:noFill/>
          <a:ln w="9360">
            <a:solidFill>
              <a:srgbClr val="40458C"/>
            </a:solidFill>
            <a:miter lim="800000"/>
            <a:headEnd/>
            <a:tailEnd type="triangle" w="med" len="med"/>
          </a:ln>
          <a:effectLst/>
        </p:spPr>
        <p:txBody>
          <a:bodyPr/>
          <a:lstStyle/>
          <a:p>
            <a:endParaRPr lang="es-MX"/>
          </a:p>
        </p:txBody>
      </p:sp>
      <p:sp>
        <p:nvSpPr>
          <p:cNvPr id="101387" name="Line 11"/>
          <p:cNvSpPr>
            <a:spLocks noChangeShapeType="1"/>
          </p:cNvSpPr>
          <p:nvPr/>
        </p:nvSpPr>
        <p:spPr bwMode="auto">
          <a:xfrm flipH="1">
            <a:off x="2741613" y="5486400"/>
            <a:ext cx="4422775" cy="1588"/>
          </a:xfrm>
          <a:prstGeom prst="line">
            <a:avLst/>
          </a:prstGeom>
          <a:noFill/>
          <a:ln w="9360">
            <a:solidFill>
              <a:srgbClr val="40458C"/>
            </a:solidFill>
            <a:miter lim="800000"/>
            <a:headEnd/>
            <a:tailEnd type="triangle" w="med" len="med"/>
          </a:ln>
          <a:effectLst/>
        </p:spPr>
        <p:txBody>
          <a:bodyPr/>
          <a:lstStyle/>
          <a:p>
            <a:endParaRPr lang="es-MX"/>
          </a:p>
        </p:txBody>
      </p:sp>
      <p:sp>
        <p:nvSpPr>
          <p:cNvPr id="101388" name="Line 12"/>
          <p:cNvSpPr>
            <a:spLocks noChangeShapeType="1"/>
          </p:cNvSpPr>
          <p:nvPr/>
        </p:nvSpPr>
        <p:spPr bwMode="auto">
          <a:xfrm flipH="1">
            <a:off x="4418013" y="5867400"/>
            <a:ext cx="2593975" cy="1588"/>
          </a:xfrm>
          <a:prstGeom prst="line">
            <a:avLst/>
          </a:prstGeom>
          <a:noFill/>
          <a:ln w="9360">
            <a:solidFill>
              <a:srgbClr val="40458C"/>
            </a:solidFill>
            <a:miter lim="800000"/>
            <a:headEn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idx="1"/>
          </p:nvPr>
        </p:nvSpPr>
        <p:spPr>
          <a:xfrm>
            <a:off x="609600" y="1524000"/>
            <a:ext cx="8305800" cy="6750050"/>
          </a:xfrm>
          <a:ln/>
        </p:spPr>
        <p:txBody>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Todas las definiciones de un modelo de información pueden tener “Comportamiento”</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En la práctica, es el campo donde se especifica un comentario sobre la definición</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Por ejemplo, el comportamiento de una clase de objetos debería incluir:</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Semántica de atributos, operaciones y notificaciones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Respuesta a operaciones de gestión sobre el objeto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Circunstancias bajo las que se emiten las notificaciones</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Dependencias entre valores de atributos particulares</a:t>
            </a:r>
          </a:p>
          <a:p>
            <a:pPr marL="341313" indent="-341313">
              <a:lnSpc>
                <a:spcPct val="90000"/>
              </a:lnSpc>
              <a:spcBef>
                <a:spcPts val="700"/>
              </a:spcBef>
              <a:buClr>
                <a:srgbClr val="6F89F7"/>
              </a:buClr>
              <a:buSzPct val="126000"/>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Efectos de relaciones entre los objetos</a:t>
            </a:r>
          </a:p>
        </p:txBody>
      </p:sp>
      <p:sp>
        <p:nvSpPr>
          <p:cNvPr id="102401" name="Rectangle 1"/>
          <p:cNvSpPr>
            <a:spLocks noGrp="1" noChangeArrowheads="1"/>
          </p:cNvSpPr>
          <p:nvPr>
            <p:ph type="title"/>
          </p:nvPr>
        </p:nvSpPr>
        <p:spPr>
          <a:xfrm>
            <a:off x="609600" y="762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Comportamiento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a:spLocks noGrp="1" noChangeArrowheads="1"/>
          </p:cNvSpPr>
          <p:nvPr>
            <p:ph type="title"/>
          </p:nvPr>
        </p:nvSpPr>
        <p:spPr>
          <a:xfrm>
            <a:off x="609600" y="1270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Definición de una clase (IV)</a:t>
            </a:r>
          </a:p>
        </p:txBody>
      </p:sp>
      <p:sp>
        <p:nvSpPr>
          <p:cNvPr id="103426" name="Text Box 2"/>
          <p:cNvSpPr txBox="1">
            <a:spLocks noChangeArrowheads="1"/>
          </p:cNvSpPr>
          <p:nvPr/>
        </p:nvSpPr>
        <p:spPr bwMode="auto">
          <a:xfrm>
            <a:off x="762000" y="1663700"/>
            <a:ext cx="4953000" cy="4843463"/>
          </a:xfrm>
          <a:prstGeom prst="rect">
            <a:avLst/>
          </a:prstGeom>
          <a:solidFill>
            <a:srgbClr val="CFDBFD">
              <a:alpha val="50000"/>
            </a:srgbClr>
          </a:solid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miEquipo MANAGED OBJECT CLASS</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DERIVED FROM Equipo</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CHARACTERIZED BY paquete1 PACKAGE</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BEHAVIOR</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Definición de la gestión de miEquipo</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ATTRIBUTES</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status GET</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octectsTxGET</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operationalMode DEFAULT VALUE null</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GET_REPLACE;</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ATTRIBUTE-GROUPS</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Traffic octects Tx,octetsRx;</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ACTION reset;</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NOTIFICATION CPUOverload:</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CONDITIONAL PACKAGE paquete2</a:t>
            </a:r>
          </a:p>
        </p:txBody>
      </p:sp>
      <p:sp>
        <p:nvSpPr>
          <p:cNvPr id="103427" name="Text Box 3"/>
          <p:cNvSpPr txBox="1">
            <a:spLocks noChangeArrowheads="1"/>
          </p:cNvSpPr>
          <p:nvPr/>
        </p:nvSpPr>
        <p:spPr bwMode="auto">
          <a:xfrm>
            <a:off x="6781800" y="2667000"/>
            <a:ext cx="1981200" cy="642938"/>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40458C"/>
                </a:solidFill>
                <a:latin typeface="Tahoma" pitchFamily="32" charset="0"/>
                <a:ea typeface="WenQuanYi Micro Hei" charset="0"/>
                <a:cs typeface="WenQuanYi Micro Hei" charset="0"/>
              </a:rPr>
              <a:t>Comportamiento</a:t>
            </a:r>
          </a:p>
        </p:txBody>
      </p:sp>
      <p:sp>
        <p:nvSpPr>
          <p:cNvPr id="103428" name="Line 4"/>
          <p:cNvSpPr>
            <a:spLocks noChangeShapeType="1"/>
          </p:cNvSpPr>
          <p:nvPr/>
        </p:nvSpPr>
        <p:spPr bwMode="auto">
          <a:xfrm flipH="1">
            <a:off x="2360613" y="2819400"/>
            <a:ext cx="4346575" cy="1588"/>
          </a:xfrm>
          <a:prstGeom prst="line">
            <a:avLst/>
          </a:prstGeom>
          <a:noFill/>
          <a:ln w="9360">
            <a:solidFill>
              <a:srgbClr val="40458C"/>
            </a:solidFill>
            <a:miter lim="800000"/>
            <a:headEn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idx="1"/>
          </p:nvPr>
        </p:nvSpPr>
        <p:spPr>
          <a:xfrm>
            <a:off x="533400" y="1524000"/>
            <a:ext cx="8229600" cy="6475413"/>
          </a:xfrm>
          <a:ln/>
        </p:spPr>
        <p:txBody>
          <a:bodyPr>
            <a:normAutofit lnSpcReduction="10000"/>
          </a:bodyPr>
          <a:lstStyle/>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Se necesita para posibilitar la migración de versiones de los equipos sin modificar a la vez los gestores</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Capacidad de un ejemplar de una subclase de simular el comportamiento de su superclase</a:t>
            </a:r>
          </a:p>
          <a:p>
            <a:pPr marL="341313" indent="-341313">
              <a:lnSpc>
                <a:spcPct val="90000"/>
              </a:lnSpc>
              <a:spcBef>
                <a:spcPts val="700"/>
              </a:spcBef>
              <a:buClr>
                <a:srgbClr val="6F89F7"/>
              </a:buClr>
              <a:buSzPct val="12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800"/>
              <a:t>Funcionamiento: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La nueva versión del equipo es una especialización (subclase) de la clase de la versión antigua</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Los ejemplares de la subclase de la nueva versión saben comportarse como si perteneciesen a la clase padre (versión antigua): Comportamiento Alomórfico</a:t>
            </a:r>
          </a:p>
          <a:p>
            <a:pPr marL="741363" lvl="1" indent="-284163">
              <a:lnSpc>
                <a:spcPct val="90000"/>
              </a:lnSpc>
              <a:spcBef>
                <a:spcPts val="60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a:t>El gestor (de versiones antiguas) reconoce a estos ejemplares y sabe gestionarlos (limitadamente)</a:t>
            </a:r>
          </a:p>
        </p:txBody>
      </p:sp>
      <p:sp>
        <p:nvSpPr>
          <p:cNvPr id="104449" name="Rectangle 1"/>
          <p:cNvSpPr>
            <a:spLocks noGrp="1" noChangeArrowheads="1"/>
          </p:cNvSpPr>
          <p:nvPr>
            <p:ph type="title"/>
          </p:nvPr>
        </p:nvSpPr>
        <p:spPr>
          <a:xfrm>
            <a:off x="609600" y="762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Alomorfismo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idx="1"/>
          </p:nvPr>
        </p:nvSpPr>
        <p:spPr>
          <a:xfrm>
            <a:off x="533400" y="1524000"/>
            <a:ext cx="8229600" cy="2209800"/>
          </a:xfrm>
          <a:ln/>
        </p:spPr>
        <p:txBody>
          <a:bodyPr/>
          <a:lstStyle/>
          <a:p>
            <a:pPr marL="341313" indent="-341313">
              <a:spcBef>
                <a:spcPts val="500"/>
              </a:spcBef>
              <a:buClr>
                <a:srgbClr val="6F89F7"/>
              </a:buClr>
              <a:buSzPct val="176000"/>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000"/>
              <a:t>Determinación del comportamiento alomórfico:</a:t>
            </a:r>
          </a:p>
          <a:p>
            <a:pPr marL="741363" lvl="1" indent="-284163">
              <a:spcBef>
                <a:spcPts val="45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a:t>Como argumento en la petición de la operación</a:t>
            </a:r>
          </a:p>
          <a:p>
            <a:pPr marL="741363" lvl="1" indent="-284163">
              <a:spcBef>
                <a:spcPts val="45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a:t>Se proporciona una lista ordenada de clases conocidas por el sistema gestor </a:t>
            </a:r>
          </a:p>
          <a:p>
            <a:pPr marL="741363" lvl="1" indent="-284163">
              <a:spcBef>
                <a:spcPts val="450"/>
              </a:spcBef>
              <a:buClr>
                <a:srgbClr val="40458C"/>
              </a:buClr>
              <a:buSzPct val="6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a:t>La clase que se le aplica es aquella que sea superclase alomórfica permitida y que aparezca primera en la lista</a:t>
            </a:r>
          </a:p>
        </p:txBody>
      </p:sp>
      <p:sp>
        <p:nvSpPr>
          <p:cNvPr id="105473" name="Rectangle 1"/>
          <p:cNvSpPr>
            <a:spLocks noGrp="1" noChangeArrowheads="1"/>
          </p:cNvSpPr>
          <p:nvPr>
            <p:ph type="title"/>
          </p:nvPr>
        </p:nvSpPr>
        <p:spPr>
          <a:xfrm>
            <a:off x="609600" y="762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Alomorfismo</a:t>
            </a:r>
          </a:p>
        </p:txBody>
      </p:sp>
      <p:sp>
        <p:nvSpPr>
          <p:cNvPr id="105475" name="Text Box 3"/>
          <p:cNvSpPr txBox="1">
            <a:spLocks noChangeArrowheads="1"/>
          </p:cNvSpPr>
          <p:nvPr/>
        </p:nvSpPr>
        <p:spPr bwMode="auto">
          <a:xfrm>
            <a:off x="685800" y="4191000"/>
            <a:ext cx="1143000" cy="825500"/>
          </a:xfrm>
          <a:prstGeom prst="rect">
            <a:avLst/>
          </a:prstGeom>
          <a:solidFill>
            <a:srgbClr val="660066">
              <a:alpha val="50000"/>
            </a:srgbClr>
          </a:solid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40458C"/>
                </a:solidFill>
                <a:latin typeface="Tahoma" pitchFamily="32" charset="0"/>
                <a:ea typeface="WenQuanYi Micro Hei" charset="0"/>
                <a:cs typeface="WenQuanYi Micro Hei" charset="0"/>
              </a:rPr>
              <a:t>Gestor</a:t>
            </a:r>
          </a:p>
        </p:txBody>
      </p:sp>
      <p:grpSp>
        <p:nvGrpSpPr>
          <p:cNvPr id="105476" name="Group 4"/>
          <p:cNvGrpSpPr>
            <a:grpSpLocks/>
          </p:cNvGrpSpPr>
          <p:nvPr/>
        </p:nvGrpSpPr>
        <p:grpSpPr bwMode="auto">
          <a:xfrm>
            <a:off x="4191000" y="4191000"/>
            <a:ext cx="1827213" cy="455613"/>
            <a:chOff x="2640" y="2640"/>
            <a:chExt cx="1151" cy="287"/>
          </a:xfrm>
        </p:grpSpPr>
        <p:sp>
          <p:nvSpPr>
            <p:cNvPr id="105477" name="Oval 5"/>
            <p:cNvSpPr>
              <a:spLocks noChangeArrowheads="1"/>
            </p:cNvSpPr>
            <p:nvPr/>
          </p:nvSpPr>
          <p:spPr bwMode="auto">
            <a:xfrm>
              <a:off x="2640" y="2640"/>
              <a:ext cx="1151" cy="287"/>
            </a:xfrm>
            <a:prstGeom prst="ellipse">
              <a:avLst/>
            </a:prstGeom>
            <a:noFill/>
            <a:ln w="9360">
              <a:solidFill>
                <a:srgbClr val="40458C"/>
              </a:solidFill>
              <a:miter lim="800000"/>
              <a:headEnd/>
              <a:tailEnd/>
            </a:ln>
            <a:effectLst/>
          </p:spPr>
          <p:txBody>
            <a:bodyPr wrap="none" anchor="ctr"/>
            <a:lstStyle/>
            <a:p>
              <a:endParaRPr lang="es-MX"/>
            </a:p>
          </p:txBody>
        </p:sp>
        <p:sp>
          <p:nvSpPr>
            <p:cNvPr id="105478" name="Text Box 6"/>
            <p:cNvSpPr txBox="1">
              <a:spLocks noChangeArrowheads="1"/>
            </p:cNvSpPr>
            <p:nvPr/>
          </p:nvSpPr>
          <p:spPr bwMode="auto">
            <a:xfrm>
              <a:off x="2832" y="2688"/>
              <a:ext cx="767" cy="211"/>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Equipo v2</a:t>
              </a:r>
            </a:p>
          </p:txBody>
        </p:sp>
      </p:grpSp>
      <p:grpSp>
        <p:nvGrpSpPr>
          <p:cNvPr id="105479" name="Group 7"/>
          <p:cNvGrpSpPr>
            <a:grpSpLocks/>
          </p:cNvGrpSpPr>
          <p:nvPr/>
        </p:nvGrpSpPr>
        <p:grpSpPr bwMode="auto">
          <a:xfrm>
            <a:off x="4419600" y="4800600"/>
            <a:ext cx="1827213" cy="455613"/>
            <a:chOff x="2784" y="3024"/>
            <a:chExt cx="1151" cy="287"/>
          </a:xfrm>
        </p:grpSpPr>
        <p:sp>
          <p:nvSpPr>
            <p:cNvPr id="105480" name="Oval 8"/>
            <p:cNvSpPr>
              <a:spLocks noChangeArrowheads="1"/>
            </p:cNvSpPr>
            <p:nvPr/>
          </p:nvSpPr>
          <p:spPr bwMode="auto">
            <a:xfrm>
              <a:off x="2784" y="3024"/>
              <a:ext cx="1151" cy="287"/>
            </a:xfrm>
            <a:prstGeom prst="ellipse">
              <a:avLst/>
            </a:prstGeom>
            <a:noFill/>
            <a:ln w="9360">
              <a:solidFill>
                <a:srgbClr val="40458C"/>
              </a:solidFill>
              <a:miter lim="800000"/>
              <a:headEnd/>
              <a:tailEnd/>
            </a:ln>
            <a:effectLst/>
          </p:spPr>
          <p:txBody>
            <a:bodyPr wrap="none" anchor="ctr"/>
            <a:lstStyle/>
            <a:p>
              <a:endParaRPr lang="es-MX"/>
            </a:p>
          </p:txBody>
        </p:sp>
        <p:sp>
          <p:nvSpPr>
            <p:cNvPr id="105481" name="Text Box 9"/>
            <p:cNvSpPr txBox="1">
              <a:spLocks noChangeArrowheads="1"/>
            </p:cNvSpPr>
            <p:nvPr/>
          </p:nvSpPr>
          <p:spPr bwMode="auto">
            <a:xfrm>
              <a:off x="2976" y="3072"/>
              <a:ext cx="767" cy="211"/>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Equipo v2</a:t>
              </a:r>
            </a:p>
          </p:txBody>
        </p:sp>
      </p:grpSp>
      <p:grpSp>
        <p:nvGrpSpPr>
          <p:cNvPr id="105482" name="Group 10"/>
          <p:cNvGrpSpPr>
            <a:grpSpLocks/>
          </p:cNvGrpSpPr>
          <p:nvPr/>
        </p:nvGrpSpPr>
        <p:grpSpPr bwMode="auto">
          <a:xfrm>
            <a:off x="4648200" y="5562600"/>
            <a:ext cx="1827213" cy="455613"/>
            <a:chOff x="2928" y="3504"/>
            <a:chExt cx="1151" cy="287"/>
          </a:xfrm>
        </p:grpSpPr>
        <p:sp>
          <p:nvSpPr>
            <p:cNvPr id="105483" name="Oval 11"/>
            <p:cNvSpPr>
              <a:spLocks noChangeArrowheads="1"/>
            </p:cNvSpPr>
            <p:nvPr/>
          </p:nvSpPr>
          <p:spPr bwMode="auto">
            <a:xfrm>
              <a:off x="2928" y="3504"/>
              <a:ext cx="1151" cy="287"/>
            </a:xfrm>
            <a:prstGeom prst="ellipse">
              <a:avLst/>
            </a:prstGeom>
            <a:noFill/>
            <a:ln w="9360">
              <a:solidFill>
                <a:srgbClr val="40458C"/>
              </a:solidFill>
              <a:miter lim="800000"/>
              <a:headEnd/>
              <a:tailEnd/>
            </a:ln>
            <a:effectLst/>
          </p:spPr>
          <p:txBody>
            <a:bodyPr wrap="none" anchor="ctr"/>
            <a:lstStyle/>
            <a:p>
              <a:endParaRPr lang="es-MX"/>
            </a:p>
          </p:txBody>
        </p:sp>
        <p:sp>
          <p:nvSpPr>
            <p:cNvPr id="105484" name="Text Box 12"/>
            <p:cNvSpPr txBox="1">
              <a:spLocks noChangeArrowheads="1"/>
            </p:cNvSpPr>
            <p:nvPr/>
          </p:nvSpPr>
          <p:spPr bwMode="auto">
            <a:xfrm>
              <a:off x="3120" y="3552"/>
              <a:ext cx="767" cy="211"/>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Equipo v3</a:t>
              </a:r>
            </a:p>
          </p:txBody>
        </p:sp>
      </p:grpSp>
      <p:sp>
        <p:nvSpPr>
          <p:cNvPr id="105485" name="Text Box 13"/>
          <p:cNvSpPr txBox="1">
            <a:spLocks noChangeArrowheads="1"/>
          </p:cNvSpPr>
          <p:nvPr/>
        </p:nvSpPr>
        <p:spPr bwMode="auto">
          <a:xfrm>
            <a:off x="7086600" y="4191000"/>
            <a:ext cx="1143000" cy="823913"/>
          </a:xfrm>
          <a:prstGeom prst="rect">
            <a:avLst/>
          </a:prstGeom>
          <a:solidFill>
            <a:srgbClr val="CFDBFD">
              <a:alpha val="50000"/>
            </a:srgbClr>
          </a:solid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CLASE Equipo v2</a:t>
            </a:r>
          </a:p>
        </p:txBody>
      </p:sp>
      <p:sp>
        <p:nvSpPr>
          <p:cNvPr id="105486" name="Text Box 14"/>
          <p:cNvSpPr txBox="1">
            <a:spLocks noChangeArrowheads="1"/>
          </p:cNvSpPr>
          <p:nvPr/>
        </p:nvSpPr>
        <p:spPr bwMode="auto">
          <a:xfrm>
            <a:off x="7162800" y="5362575"/>
            <a:ext cx="1143000" cy="823913"/>
          </a:xfrm>
          <a:prstGeom prst="rect">
            <a:avLst/>
          </a:prstGeom>
          <a:solidFill>
            <a:srgbClr val="CFDBFD">
              <a:alpha val="50000"/>
            </a:srgbClr>
          </a:solid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CLASE Equipo v3</a:t>
            </a:r>
          </a:p>
        </p:txBody>
      </p:sp>
      <p:sp>
        <p:nvSpPr>
          <p:cNvPr id="105487" name="AutoShape 15"/>
          <p:cNvSpPr>
            <a:spLocks noChangeArrowheads="1"/>
          </p:cNvSpPr>
          <p:nvPr/>
        </p:nvSpPr>
        <p:spPr bwMode="auto">
          <a:xfrm>
            <a:off x="7620000" y="4800600"/>
            <a:ext cx="76200" cy="609600"/>
          </a:xfrm>
          <a:prstGeom prst="upArrow">
            <a:avLst>
              <a:gd name="adj1" fmla="val 50000"/>
              <a:gd name="adj2" fmla="val 200000"/>
            </a:avLst>
          </a:prstGeom>
          <a:solidFill>
            <a:srgbClr val="ECD882"/>
          </a:solidFill>
          <a:ln w="9360">
            <a:solidFill>
              <a:srgbClr val="40458C"/>
            </a:solidFill>
            <a:miter lim="800000"/>
            <a:headEnd/>
            <a:tailEnd/>
          </a:ln>
          <a:effectLst/>
        </p:spPr>
        <p:txBody>
          <a:bodyPr wrap="none" anchor="ctr"/>
          <a:lstStyle/>
          <a:p>
            <a:endParaRPr lang="es-MX"/>
          </a:p>
        </p:txBody>
      </p:sp>
      <p:sp>
        <p:nvSpPr>
          <p:cNvPr id="105488" name="Line 16"/>
          <p:cNvSpPr>
            <a:spLocks noChangeShapeType="1"/>
          </p:cNvSpPr>
          <p:nvPr/>
        </p:nvSpPr>
        <p:spPr bwMode="auto">
          <a:xfrm>
            <a:off x="6019800" y="4419600"/>
            <a:ext cx="1066800" cy="1588"/>
          </a:xfrm>
          <a:prstGeom prst="line">
            <a:avLst/>
          </a:prstGeom>
          <a:noFill/>
          <a:ln w="9360">
            <a:solidFill>
              <a:srgbClr val="40458C"/>
            </a:solidFill>
            <a:prstDash val="lgDash"/>
            <a:miter lim="800000"/>
            <a:headEnd/>
            <a:tailEnd type="triangle" w="med" len="med"/>
          </a:ln>
          <a:effectLst/>
        </p:spPr>
        <p:txBody>
          <a:bodyPr/>
          <a:lstStyle/>
          <a:p>
            <a:endParaRPr lang="es-MX"/>
          </a:p>
        </p:txBody>
      </p:sp>
      <p:sp>
        <p:nvSpPr>
          <p:cNvPr id="105489" name="Line 17"/>
          <p:cNvSpPr>
            <a:spLocks noChangeShapeType="1"/>
          </p:cNvSpPr>
          <p:nvPr/>
        </p:nvSpPr>
        <p:spPr bwMode="auto">
          <a:xfrm flipV="1">
            <a:off x="6248400" y="4646613"/>
            <a:ext cx="838200" cy="307975"/>
          </a:xfrm>
          <a:prstGeom prst="line">
            <a:avLst/>
          </a:prstGeom>
          <a:noFill/>
          <a:ln w="9360">
            <a:solidFill>
              <a:srgbClr val="40458C"/>
            </a:solidFill>
            <a:prstDash val="lgDash"/>
            <a:miter lim="800000"/>
            <a:headEnd/>
            <a:tailEnd type="triangle" w="med" len="med"/>
          </a:ln>
          <a:effectLst/>
        </p:spPr>
        <p:txBody>
          <a:bodyPr/>
          <a:lstStyle/>
          <a:p>
            <a:endParaRPr lang="es-MX"/>
          </a:p>
        </p:txBody>
      </p:sp>
      <p:sp>
        <p:nvSpPr>
          <p:cNvPr id="105490" name="Line 18"/>
          <p:cNvSpPr>
            <a:spLocks noChangeShapeType="1"/>
          </p:cNvSpPr>
          <p:nvPr/>
        </p:nvSpPr>
        <p:spPr bwMode="auto">
          <a:xfrm flipV="1">
            <a:off x="6400800" y="4799013"/>
            <a:ext cx="762000" cy="917575"/>
          </a:xfrm>
          <a:prstGeom prst="line">
            <a:avLst/>
          </a:prstGeom>
          <a:noFill/>
          <a:ln w="9360">
            <a:solidFill>
              <a:srgbClr val="40458C"/>
            </a:solidFill>
            <a:prstDash val="dash"/>
            <a:miter lim="800000"/>
            <a:headEnd/>
            <a:tailEnd type="triangle" w="med" len="med"/>
          </a:ln>
          <a:effectLst/>
        </p:spPr>
        <p:txBody>
          <a:bodyPr/>
          <a:lstStyle/>
          <a:p>
            <a:endParaRPr lang="es-MX"/>
          </a:p>
        </p:txBody>
      </p:sp>
      <p:sp>
        <p:nvSpPr>
          <p:cNvPr id="105491" name="Line 19"/>
          <p:cNvSpPr>
            <a:spLocks noChangeShapeType="1"/>
          </p:cNvSpPr>
          <p:nvPr/>
        </p:nvSpPr>
        <p:spPr bwMode="auto">
          <a:xfrm>
            <a:off x="6477000" y="5791200"/>
            <a:ext cx="685800" cy="76200"/>
          </a:xfrm>
          <a:prstGeom prst="line">
            <a:avLst/>
          </a:prstGeom>
          <a:noFill/>
          <a:ln w="9360">
            <a:solidFill>
              <a:srgbClr val="40458C"/>
            </a:solidFill>
            <a:prstDash val="lgDash"/>
            <a:miter lim="800000"/>
            <a:headEnd/>
            <a:tailEnd type="triangle" w="med" len="med"/>
          </a:ln>
          <a:effectLst/>
        </p:spPr>
        <p:txBody>
          <a:bodyPr/>
          <a:lstStyle/>
          <a:p>
            <a:endParaRPr lang="es-MX"/>
          </a:p>
        </p:txBody>
      </p:sp>
      <p:sp>
        <p:nvSpPr>
          <p:cNvPr id="105492" name="Text Box 20"/>
          <p:cNvSpPr txBox="1">
            <a:spLocks noChangeArrowheads="1"/>
          </p:cNvSpPr>
          <p:nvPr/>
        </p:nvSpPr>
        <p:spPr bwMode="auto">
          <a:xfrm>
            <a:off x="6400800" y="6292850"/>
            <a:ext cx="1524000" cy="581025"/>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Alomorfismo!!</a:t>
            </a:r>
          </a:p>
        </p:txBody>
      </p:sp>
      <p:sp>
        <p:nvSpPr>
          <p:cNvPr id="105493" name="Line 21"/>
          <p:cNvSpPr>
            <a:spLocks noChangeShapeType="1"/>
          </p:cNvSpPr>
          <p:nvPr/>
        </p:nvSpPr>
        <p:spPr bwMode="auto">
          <a:xfrm flipH="1" flipV="1">
            <a:off x="6780213" y="5408613"/>
            <a:ext cx="231775" cy="841375"/>
          </a:xfrm>
          <a:prstGeom prst="line">
            <a:avLst/>
          </a:prstGeom>
          <a:noFill/>
          <a:ln w="9360">
            <a:solidFill>
              <a:srgbClr val="40458C"/>
            </a:solidFill>
            <a:miter lim="800000"/>
            <a:headEnd/>
            <a:tailEnd type="triangle" w="med" len="med"/>
          </a:ln>
          <a:effectLst/>
        </p:spPr>
        <p:txBody>
          <a:bodyPr/>
          <a:lstStyle/>
          <a:p>
            <a:endParaRPr lang="es-MX"/>
          </a:p>
        </p:txBody>
      </p:sp>
      <p:sp>
        <p:nvSpPr>
          <p:cNvPr id="105494" name="Text Box 22"/>
          <p:cNvSpPr txBox="1">
            <a:spLocks noChangeArrowheads="1"/>
          </p:cNvSpPr>
          <p:nvPr/>
        </p:nvSpPr>
        <p:spPr bwMode="auto">
          <a:xfrm>
            <a:off x="1066800" y="5410200"/>
            <a:ext cx="2971800" cy="708025"/>
          </a:xfrm>
          <a:prstGeom prst="rect">
            <a:avLst/>
          </a:prstGeom>
          <a:noFill/>
          <a:ln w="9525">
            <a:noFill/>
            <a:round/>
            <a:headEnd/>
            <a:tailEnd/>
          </a:ln>
          <a:effectLst/>
        </p:spPr>
        <p:txBody>
          <a:bodyPr lIns="90000" tIns="46800" rIns="90000" bIns="46800">
            <a:spAutoFit/>
          </a:bodyPr>
          <a:lstStyle/>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GET</a:t>
            </a:r>
          </a:p>
          <a:p>
            <a:pPr algn="ct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40458C"/>
                </a:solidFill>
                <a:latin typeface="Tahoma" pitchFamily="32" charset="0"/>
                <a:ea typeface="WenQuanYi Micro Hei" charset="0"/>
                <a:cs typeface="WenQuanYi Micro Hei" charset="0"/>
              </a:rPr>
              <a:t>(...,ClassAlom=Equipov2...)</a:t>
            </a:r>
          </a:p>
        </p:txBody>
      </p:sp>
      <p:sp>
        <p:nvSpPr>
          <p:cNvPr id="105495" name="Line 23"/>
          <p:cNvSpPr>
            <a:spLocks noChangeShapeType="1"/>
          </p:cNvSpPr>
          <p:nvPr/>
        </p:nvSpPr>
        <p:spPr bwMode="auto">
          <a:xfrm>
            <a:off x="1828800" y="4343400"/>
            <a:ext cx="2362200" cy="1588"/>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05496" name="Line 24"/>
          <p:cNvSpPr>
            <a:spLocks noChangeShapeType="1"/>
          </p:cNvSpPr>
          <p:nvPr/>
        </p:nvSpPr>
        <p:spPr bwMode="auto">
          <a:xfrm>
            <a:off x="1828800" y="4419600"/>
            <a:ext cx="2590800" cy="533400"/>
          </a:xfrm>
          <a:prstGeom prst="line">
            <a:avLst/>
          </a:prstGeom>
          <a:noFill/>
          <a:ln w="9360">
            <a:solidFill>
              <a:srgbClr val="40458C"/>
            </a:solidFill>
            <a:miter lim="800000"/>
            <a:headEnd type="triangle" w="med" len="med"/>
            <a:tailEnd type="triangle" w="med" len="med"/>
          </a:ln>
          <a:effectLst/>
        </p:spPr>
        <p:txBody>
          <a:bodyPr/>
          <a:lstStyle/>
          <a:p>
            <a:endParaRPr lang="es-MX"/>
          </a:p>
        </p:txBody>
      </p:sp>
      <p:sp>
        <p:nvSpPr>
          <p:cNvPr id="105497" name="Line 25"/>
          <p:cNvSpPr>
            <a:spLocks noChangeShapeType="1"/>
          </p:cNvSpPr>
          <p:nvPr/>
        </p:nvSpPr>
        <p:spPr bwMode="auto">
          <a:xfrm>
            <a:off x="1828800" y="4572000"/>
            <a:ext cx="2819400" cy="1143000"/>
          </a:xfrm>
          <a:prstGeom prst="line">
            <a:avLst/>
          </a:prstGeom>
          <a:noFill/>
          <a:ln w="9360">
            <a:solidFill>
              <a:srgbClr val="40458C"/>
            </a:solidFill>
            <a:miter lim="800000"/>
            <a:headEnd type="triangle" w="med" len="me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a:spLocks noGrp="1" noChangeArrowheads="1"/>
          </p:cNvSpPr>
          <p:nvPr>
            <p:ph type="title"/>
          </p:nvPr>
        </p:nvSpPr>
        <p:spPr>
          <a:xfrm>
            <a:off x="609600" y="3048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t>Definición de una clase (V)</a:t>
            </a:r>
          </a:p>
        </p:txBody>
      </p:sp>
      <p:sp>
        <p:nvSpPr>
          <p:cNvPr id="106498" name="Text Box 2"/>
          <p:cNvSpPr txBox="1">
            <a:spLocks noChangeArrowheads="1"/>
          </p:cNvSpPr>
          <p:nvPr/>
        </p:nvSpPr>
        <p:spPr bwMode="auto">
          <a:xfrm>
            <a:off x="762000" y="1663700"/>
            <a:ext cx="4953000" cy="5167313"/>
          </a:xfrm>
          <a:prstGeom prst="rect">
            <a:avLst/>
          </a:prstGeom>
          <a:solidFill>
            <a:srgbClr val="CFDBFD">
              <a:alpha val="50000"/>
            </a:srgbClr>
          </a:solidFill>
          <a:ln w="9525">
            <a:noFill/>
            <a:round/>
            <a:headEnd/>
            <a:tailEnd/>
          </a:ln>
          <a:effectLst/>
        </p:spPr>
        <p:txBody>
          <a:bodyPr lIns="90000" tIns="46800" rIns="90000" bIns="46800">
            <a:spAutoFit/>
          </a:bodyPr>
          <a:lstStyle/>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miEquipo MANAGED OBJECT CLASS</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DERIVED FROM Equipo</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CHARACTERIZED BY paquete1 PACKAGE</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BEHAVIOR</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Definición de la gestión de miEquipo</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ATTRIBUTES</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status GET</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octectsTxGET</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operationalMode DEFAULT VALUE null</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GET_REPLACE;</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ATTRIBUTE-GROUPS</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Traffic octects Tx,octetsRx;</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ACTION reset;</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NOTIFICATION CPUOverload:</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CONDITIONAL PACKAGE paquete2</a:t>
            </a:r>
          </a:p>
          <a:p>
            <a:pPr>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b="1">
                <a:solidFill>
                  <a:srgbClr val="40458C"/>
                </a:solidFill>
                <a:effectLst>
                  <a:outerShdw blurRad="38100" dist="38100" dir="2700000" algn="tl">
                    <a:srgbClr val="000000"/>
                  </a:outerShdw>
                </a:effectLst>
                <a:latin typeface="Tahoma" pitchFamily="32" charset="0"/>
                <a:ea typeface="WenQuanYi Micro Hei" charset="0"/>
                <a:cs typeface="WenQuanYi Micro Hei" charset="0"/>
              </a:rPr>
              <a:t>     ALOMORPHIC SET Equipo</a:t>
            </a:r>
          </a:p>
        </p:txBody>
      </p:sp>
      <p:sp>
        <p:nvSpPr>
          <p:cNvPr id="106499" name="Text Box 3"/>
          <p:cNvSpPr txBox="1">
            <a:spLocks noChangeArrowheads="1"/>
          </p:cNvSpPr>
          <p:nvPr/>
        </p:nvSpPr>
        <p:spPr bwMode="auto">
          <a:xfrm>
            <a:off x="6934200" y="5470525"/>
            <a:ext cx="1600200" cy="1312863"/>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40458C"/>
                </a:solidFill>
                <a:latin typeface="Tahoma" pitchFamily="32" charset="0"/>
                <a:ea typeface="WenQuanYi Micro Hei" charset="0"/>
                <a:cs typeface="WenQuanYi Micro Hei" charset="0"/>
              </a:rPr>
              <a:t>Superclases Alomórficas</a:t>
            </a:r>
          </a:p>
        </p:txBody>
      </p:sp>
      <p:sp>
        <p:nvSpPr>
          <p:cNvPr id="106500" name="Line 4"/>
          <p:cNvSpPr>
            <a:spLocks noChangeShapeType="1"/>
          </p:cNvSpPr>
          <p:nvPr/>
        </p:nvSpPr>
        <p:spPr bwMode="auto">
          <a:xfrm flipH="1">
            <a:off x="3579813" y="5867400"/>
            <a:ext cx="3279775" cy="762000"/>
          </a:xfrm>
          <a:prstGeom prst="line">
            <a:avLst/>
          </a:prstGeom>
          <a:noFill/>
          <a:ln w="9360">
            <a:solidFill>
              <a:srgbClr val="40458C"/>
            </a:solidFill>
            <a:miter lim="800000"/>
            <a:headEn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1754</TotalTime>
  <Words>9051</Words>
  <Application>Microsoft Office PowerPoint</Application>
  <PresentationFormat>Presentación en pantalla (4:3)</PresentationFormat>
  <Paragraphs>1817</Paragraphs>
  <Slides>167</Slides>
  <Notes>167</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167</vt:i4>
      </vt:variant>
    </vt:vector>
  </HeadingPairs>
  <TitlesOfParts>
    <vt:vector size="179" baseType="lpstr">
      <vt:lpstr>Arial</vt:lpstr>
      <vt:lpstr>DejaVu Sans</vt:lpstr>
      <vt:lpstr>Lucida Sans Unicode</vt:lpstr>
      <vt:lpstr>Symbol</vt:lpstr>
      <vt:lpstr>Tahoma</vt:lpstr>
      <vt:lpstr>Times New Roman</vt:lpstr>
      <vt:lpstr>Verdana</vt:lpstr>
      <vt:lpstr>WenQuanYi Micro Hei</vt:lpstr>
      <vt:lpstr>Wingdings</vt:lpstr>
      <vt:lpstr>Wingdings 2</vt:lpstr>
      <vt:lpstr>Wingdings 3</vt:lpstr>
      <vt:lpstr>Concurrencia</vt:lpstr>
      <vt:lpstr>GESTION DE REDES</vt:lpstr>
      <vt:lpstr>Indice del Curso</vt:lpstr>
      <vt:lpstr>Indice del Curso</vt:lpstr>
      <vt:lpstr>Gestión de Red</vt:lpstr>
      <vt:lpstr>¿Por qué hace falta la gestión?</vt:lpstr>
      <vt:lpstr>Serviceware</vt:lpstr>
      <vt:lpstr>Objetivo de gestión</vt:lpstr>
      <vt:lpstr>Indice del Curso</vt:lpstr>
      <vt:lpstr>Recursos implicados</vt:lpstr>
      <vt:lpstr>Recursos implicados</vt:lpstr>
      <vt:lpstr>Operadores</vt:lpstr>
      <vt:lpstr>Administradores</vt:lpstr>
      <vt:lpstr>Analistas</vt:lpstr>
      <vt:lpstr>Planificadores</vt:lpstr>
      <vt:lpstr>Recursos implicados</vt:lpstr>
      <vt:lpstr>Recursos implicados</vt:lpstr>
      <vt:lpstr>Recursos implicados</vt:lpstr>
      <vt:lpstr>Recursos implicados</vt:lpstr>
      <vt:lpstr>Indice del Curso</vt:lpstr>
      <vt:lpstr>Aspectos funcionales de Gestión de Red</vt:lpstr>
      <vt:lpstr>Monitorización de red</vt:lpstr>
      <vt:lpstr>Definición de la información de monitorización</vt:lpstr>
      <vt:lpstr>Definición de la información de monitorización</vt:lpstr>
      <vt:lpstr>Acceso a la Información de Gestión</vt:lpstr>
      <vt:lpstr>Mecanismos de monitorización</vt:lpstr>
      <vt:lpstr>Procesado de la Información</vt:lpstr>
      <vt:lpstr>Funciones: Gestión de Configuración</vt:lpstr>
      <vt:lpstr>Gestión de Configuración</vt:lpstr>
      <vt:lpstr>Gestión de Configuración</vt:lpstr>
      <vt:lpstr>Funciones: Gestión de Fallos</vt:lpstr>
      <vt:lpstr>Gestión de Fallos</vt:lpstr>
      <vt:lpstr>Gestión de Fallos</vt:lpstr>
      <vt:lpstr>Gestión de Fallos</vt:lpstr>
      <vt:lpstr>Funciones: Gestión de Prestaciones</vt:lpstr>
      <vt:lpstr>Indicadores de Prestaciones: Disponibilidad</vt:lpstr>
      <vt:lpstr>Indicadores de Prestaciones: Tiempo de Respuesta</vt:lpstr>
      <vt:lpstr>Indicadores de Prestaciones</vt:lpstr>
      <vt:lpstr>Gestión de Prestaciones</vt:lpstr>
      <vt:lpstr>Funciones: Gestión de Contabilidad</vt:lpstr>
      <vt:lpstr>Funciones: Gestión de Seguridad</vt:lpstr>
      <vt:lpstr>Indice del Curso</vt:lpstr>
      <vt:lpstr>Modelos de gestión de red</vt:lpstr>
      <vt:lpstr>Arquitectura TMN: Motivación</vt:lpstr>
      <vt:lpstr>Objetivo de TMN</vt:lpstr>
      <vt:lpstr>La Red TMN</vt:lpstr>
      <vt:lpstr>Requisitos de TMN</vt:lpstr>
      <vt:lpstr>Puntos de referencia TMN</vt:lpstr>
      <vt:lpstr>Arquitectura física</vt:lpstr>
      <vt:lpstr>Modelo de Capas de TMN</vt:lpstr>
      <vt:lpstr>Modelo de Capas de TMN</vt:lpstr>
      <vt:lpstr>Modelo de capas de TMN</vt:lpstr>
      <vt:lpstr>Modelo de capas: Organización de TMN</vt:lpstr>
      <vt:lpstr>Modelo funcional de TMN</vt:lpstr>
      <vt:lpstr>Ejemplos de Servicios de Gestión TMN</vt:lpstr>
      <vt:lpstr>Conjuntos de Funciones de gestión TMN</vt:lpstr>
      <vt:lpstr>Interfaz Q3</vt:lpstr>
      <vt:lpstr>Indice del Curso</vt:lpstr>
      <vt:lpstr>Moldelo de Gestión OSI</vt:lpstr>
      <vt:lpstr>Paradigma Gestor–Agente en OSI: Gestión de Sistemas</vt:lpstr>
      <vt:lpstr>Modelos de gestión de sistemas</vt:lpstr>
      <vt:lpstr>Normativa sobre Gestión OSI</vt:lpstr>
      <vt:lpstr>Normativa sobre Gestión OSI</vt:lpstr>
      <vt:lpstr>Normativa sobre Gestión OSI</vt:lpstr>
      <vt:lpstr>Normativa sobre Gestión OSI</vt:lpstr>
      <vt:lpstr>Modelo funcional</vt:lpstr>
      <vt:lpstr>Funciones de Gestión</vt:lpstr>
      <vt:lpstr>Aplicación de las funciones de gestión</vt:lpstr>
      <vt:lpstr>Modelo de organización</vt:lpstr>
      <vt:lpstr>Modelo de comunicaciones</vt:lpstr>
      <vt:lpstr>Servicios utilizados: ACSE</vt:lpstr>
      <vt:lpstr>Servicios utilizados: ROSE</vt:lpstr>
      <vt:lpstr>Servicios ofrecidos: CMISE</vt:lpstr>
      <vt:lpstr>CMISE (I)</vt:lpstr>
      <vt:lpstr>CMISE (II)</vt:lpstr>
      <vt:lpstr>CMISE (III)</vt:lpstr>
      <vt:lpstr>Unidades Funcionales de CMISE</vt:lpstr>
      <vt:lpstr>Protocolo CMIP</vt:lpstr>
      <vt:lpstr>Modelo de Información</vt:lpstr>
      <vt:lpstr>Diseño orientado a objetos</vt:lpstr>
      <vt:lpstr>Clases y Ejemplares</vt:lpstr>
      <vt:lpstr>Clases y Ejemplares</vt:lpstr>
      <vt:lpstr>Componentes de la definición de una Clase de Objeto Gestionado</vt:lpstr>
      <vt:lpstr>Relación entre clases de objetos</vt:lpstr>
      <vt:lpstr>Ejemplo de jerarquía de herencia</vt:lpstr>
      <vt:lpstr>Jerarquía de herencia</vt:lpstr>
      <vt:lpstr>Definición de una clase (I)</vt:lpstr>
      <vt:lpstr>Paquetes y Paquetes Condicionales</vt:lpstr>
      <vt:lpstr>Definición de una clase (II)</vt:lpstr>
      <vt:lpstr>Atributos</vt:lpstr>
      <vt:lpstr>Operaciones sobre atributos</vt:lpstr>
      <vt:lpstr>Atributos de Grupo</vt:lpstr>
      <vt:lpstr>Acciones</vt:lpstr>
      <vt:lpstr>Notificaciones</vt:lpstr>
      <vt:lpstr>Definición de una clase (III)</vt:lpstr>
      <vt:lpstr>Comportamiento</vt:lpstr>
      <vt:lpstr>Definición de una clase (IV)</vt:lpstr>
      <vt:lpstr>Alomorfismo</vt:lpstr>
      <vt:lpstr>Alomorfismo</vt:lpstr>
      <vt:lpstr>Definición de una clase (V)</vt:lpstr>
      <vt:lpstr>Definición de una clase (V)</vt:lpstr>
      <vt:lpstr>Árbol de Registro</vt:lpstr>
      <vt:lpstr>Resumen: Definición de Clases</vt:lpstr>
      <vt:lpstr>Jerarquía de Agregación</vt:lpstr>
      <vt:lpstr>Ejemplo de árbol de agregación</vt:lpstr>
      <vt:lpstr>Nombrado de instancias</vt:lpstr>
      <vt:lpstr>Nombrado de instancias</vt:lpstr>
      <vt:lpstr>MIB</vt:lpstr>
      <vt:lpstr>Recapitulación: 3 árboles en Gestión OSI</vt:lpstr>
      <vt:lpstr>GDMO</vt:lpstr>
      <vt:lpstr>Guidelines for the Definition of Managed Objects</vt:lpstr>
      <vt:lpstr>Indice del Curso</vt:lpstr>
      <vt:lpstr>Modelo de Gestión Internet – Premisas de diseño</vt:lpstr>
      <vt:lpstr>Evolución</vt:lpstr>
      <vt:lpstr>Marco de la Gestión Internet </vt:lpstr>
      <vt:lpstr>Estructura de Inf. de Gestión</vt:lpstr>
      <vt:lpstr>Estructura de Información de Gestión</vt:lpstr>
      <vt:lpstr>Macro OBJECT – TYPE</vt:lpstr>
      <vt:lpstr>Acceso y status</vt:lpstr>
      <vt:lpstr>Nombre de los objetos</vt:lpstr>
      <vt:lpstr>Sintaxis</vt:lpstr>
      <vt:lpstr>Sintaxis: Tipos simples</vt:lpstr>
      <vt:lpstr>Bases de información de gestión (MIB)</vt:lpstr>
      <vt:lpstr>MIB-I</vt:lpstr>
      <vt:lpstr>MIB-II</vt:lpstr>
      <vt:lpstr>MIB-II</vt:lpstr>
      <vt:lpstr>MIBs experimentales</vt:lpstr>
      <vt:lpstr>MIBs Privadas</vt:lpstr>
      <vt:lpstr>Arquitectura de un Sistema SNMP</vt:lpstr>
      <vt:lpstr>SNMP: Torre de Comunicaciones</vt:lpstr>
      <vt:lpstr>SNMP: Modelo de comunicaciones</vt:lpstr>
      <vt:lpstr>Marco Administrativo</vt:lpstr>
      <vt:lpstr>Marco Administrativo</vt:lpstr>
      <vt:lpstr>Mensajes SNMP</vt:lpstr>
      <vt:lpstr>Campos en mensajes SNMP</vt:lpstr>
      <vt:lpstr>Campos en mensajes SNMP</vt:lpstr>
      <vt:lpstr>Operaciones SNMP</vt:lpstr>
      <vt:lpstr>Envío de mensajes SNMP</vt:lpstr>
      <vt:lpstr>Operaciones SNMP: Get</vt:lpstr>
      <vt:lpstr>Operaciones SNMP: Get-Next</vt:lpstr>
      <vt:lpstr>Operaciones SNMP: Set</vt:lpstr>
      <vt:lpstr>Operaciones SNMP: Trap</vt:lpstr>
      <vt:lpstr>Conclusiones</vt:lpstr>
      <vt:lpstr>Indice del Curso</vt:lpstr>
      <vt:lpstr>El problema de la heterogeneidad</vt:lpstr>
      <vt:lpstr>Evolución</vt:lpstr>
      <vt:lpstr>Evolución (II)</vt:lpstr>
      <vt:lpstr>Evolución (III)</vt:lpstr>
      <vt:lpstr>Ejemplo</vt:lpstr>
      <vt:lpstr>Consecuencias</vt:lpstr>
      <vt:lpstr>Gestión integrada</vt:lpstr>
      <vt:lpstr>Sistemas de Gestión integrada</vt:lpstr>
      <vt:lpstr>Requisitos de la gestión integrada</vt:lpstr>
      <vt:lpstr>Indice del Curso</vt:lpstr>
      <vt:lpstr>Plataformas de gestión</vt:lpstr>
      <vt:lpstr>Plataformas de gestión</vt:lpstr>
      <vt:lpstr>Funcionalidad de las plataformas</vt:lpstr>
      <vt:lpstr>HP Open View</vt:lpstr>
      <vt:lpstr>HP Open View: Arquitectura</vt:lpstr>
      <vt:lpstr>HP Open View: versión 4.0</vt:lpstr>
      <vt:lpstr>Integración entre aplicaciones</vt:lpstr>
      <vt:lpstr>Integración de información</vt:lpstr>
      <vt:lpstr>Consecuencia</vt:lpstr>
      <vt:lpstr>Soluciones</vt:lpstr>
      <vt:lpstr>Convergencia de plataformas</vt:lpstr>
      <vt:lpstr>Tendencias y Foros Internacionales</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RED</dc:title>
  <dc:creator>dcasares</dc:creator>
  <cp:lastModifiedBy>Luis Ernesto</cp:lastModifiedBy>
  <cp:revision>49</cp:revision>
  <cp:lastPrinted>1601-01-01T00:00:00Z</cp:lastPrinted>
  <dcterms:created xsi:type="dcterms:W3CDTF">2001-09-10T19:30:43Z</dcterms:created>
  <dcterms:modified xsi:type="dcterms:W3CDTF">2016-02-17T16:01:15Z</dcterms:modified>
</cp:coreProperties>
</file>