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2" r:id="rId18"/>
    <p:sldId id="288" r:id="rId19"/>
    <p:sldId id="285" r:id="rId20"/>
    <p:sldId id="286" r:id="rId21"/>
    <p:sldId id="287" r:id="rId22"/>
    <p:sldId id="289" r:id="rId23"/>
    <p:sldId id="282" r:id="rId24"/>
    <p:sldId id="295" r:id="rId25"/>
    <p:sldId id="292" r:id="rId26"/>
    <p:sldId id="291" r:id="rId27"/>
    <p:sldId id="296" r:id="rId28"/>
    <p:sldId id="297" r:id="rId29"/>
    <p:sldId id="298" r:id="rId30"/>
    <p:sldId id="299" r:id="rId31"/>
    <p:sldId id="300" r:id="rId32"/>
    <p:sldId id="283" r:id="rId33"/>
    <p:sldId id="284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</p:sldIdLst>
  <p:sldSz cx="18288000" cy="10287000"/>
  <p:notesSz cx="6858000" cy="9144000"/>
  <p:embeddedFontLst>
    <p:embeddedFont>
      <p:font typeface="Catamaran" panose="020B0604020202020204" charset="0"/>
      <p:regular r:id="rId46"/>
    </p:embeddedFont>
    <p:embeddedFont>
      <p:font typeface="Catamaran Bold" panose="020B0604020202020204" charset="0"/>
      <p:regular r:id="rId47"/>
    </p:embeddedFont>
    <p:embeddedFont>
      <p:font typeface="Catamaran Light" panose="020B0604020202020204" charset="0"/>
      <p:regular r:id="rId48"/>
    </p:embeddedFont>
    <p:embeddedFont>
      <p:font typeface="Lovelo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svg"/><Relationship Id="rId18" Type="http://schemas.openxmlformats.org/officeDocument/2006/relationships/image" Target="../media/image46.png"/><Relationship Id="rId26" Type="http://schemas.openxmlformats.org/officeDocument/2006/relationships/image" Target="../media/image5.png"/><Relationship Id="rId21" Type="http://schemas.openxmlformats.org/officeDocument/2006/relationships/image" Target="../media/image49.svg"/><Relationship Id="rId34" Type="http://schemas.openxmlformats.org/officeDocument/2006/relationships/image" Target="../media/image3.pn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5.svg"/><Relationship Id="rId25" Type="http://schemas.openxmlformats.org/officeDocument/2006/relationships/image" Target="../media/image16.svg"/><Relationship Id="rId33" Type="http://schemas.openxmlformats.org/officeDocument/2006/relationships/image" Target="../media/image57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24" Type="http://schemas.openxmlformats.org/officeDocument/2006/relationships/image" Target="../media/image15.png"/><Relationship Id="rId32" Type="http://schemas.openxmlformats.org/officeDocument/2006/relationships/image" Target="../media/image56.png"/><Relationship Id="rId37" Type="http://schemas.openxmlformats.org/officeDocument/2006/relationships/image" Target="../media/image59.svg"/><Relationship Id="rId5" Type="http://schemas.openxmlformats.org/officeDocument/2006/relationships/image" Target="../media/image35.svg"/><Relationship Id="rId15" Type="http://schemas.openxmlformats.org/officeDocument/2006/relationships/image" Target="../media/image2.svg"/><Relationship Id="rId23" Type="http://schemas.openxmlformats.org/officeDocument/2006/relationships/image" Target="../media/image51.svg"/><Relationship Id="rId28" Type="http://schemas.openxmlformats.org/officeDocument/2006/relationships/image" Target="../media/image52.png"/><Relationship Id="rId36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7.svg"/><Relationship Id="rId31" Type="http://schemas.openxmlformats.org/officeDocument/2006/relationships/image" Target="../media/image5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1.png"/><Relationship Id="rId22" Type="http://schemas.openxmlformats.org/officeDocument/2006/relationships/image" Target="../media/image50.png"/><Relationship Id="rId27" Type="http://schemas.openxmlformats.org/officeDocument/2006/relationships/image" Target="../media/image6.svg"/><Relationship Id="rId30" Type="http://schemas.openxmlformats.org/officeDocument/2006/relationships/image" Target="../media/image54.png"/><Relationship Id="rId35" Type="http://schemas.openxmlformats.org/officeDocument/2006/relationships/image" Target="../media/image4.svg"/><Relationship Id="rId8" Type="http://schemas.openxmlformats.org/officeDocument/2006/relationships/image" Target="../media/image38.png"/><Relationship Id="rId3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864" y="703724"/>
            <a:ext cx="17270272" cy="8879552"/>
            <a:chOff x="0" y="0"/>
            <a:chExt cx="372241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2418" cy="1913890"/>
            </a:xfrm>
            <a:custGeom>
              <a:avLst/>
              <a:gdLst/>
              <a:ahLst/>
              <a:cxnLst/>
              <a:rect l="l" t="t" r="r" b="b"/>
              <a:pathLst>
                <a:path w="3722418" h="1913890">
                  <a:moveTo>
                    <a:pt x="0" y="0"/>
                  </a:moveTo>
                  <a:lnTo>
                    <a:pt x="0" y="1913890"/>
                  </a:lnTo>
                  <a:lnTo>
                    <a:pt x="3722418" y="1913890"/>
                  </a:lnTo>
                  <a:lnTo>
                    <a:pt x="3722418" y="0"/>
                  </a:lnTo>
                  <a:lnTo>
                    <a:pt x="0" y="0"/>
                  </a:lnTo>
                  <a:close/>
                  <a:moveTo>
                    <a:pt x="3661458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3661458" y="59690"/>
                  </a:lnTo>
                  <a:lnTo>
                    <a:pt x="3661458" y="1852930"/>
                  </a:lnTo>
                  <a:close/>
                </a:path>
              </a:pathLst>
            </a:custGeom>
            <a:solidFill>
              <a:srgbClr val="1D741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62445" y="1797905"/>
            <a:ext cx="8886825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PROGRAMACION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ORIENTADA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A OBJETOS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13365" y="6410798"/>
            <a:ext cx="6461271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</a:rPr>
              <a:t>JUAN ROSARIO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5572" y="7390196"/>
            <a:ext cx="2456857" cy="70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0"/>
              </a:lnSpc>
            </a:pPr>
            <a:r>
              <a:rPr lang="en-US" sz="4093">
                <a:solidFill>
                  <a:srgbClr val="000000"/>
                </a:solidFill>
                <a:latin typeface="Lovelo"/>
              </a:rPr>
              <a:t>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3942080"/>
            <a:ext cx="7419857" cy="231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Variables o campos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representan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las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propiedades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un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atributos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5884" y="3047711"/>
            <a:ext cx="4352981" cy="3466556"/>
          </a:xfrm>
          <a:custGeom>
            <a:avLst/>
            <a:gdLst/>
            <a:ahLst/>
            <a:cxnLst/>
            <a:rect l="l" t="t" r="r" b="b"/>
            <a:pathLst>
              <a:path w="4352981" h="3466556">
                <a:moveTo>
                  <a:pt x="0" y="0"/>
                </a:moveTo>
                <a:lnTo>
                  <a:pt x="4352981" y="0"/>
                </a:lnTo>
                <a:lnTo>
                  <a:pt x="4352981" y="3466556"/>
                </a:lnTo>
                <a:lnTo>
                  <a:pt x="0" y="346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094340"/>
            <a:ext cx="7419857" cy="309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Funciones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están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asociados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definen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métodos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057312" y="3047711"/>
            <a:ext cx="4310743" cy="4114800"/>
          </a:xfrm>
          <a:custGeom>
            <a:avLst/>
            <a:gdLst/>
            <a:ahLst/>
            <a:cxnLst/>
            <a:rect l="l" t="t" r="r" b="b"/>
            <a:pathLst>
              <a:path w="4310743" h="4114800">
                <a:moveTo>
                  <a:pt x="0" y="0"/>
                </a:moveTo>
                <a:lnTo>
                  <a:pt x="4310742" y="0"/>
                </a:lnTo>
                <a:lnTo>
                  <a:pt x="43107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2900" y="1972295"/>
            <a:ext cx="634220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ABSTRACCION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3743945"/>
            <a:ext cx="735996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ENCAPSULAMIENTO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70325" y="5513867"/>
            <a:ext cx="4747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HERENCIA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6879" y="7178680"/>
            <a:ext cx="6243681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POLIMORFISMO</a:t>
            </a:r>
          </a:p>
        </p:txBody>
      </p:sp>
      <p:sp>
        <p:nvSpPr>
          <p:cNvPr id="6" name="Freeform 6"/>
          <p:cNvSpPr/>
          <p:nvPr/>
        </p:nvSpPr>
        <p:spPr>
          <a:xfrm>
            <a:off x="1559115" y="2791445"/>
            <a:ext cx="3711779" cy="3745832"/>
          </a:xfrm>
          <a:custGeom>
            <a:avLst/>
            <a:gdLst/>
            <a:ahLst/>
            <a:cxnLst/>
            <a:rect l="l" t="t" r="r" b="b"/>
            <a:pathLst>
              <a:path w="3711779" h="3745832">
                <a:moveTo>
                  <a:pt x="0" y="0"/>
                </a:moveTo>
                <a:lnTo>
                  <a:pt x="3711780" y="0"/>
                </a:lnTo>
                <a:lnTo>
                  <a:pt x="3711780" y="3745833"/>
                </a:lnTo>
                <a:lnTo>
                  <a:pt x="0" y="374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47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11000" dirty="0" err="1">
                <a:solidFill>
                  <a:srgbClr val="000000"/>
                </a:solidFill>
                <a:latin typeface="Lovelo"/>
              </a:rPr>
              <a:t>abstracción</a:t>
            </a:r>
            <a:r>
              <a:rPr lang="en-US" sz="11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63838" y="214459"/>
            <a:ext cx="6970006" cy="9858082"/>
          </a:xfrm>
          <a:custGeom>
            <a:avLst/>
            <a:gdLst/>
            <a:ahLst/>
            <a:cxnLst/>
            <a:rect l="l" t="t" r="r" b="b"/>
            <a:pathLst>
              <a:path w="6970006" h="9858082">
                <a:moveTo>
                  <a:pt x="0" y="0"/>
                </a:moveTo>
                <a:lnTo>
                  <a:pt x="6970006" y="0"/>
                </a:lnTo>
                <a:lnTo>
                  <a:pt x="6970006" y="9858082"/>
                </a:lnTo>
                <a:lnTo>
                  <a:pt x="0" y="9858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5931" y="923530"/>
            <a:ext cx="13053016" cy="8334770"/>
          </a:xfrm>
          <a:custGeom>
            <a:avLst/>
            <a:gdLst/>
            <a:ahLst/>
            <a:cxnLst/>
            <a:rect l="l" t="t" r="r" b="b"/>
            <a:pathLst>
              <a:path w="13053016" h="8334770">
                <a:moveTo>
                  <a:pt x="0" y="0"/>
                </a:moveTo>
                <a:lnTo>
                  <a:pt x="13053016" y="0"/>
                </a:lnTo>
                <a:lnTo>
                  <a:pt x="13053016" y="8334770"/>
                </a:lnTo>
                <a:lnTo>
                  <a:pt x="0" y="8334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43600" y="3162300"/>
            <a:ext cx="7419857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Capacidad de simplificar la representación de un sistema complejo enfocándose en los aspectos más relevantes y omitiendo los detalles innecesarios.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abstracción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hesivo de vinilo WC señalización baño, para bares y restaurantes ...">
            <a:extLst>
              <a:ext uri="{FF2B5EF4-FFF2-40B4-BE49-F238E27FC236}">
                <a16:creationId xmlns:a16="http://schemas.microsoft.com/office/drawing/2014/main" id="{3BF6BAA5-F073-0954-599E-380C18A0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0"/>
            <a:ext cx="10287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2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producto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16283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(4)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Cliente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494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210601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(3)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empleado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385889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encapsulamiento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442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8CCC4B-4760-F270-B409-C132C902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71" y="2297057"/>
            <a:ext cx="9674323" cy="55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11865427" y="3800214"/>
            <a:ext cx="5165271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Agrupar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Ocultar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1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318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Mostrar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codigo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como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al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hacer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poner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ella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atributos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,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estamos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agrupando-encapsulando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59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828799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783669" cy="3428998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1142704" y="525294"/>
            <a:ext cx="6970356" cy="171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Modificadores</a:t>
            </a:r>
            <a:r>
              <a:rPr lang="en-US" sz="6000" dirty="0">
                <a:latin typeface="Lovelo" panose="020B0604020202020204" charset="0"/>
                <a:ea typeface="+mj-ea"/>
                <a:cs typeface="+mj-cs"/>
              </a:rPr>
              <a:t> de </a:t>
            </a: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acceso</a:t>
            </a:r>
            <a:endParaRPr lang="en-US" sz="6000" dirty="0">
              <a:latin typeface="Lovelo" panose="020B0604020202020204" charset="0"/>
              <a:ea typeface="+mj-ea"/>
              <a:cs typeface="+mj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2703" y="3843814"/>
            <a:ext cx="6970357" cy="59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7" name="Picture 6" descr="Candado encima de placa base de ordenador">
            <a:extLst>
              <a:ext uri="{FF2B5EF4-FFF2-40B4-BE49-F238E27FC236}">
                <a16:creationId xmlns:a16="http://schemas.microsoft.com/office/drawing/2014/main" id="{A4BC0A6D-818D-EB38-5D7F-EE591B7FE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3" r="31977"/>
          <a:stretch/>
        </p:blipFill>
        <p:spPr>
          <a:xfrm>
            <a:off x="9144000" y="1"/>
            <a:ext cx="9154237" cy="102870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1E2930AA-8A65-A759-E794-5CDC9AF11D69}"/>
              </a:ext>
            </a:extLst>
          </p:cNvPr>
          <p:cNvSpPr txBox="1"/>
          <p:nvPr/>
        </p:nvSpPr>
        <p:spPr>
          <a:xfrm>
            <a:off x="1152643" y="4184762"/>
            <a:ext cx="6467357" cy="5488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ublic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rivate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protected</a:t>
            </a:r>
            <a:endParaRPr lang="es-ES" sz="4000" dirty="0">
              <a:solidFill>
                <a:srgbClr val="0D0D0D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Internal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sealed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>
              <a:lnSpc>
                <a:spcPts val="5599"/>
              </a:lnSpc>
              <a:spcAft>
                <a:spcPts val="600"/>
              </a:spcAft>
            </a:pP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041FC5-F692-746F-BA10-575E979076D3}"/>
              </a:ext>
            </a:extLst>
          </p:cNvPr>
          <p:cNvSpPr txBox="1"/>
          <p:nvPr/>
        </p:nvSpPr>
        <p:spPr>
          <a:xfrm>
            <a:off x="990600" y="2653420"/>
            <a:ext cx="6858296" cy="141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Palabras clave para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controlar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el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acceso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los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miembros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de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una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clase</a:t>
            </a:r>
            <a:endParaRPr lang="en-US" sz="4000" dirty="0"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6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26388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public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2895600" y="647700"/>
            <a:ext cx="130302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Modificadores</a:t>
            </a:r>
            <a:r>
              <a:rPr lang="en-US" sz="70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000" dirty="0" err="1">
                <a:solidFill>
                  <a:srgbClr val="000000"/>
                </a:solidFill>
                <a:latin typeface="Lovelo"/>
              </a:rPr>
              <a:t>acceso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E1B4D-EA15-A5F1-D158-7846DF9E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75" y="3992734"/>
            <a:ext cx="6653144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D014F0-AC3F-4AD4-2A6E-53A9E137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992733"/>
            <a:ext cx="7879655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9290BCB7-E718-9173-FAA5-246603F522A5}"/>
              </a:ext>
            </a:extLst>
          </p:cNvPr>
          <p:cNvSpPr txBox="1"/>
          <p:nvPr/>
        </p:nvSpPr>
        <p:spPr>
          <a:xfrm>
            <a:off x="9662652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private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477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Mostrar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codigo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tema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publico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privado.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Los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getter y setter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Las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propiedades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296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1800" y="4076700"/>
            <a:ext cx="79843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Herencia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924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34071" y="3162300"/>
            <a:ext cx="741985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Mecanismo que permite la creación de una nueva clase basada en una clase existente, heredando sus propiedades y comportamientos.</a:t>
            </a:r>
          </a:p>
          <a:p>
            <a:pPr>
              <a:lnSpc>
                <a:spcPts val="5599"/>
              </a:lnSpc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Esto fomenta la reutilización del código.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Herencia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7743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527291"/>
            <a:ext cx="7419857" cy="359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tamaran Light"/>
              </a:rPr>
              <a:t>Conjunto de teorías, principios y directrices que define un enfoque particular para diseñar, estructurar y escribir código. </a:t>
            </a:r>
          </a:p>
          <a:p>
            <a:pPr>
              <a:lnSpc>
                <a:spcPts val="5739"/>
              </a:lnSpc>
            </a:pPr>
            <a:endParaRPr lang="en-US" sz="40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112991"/>
            <a:ext cx="8214942" cy="199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 de programacion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1235242" y="3516700"/>
            <a:ext cx="4197033" cy="3388151"/>
          </a:xfrm>
          <a:custGeom>
            <a:avLst/>
            <a:gdLst/>
            <a:ahLst/>
            <a:cxnLst/>
            <a:rect l="l" t="t" r="r" b="b"/>
            <a:pathLst>
              <a:path w="4197033" h="3388151">
                <a:moveTo>
                  <a:pt x="0" y="0"/>
                </a:moveTo>
                <a:lnTo>
                  <a:pt x="4197033" y="0"/>
                </a:lnTo>
                <a:lnTo>
                  <a:pt x="4197033" y="3388151"/>
                </a:lnTo>
                <a:lnTo>
                  <a:pt x="0" y="338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Mostrar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codigo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herencia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43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715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constructor.  El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constructor no se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hereda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Sobrecarga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abstractas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abstractos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virtuales</a:t>
            </a:r>
            <a:r>
              <a:rPr lang="en-US" sz="4399">
                <a:solidFill>
                  <a:srgbClr val="000000"/>
                </a:solidFill>
                <a:latin typeface="Catamaran Light"/>
              </a:rPr>
              <a:t>.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184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163554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19740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65282" y="3539393"/>
            <a:ext cx="1450684" cy="2425155"/>
          </a:xfrm>
          <a:custGeom>
            <a:avLst/>
            <a:gdLst/>
            <a:ahLst/>
            <a:cxnLst/>
            <a:rect l="l" t="t" r="r" b="b"/>
            <a:pathLst>
              <a:path w="1450684" h="2425155">
                <a:moveTo>
                  <a:pt x="0" y="0"/>
                </a:moveTo>
                <a:lnTo>
                  <a:pt x="1450683" y="0"/>
                </a:lnTo>
                <a:lnTo>
                  <a:pt x="1450683" y="2425155"/>
                </a:lnTo>
                <a:lnTo>
                  <a:pt x="0" y="242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2570" y="3813481"/>
            <a:ext cx="2713513" cy="2190545"/>
          </a:xfrm>
          <a:custGeom>
            <a:avLst/>
            <a:gdLst/>
            <a:ahLst/>
            <a:cxnLst/>
            <a:rect l="l" t="t" r="r" b="b"/>
            <a:pathLst>
              <a:path w="2713513" h="2190545">
                <a:moveTo>
                  <a:pt x="0" y="0"/>
                </a:moveTo>
                <a:lnTo>
                  <a:pt x="2713513" y="0"/>
                </a:lnTo>
                <a:lnTo>
                  <a:pt x="2713513" y="2190545"/>
                </a:lnTo>
                <a:lnTo>
                  <a:pt x="0" y="219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07714" y="3579757"/>
            <a:ext cx="2672572" cy="2657994"/>
          </a:xfrm>
          <a:custGeom>
            <a:avLst/>
            <a:gdLst/>
            <a:ahLst/>
            <a:cxnLst/>
            <a:rect l="l" t="t" r="r" b="b"/>
            <a:pathLst>
              <a:path w="2672572" h="2657994">
                <a:moveTo>
                  <a:pt x="0" y="0"/>
                </a:moveTo>
                <a:lnTo>
                  <a:pt x="2672572" y="0"/>
                </a:lnTo>
                <a:lnTo>
                  <a:pt x="2672572" y="2657994"/>
                </a:lnTo>
                <a:lnTo>
                  <a:pt x="0" y="265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2140184"/>
            <a:chOff x="0" y="0"/>
            <a:chExt cx="5822096" cy="285357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Marketing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2140184"/>
            <a:chOff x="0" y="0"/>
            <a:chExt cx="5822096" cy="285357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Producto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2140184"/>
            <a:chOff x="0" y="0"/>
            <a:chExt cx="5822096" cy="285357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Comercial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6040" y="137786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Mi equipo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51930" y="2924610"/>
            <a:ext cx="1911423" cy="1570843"/>
          </a:xfrm>
          <a:custGeom>
            <a:avLst/>
            <a:gdLst/>
            <a:ahLst/>
            <a:cxnLst/>
            <a:rect l="l" t="t" r="r" b="b"/>
            <a:pathLst>
              <a:path w="1911423" h="1570843">
                <a:moveTo>
                  <a:pt x="0" y="0"/>
                </a:moveTo>
                <a:lnTo>
                  <a:pt x="1911423" y="0"/>
                </a:lnTo>
                <a:lnTo>
                  <a:pt x="1911423" y="1570842"/>
                </a:lnTo>
                <a:lnTo>
                  <a:pt x="0" y="1570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444726" y="7136148"/>
            <a:ext cx="1517427" cy="1476042"/>
          </a:xfrm>
          <a:custGeom>
            <a:avLst/>
            <a:gdLst/>
            <a:ahLst/>
            <a:cxnLst/>
            <a:rect l="l" t="t" r="r" b="b"/>
            <a:pathLst>
              <a:path w="1517427" h="1476042">
                <a:moveTo>
                  <a:pt x="0" y="0"/>
                </a:moveTo>
                <a:lnTo>
                  <a:pt x="1517427" y="0"/>
                </a:lnTo>
                <a:lnTo>
                  <a:pt x="1517427" y="1476043"/>
                </a:lnTo>
                <a:lnTo>
                  <a:pt x="0" y="1476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459760" y="3018555"/>
            <a:ext cx="1372895" cy="1382953"/>
          </a:xfrm>
          <a:custGeom>
            <a:avLst/>
            <a:gdLst/>
            <a:ahLst/>
            <a:cxnLst/>
            <a:rect l="l" t="t" r="r" b="b"/>
            <a:pathLst>
              <a:path w="1372895" h="1382953">
                <a:moveTo>
                  <a:pt x="0" y="0"/>
                </a:moveTo>
                <a:lnTo>
                  <a:pt x="1372896" y="0"/>
                </a:lnTo>
                <a:lnTo>
                  <a:pt x="1372896" y="1382953"/>
                </a:lnTo>
                <a:lnTo>
                  <a:pt x="0" y="1382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24647" y="7144935"/>
            <a:ext cx="1806663" cy="1458470"/>
          </a:xfrm>
          <a:custGeom>
            <a:avLst/>
            <a:gdLst/>
            <a:ahLst/>
            <a:cxnLst/>
            <a:rect l="l" t="t" r="r" b="b"/>
            <a:pathLst>
              <a:path w="1806663" h="1458470">
                <a:moveTo>
                  <a:pt x="0" y="0"/>
                </a:moveTo>
                <a:lnTo>
                  <a:pt x="1806664" y="0"/>
                </a:lnTo>
                <a:lnTo>
                  <a:pt x="1806664" y="1458470"/>
                </a:lnTo>
                <a:lnTo>
                  <a:pt x="0" y="1458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163028" y="5086539"/>
            <a:ext cx="1372207" cy="1364722"/>
          </a:xfrm>
          <a:custGeom>
            <a:avLst/>
            <a:gdLst/>
            <a:ahLst/>
            <a:cxnLst/>
            <a:rect l="l" t="t" r="r" b="b"/>
            <a:pathLst>
              <a:path w="1372207" h="1364722">
                <a:moveTo>
                  <a:pt x="0" y="0"/>
                </a:moveTo>
                <a:lnTo>
                  <a:pt x="1372207" y="0"/>
                </a:lnTo>
                <a:lnTo>
                  <a:pt x="1372207" y="1364722"/>
                </a:lnTo>
                <a:lnTo>
                  <a:pt x="0" y="1364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723460" y="2951518"/>
            <a:ext cx="1517026" cy="1517026"/>
          </a:xfrm>
          <a:custGeom>
            <a:avLst/>
            <a:gdLst/>
            <a:ahLst/>
            <a:cxnLst/>
            <a:rect l="l" t="t" r="r" b="b"/>
            <a:pathLst>
              <a:path w="1517026" h="1517026">
                <a:moveTo>
                  <a:pt x="0" y="0"/>
                </a:moveTo>
                <a:lnTo>
                  <a:pt x="1517026" y="0"/>
                </a:lnTo>
                <a:lnTo>
                  <a:pt x="1517026" y="1517026"/>
                </a:lnTo>
                <a:lnTo>
                  <a:pt x="0" y="15170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62673" y="5105805"/>
            <a:ext cx="1285198" cy="1326189"/>
          </a:xfrm>
          <a:custGeom>
            <a:avLst/>
            <a:gdLst/>
            <a:ahLst/>
            <a:cxnLst/>
            <a:rect l="l" t="t" r="r" b="b"/>
            <a:pathLst>
              <a:path w="1285198" h="1326189">
                <a:moveTo>
                  <a:pt x="0" y="0"/>
                </a:moveTo>
                <a:lnTo>
                  <a:pt x="1285198" y="0"/>
                </a:lnTo>
                <a:lnTo>
                  <a:pt x="1285198" y="1326189"/>
                </a:lnTo>
                <a:lnTo>
                  <a:pt x="0" y="13261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903080" y="5031783"/>
            <a:ext cx="1544436" cy="1474234"/>
          </a:xfrm>
          <a:custGeom>
            <a:avLst/>
            <a:gdLst/>
            <a:ahLst/>
            <a:cxnLst/>
            <a:rect l="l" t="t" r="r" b="b"/>
            <a:pathLst>
              <a:path w="1544436" h="1474234">
                <a:moveTo>
                  <a:pt x="0" y="0"/>
                </a:moveTo>
                <a:lnTo>
                  <a:pt x="1544436" y="0"/>
                </a:lnTo>
                <a:lnTo>
                  <a:pt x="1544436" y="1474234"/>
                </a:lnTo>
                <a:lnTo>
                  <a:pt x="0" y="1474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944361" y="5144387"/>
            <a:ext cx="1743562" cy="1249025"/>
          </a:xfrm>
          <a:custGeom>
            <a:avLst/>
            <a:gdLst/>
            <a:ahLst/>
            <a:cxnLst/>
            <a:rect l="l" t="t" r="r" b="b"/>
            <a:pathLst>
              <a:path w="1743562" h="1249025">
                <a:moveTo>
                  <a:pt x="0" y="0"/>
                </a:moveTo>
                <a:lnTo>
                  <a:pt x="1743562" y="0"/>
                </a:lnTo>
                <a:lnTo>
                  <a:pt x="1743562" y="1249025"/>
                </a:lnTo>
                <a:lnTo>
                  <a:pt x="0" y="12490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054195" y="2988990"/>
            <a:ext cx="1449992" cy="1442082"/>
          </a:xfrm>
          <a:custGeom>
            <a:avLst/>
            <a:gdLst/>
            <a:ahLst/>
            <a:cxnLst/>
            <a:rect l="l" t="t" r="r" b="b"/>
            <a:pathLst>
              <a:path w="1449992" h="1442082">
                <a:moveTo>
                  <a:pt x="0" y="0"/>
                </a:moveTo>
                <a:lnTo>
                  <a:pt x="1449991" y="0"/>
                </a:lnTo>
                <a:lnTo>
                  <a:pt x="1449991" y="1442082"/>
                </a:lnTo>
                <a:lnTo>
                  <a:pt x="0" y="144208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211777" y="4987453"/>
            <a:ext cx="1517427" cy="1562893"/>
          </a:xfrm>
          <a:custGeom>
            <a:avLst/>
            <a:gdLst/>
            <a:ahLst/>
            <a:cxnLst/>
            <a:rect l="l" t="t" r="r" b="b"/>
            <a:pathLst>
              <a:path w="1517427" h="1562893">
                <a:moveTo>
                  <a:pt x="0" y="0"/>
                </a:moveTo>
                <a:lnTo>
                  <a:pt x="1517427" y="0"/>
                </a:lnTo>
                <a:lnTo>
                  <a:pt x="1517427" y="1562893"/>
                </a:lnTo>
                <a:lnTo>
                  <a:pt x="0" y="156289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24647" y="5103151"/>
            <a:ext cx="1671973" cy="1331498"/>
          </a:xfrm>
          <a:custGeom>
            <a:avLst/>
            <a:gdLst/>
            <a:ahLst/>
            <a:cxnLst/>
            <a:rect l="l" t="t" r="r" b="b"/>
            <a:pathLst>
              <a:path w="1671973" h="1331498">
                <a:moveTo>
                  <a:pt x="0" y="0"/>
                </a:moveTo>
                <a:lnTo>
                  <a:pt x="1671973" y="0"/>
                </a:lnTo>
                <a:lnTo>
                  <a:pt x="1671973" y="1331498"/>
                </a:lnTo>
                <a:lnTo>
                  <a:pt x="0" y="133149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350584" y="2961054"/>
            <a:ext cx="1484336" cy="1497954"/>
          </a:xfrm>
          <a:custGeom>
            <a:avLst/>
            <a:gdLst/>
            <a:ahLst/>
            <a:cxnLst/>
            <a:rect l="l" t="t" r="r" b="b"/>
            <a:pathLst>
              <a:path w="1484336" h="1497954">
                <a:moveTo>
                  <a:pt x="0" y="0"/>
                </a:moveTo>
                <a:lnTo>
                  <a:pt x="1484337" y="0"/>
                </a:lnTo>
                <a:lnTo>
                  <a:pt x="1484337" y="1497954"/>
                </a:lnTo>
                <a:lnTo>
                  <a:pt x="0" y="14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24647" y="3125329"/>
            <a:ext cx="1806663" cy="1169404"/>
          </a:xfrm>
          <a:custGeom>
            <a:avLst/>
            <a:gdLst/>
            <a:ahLst/>
            <a:cxnLst/>
            <a:rect l="l" t="t" r="r" b="b"/>
            <a:pathLst>
              <a:path w="1806663" h="1169404">
                <a:moveTo>
                  <a:pt x="0" y="0"/>
                </a:moveTo>
                <a:lnTo>
                  <a:pt x="1806664" y="0"/>
                </a:lnTo>
                <a:lnTo>
                  <a:pt x="1806664" y="1169404"/>
                </a:lnTo>
                <a:lnTo>
                  <a:pt x="0" y="116940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275568" y="7121276"/>
            <a:ext cx="1481147" cy="1505787"/>
          </a:xfrm>
          <a:custGeom>
            <a:avLst/>
            <a:gdLst/>
            <a:ahLst/>
            <a:cxnLst/>
            <a:rect l="l" t="t" r="r" b="b"/>
            <a:pathLst>
              <a:path w="1481147" h="1505787">
                <a:moveTo>
                  <a:pt x="0" y="0"/>
                </a:moveTo>
                <a:lnTo>
                  <a:pt x="1481147" y="0"/>
                </a:lnTo>
                <a:lnTo>
                  <a:pt x="1481147" y="1505787"/>
                </a:lnTo>
                <a:lnTo>
                  <a:pt x="0" y="150578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070131" y="7090740"/>
            <a:ext cx="937267" cy="1566860"/>
          </a:xfrm>
          <a:custGeom>
            <a:avLst/>
            <a:gdLst/>
            <a:ahLst/>
            <a:cxnLst/>
            <a:rect l="l" t="t" r="r" b="b"/>
            <a:pathLst>
              <a:path w="937267" h="1566860">
                <a:moveTo>
                  <a:pt x="0" y="0"/>
                </a:moveTo>
                <a:lnTo>
                  <a:pt x="937267" y="0"/>
                </a:lnTo>
                <a:lnTo>
                  <a:pt x="937267" y="1566859"/>
                </a:lnTo>
                <a:lnTo>
                  <a:pt x="0" y="156685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2320813" y="7193110"/>
            <a:ext cx="1687309" cy="1362119"/>
          </a:xfrm>
          <a:custGeom>
            <a:avLst/>
            <a:gdLst/>
            <a:ahLst/>
            <a:cxnLst/>
            <a:rect l="l" t="t" r="r" b="b"/>
            <a:pathLst>
              <a:path w="1687309" h="1362119">
                <a:moveTo>
                  <a:pt x="0" y="0"/>
                </a:moveTo>
                <a:lnTo>
                  <a:pt x="1687309" y="0"/>
                </a:lnTo>
                <a:lnTo>
                  <a:pt x="1687309" y="1362119"/>
                </a:lnTo>
                <a:lnTo>
                  <a:pt x="0" y="136211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5321538" y="7259171"/>
            <a:ext cx="1372207" cy="1229996"/>
          </a:xfrm>
          <a:custGeom>
            <a:avLst/>
            <a:gdLst/>
            <a:ahLst/>
            <a:cxnLst/>
            <a:rect l="l" t="t" r="r" b="b"/>
            <a:pathLst>
              <a:path w="1372207" h="1229996">
                <a:moveTo>
                  <a:pt x="0" y="0"/>
                </a:moveTo>
                <a:lnTo>
                  <a:pt x="1372207" y="0"/>
                </a:lnTo>
                <a:lnTo>
                  <a:pt x="1372207" y="1229997"/>
                </a:lnTo>
                <a:lnTo>
                  <a:pt x="0" y="122999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28700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Elementos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83" y="1693241"/>
            <a:ext cx="2780610" cy="2755331"/>
          </a:xfrm>
          <a:custGeom>
            <a:avLst/>
            <a:gdLst/>
            <a:ahLst/>
            <a:cxnLst/>
            <a:rect l="l" t="t" r="r" b="b"/>
            <a:pathLst>
              <a:path w="2780610" h="2755331">
                <a:moveTo>
                  <a:pt x="0" y="0"/>
                </a:moveTo>
                <a:lnTo>
                  <a:pt x="2780609" y="0"/>
                </a:lnTo>
                <a:lnTo>
                  <a:pt x="2780609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93013" y="1693241"/>
            <a:ext cx="2730283" cy="2755331"/>
          </a:xfrm>
          <a:custGeom>
            <a:avLst/>
            <a:gdLst/>
            <a:ahLst/>
            <a:cxnLst/>
            <a:rect l="l" t="t" r="r" b="b"/>
            <a:pathLst>
              <a:path w="2730283" h="2755331">
                <a:moveTo>
                  <a:pt x="0" y="0"/>
                </a:moveTo>
                <a:lnTo>
                  <a:pt x="2730283" y="0"/>
                </a:lnTo>
                <a:lnTo>
                  <a:pt x="2730283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8521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8187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4483" y="3555980"/>
            <a:ext cx="2934093" cy="4114800"/>
          </a:xfrm>
          <a:custGeom>
            <a:avLst/>
            <a:gdLst/>
            <a:ahLst/>
            <a:cxnLst/>
            <a:rect l="l" t="t" r="r" b="b"/>
            <a:pathLst>
              <a:path w="2934093" h="4114800">
                <a:moveTo>
                  <a:pt x="0" y="0"/>
                </a:moveTo>
                <a:lnTo>
                  <a:pt x="2934092" y="0"/>
                </a:lnTo>
                <a:lnTo>
                  <a:pt x="29340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03677" y="2174465"/>
            <a:ext cx="10743298" cy="329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¡Muchas gracias </a:t>
            </a:r>
          </a:p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por su atención!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82546" y="6427997"/>
            <a:ext cx="6385560" cy="1244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4"/>
              </a:lnSpc>
            </a:pPr>
            <a:r>
              <a:rPr lang="en-US" sz="7260">
                <a:solidFill>
                  <a:srgbClr val="1D741B"/>
                </a:solidFill>
                <a:latin typeface="Lovelo"/>
              </a:rPr>
              <a:t>BORCELLE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99748" y="2144059"/>
            <a:ext cx="5955253" cy="5998881"/>
          </a:xfrm>
          <a:custGeom>
            <a:avLst/>
            <a:gdLst/>
            <a:ahLst/>
            <a:cxnLst/>
            <a:rect l="l" t="t" r="r" b="b"/>
            <a:pathLst>
              <a:path w="5955253" h="5998881">
                <a:moveTo>
                  <a:pt x="0" y="0"/>
                </a:moveTo>
                <a:lnTo>
                  <a:pt x="5955253" y="0"/>
                </a:lnTo>
                <a:lnTo>
                  <a:pt x="5955253" y="5998882"/>
                </a:lnTo>
                <a:lnTo>
                  <a:pt x="0" y="5998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68741" y="2537095"/>
            <a:ext cx="4747350" cy="15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tamaran Light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68741" y="7151428"/>
            <a:ext cx="4747350" cy="15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tamaran Light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68741" y="981927"/>
            <a:ext cx="5071692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FASE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8741" y="5596260"/>
            <a:ext cx="5558526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FASE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3" y="2246677"/>
            <a:ext cx="5384605" cy="55488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85351" y="2183393"/>
            <a:ext cx="8214942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Datos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3393064"/>
            <a:ext cx="8214942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tamaran Light"/>
              </a:rPr>
              <a:t>Resume los datos que expones en el gráfico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351" y="4092329"/>
            <a:ext cx="8604485" cy="372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2422871"/>
            <a:ext cx="7419857" cy="7758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Con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este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enfoque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se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organiza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código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unidades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llamadas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En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tú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pones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distintas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funcionalidades</a:t>
            </a:r>
            <a:r>
              <a:rPr lang="en-US" sz="3899" dirty="0">
                <a:solidFill>
                  <a:srgbClr val="000000"/>
                </a:solidFill>
                <a:latin typeface="Catamaran Bold"/>
              </a:rPr>
              <a:t>, 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y/o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modelar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datos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lograr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objetivos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la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aplicación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Tomar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cuenta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relación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que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han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tener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entre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ellas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4964" y="1152525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poo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9584" y="3527771"/>
            <a:ext cx="3348175" cy="3378892"/>
          </a:xfrm>
          <a:custGeom>
            <a:avLst/>
            <a:gdLst/>
            <a:ahLst/>
            <a:cxnLst/>
            <a:rect l="l" t="t" r="r" b="b"/>
            <a:pathLst>
              <a:path w="3348175" h="3378892">
                <a:moveTo>
                  <a:pt x="0" y="0"/>
                </a:moveTo>
                <a:lnTo>
                  <a:pt x="3348175" y="0"/>
                </a:lnTo>
                <a:lnTo>
                  <a:pt x="3348175" y="3378892"/>
                </a:lnTo>
                <a:lnTo>
                  <a:pt x="0" y="3378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1739" y="3824483"/>
            <a:ext cx="2664522" cy="2252732"/>
          </a:xfrm>
          <a:custGeom>
            <a:avLst/>
            <a:gdLst/>
            <a:ahLst/>
            <a:cxnLst/>
            <a:rect l="l" t="t" r="r" b="b"/>
            <a:pathLst>
              <a:path w="2664522" h="2252732">
                <a:moveTo>
                  <a:pt x="0" y="0"/>
                </a:moveTo>
                <a:lnTo>
                  <a:pt x="2664522" y="0"/>
                </a:lnTo>
                <a:lnTo>
                  <a:pt x="2664522" y="2252733"/>
                </a:lnTo>
                <a:lnTo>
                  <a:pt x="0" y="2252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58694" y="3824483"/>
            <a:ext cx="3186045" cy="2282366"/>
          </a:xfrm>
          <a:custGeom>
            <a:avLst/>
            <a:gdLst/>
            <a:ahLst/>
            <a:cxnLst/>
            <a:rect l="l" t="t" r="r" b="b"/>
            <a:pathLst>
              <a:path w="3186045" h="2282366">
                <a:moveTo>
                  <a:pt x="0" y="0"/>
                </a:moveTo>
                <a:lnTo>
                  <a:pt x="3186045" y="0"/>
                </a:lnTo>
                <a:lnTo>
                  <a:pt x="3186045" y="2282367"/>
                </a:lnTo>
                <a:lnTo>
                  <a:pt x="0" y="228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446625" y="3772458"/>
            <a:ext cx="2287996" cy="2304758"/>
          </a:xfrm>
          <a:custGeom>
            <a:avLst/>
            <a:gdLst/>
            <a:ahLst/>
            <a:cxnLst/>
            <a:rect l="l" t="t" r="r" b="b"/>
            <a:pathLst>
              <a:path w="2287996" h="2304758">
                <a:moveTo>
                  <a:pt x="0" y="0"/>
                </a:moveTo>
                <a:lnTo>
                  <a:pt x="2287996" y="0"/>
                </a:lnTo>
                <a:lnTo>
                  <a:pt x="2287996" y="2304758"/>
                </a:lnTo>
                <a:lnTo>
                  <a:pt x="0" y="2304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1825840"/>
            <a:chOff x="0" y="0"/>
            <a:chExt cx="5822096" cy="2434453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Calidad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1825840"/>
            <a:chOff x="0" y="0"/>
            <a:chExt cx="5822096" cy="243445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Sostenibilidad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1825840"/>
            <a:chOff x="0" y="0"/>
            <a:chExt cx="5822096" cy="243445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Eficiencia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036529" y="1514287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Valores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83" y="1693241"/>
            <a:ext cx="2780610" cy="2755331"/>
          </a:xfrm>
          <a:custGeom>
            <a:avLst/>
            <a:gdLst/>
            <a:ahLst/>
            <a:cxnLst/>
            <a:rect l="l" t="t" r="r" b="b"/>
            <a:pathLst>
              <a:path w="2780610" h="2755331">
                <a:moveTo>
                  <a:pt x="0" y="0"/>
                </a:moveTo>
                <a:lnTo>
                  <a:pt x="2780609" y="0"/>
                </a:lnTo>
                <a:lnTo>
                  <a:pt x="2780609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93013" y="1693241"/>
            <a:ext cx="2730283" cy="2755331"/>
          </a:xfrm>
          <a:custGeom>
            <a:avLst/>
            <a:gdLst/>
            <a:ahLst/>
            <a:cxnLst/>
            <a:rect l="l" t="t" r="r" b="b"/>
            <a:pathLst>
              <a:path w="2730283" h="2755331">
                <a:moveTo>
                  <a:pt x="0" y="0"/>
                </a:moveTo>
                <a:lnTo>
                  <a:pt x="2730283" y="0"/>
                </a:lnTo>
                <a:lnTo>
                  <a:pt x="2730283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8521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8187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2249200" cy="2566515"/>
          </a:xfrm>
          <a:custGeom>
            <a:avLst/>
            <a:gdLst/>
            <a:ahLst/>
            <a:cxnLst/>
            <a:rect l="l" t="t" r="r" b="b"/>
            <a:pathLst>
              <a:path w="2249200" h="2566515">
                <a:moveTo>
                  <a:pt x="0" y="0"/>
                </a:moveTo>
                <a:lnTo>
                  <a:pt x="2249200" y="0"/>
                </a:lnTo>
                <a:lnTo>
                  <a:pt x="2249200" y="2566515"/>
                </a:lnTo>
                <a:lnTo>
                  <a:pt x="0" y="2566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062045" y="6713227"/>
            <a:ext cx="3152681" cy="2545073"/>
          </a:xfrm>
          <a:custGeom>
            <a:avLst/>
            <a:gdLst/>
            <a:ahLst/>
            <a:cxnLst/>
            <a:rect l="l" t="t" r="r" b="b"/>
            <a:pathLst>
              <a:path w="3152681" h="2545073">
                <a:moveTo>
                  <a:pt x="0" y="0"/>
                </a:moveTo>
                <a:lnTo>
                  <a:pt x="3152681" y="0"/>
                </a:lnTo>
                <a:lnTo>
                  <a:pt x="3152681" y="2545073"/>
                </a:lnTo>
                <a:lnTo>
                  <a:pt x="0" y="254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649615" y="3694533"/>
            <a:ext cx="12988771" cy="2821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Lovelo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7547" y="3555707"/>
            <a:ext cx="4906103" cy="3175587"/>
          </a:xfrm>
          <a:custGeom>
            <a:avLst/>
            <a:gdLst/>
            <a:ahLst/>
            <a:cxnLst/>
            <a:rect l="l" t="t" r="r" b="b"/>
            <a:pathLst>
              <a:path w="4906103" h="3175587">
                <a:moveTo>
                  <a:pt x="0" y="0"/>
                </a:moveTo>
                <a:lnTo>
                  <a:pt x="4906104" y="0"/>
                </a:lnTo>
                <a:lnTo>
                  <a:pt x="4906104" y="3175586"/>
                </a:lnTo>
                <a:lnTo>
                  <a:pt x="0" y="3175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809986" y="4623495"/>
            <a:ext cx="9215471" cy="372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09986" y="2617439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el proyecto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9986" y="3846160"/>
            <a:ext cx="9719389" cy="39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3"/>
              </a:lnSpc>
            </a:pPr>
            <a:r>
              <a:rPr lang="en-US" sz="2602">
                <a:solidFill>
                  <a:srgbClr val="000000"/>
                </a:solidFill>
                <a:latin typeface="Catamaran Light"/>
              </a:rPr>
              <a:t>Resume el proyecto y fases clave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65282" y="3539393"/>
            <a:ext cx="1450684" cy="2425155"/>
          </a:xfrm>
          <a:custGeom>
            <a:avLst/>
            <a:gdLst/>
            <a:ahLst/>
            <a:cxnLst/>
            <a:rect l="l" t="t" r="r" b="b"/>
            <a:pathLst>
              <a:path w="1450684" h="2425155">
                <a:moveTo>
                  <a:pt x="0" y="0"/>
                </a:moveTo>
                <a:lnTo>
                  <a:pt x="1450683" y="0"/>
                </a:lnTo>
                <a:lnTo>
                  <a:pt x="1450683" y="2425155"/>
                </a:lnTo>
                <a:lnTo>
                  <a:pt x="0" y="242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2570" y="3813481"/>
            <a:ext cx="2713513" cy="2190545"/>
          </a:xfrm>
          <a:custGeom>
            <a:avLst/>
            <a:gdLst/>
            <a:ahLst/>
            <a:cxnLst/>
            <a:rect l="l" t="t" r="r" b="b"/>
            <a:pathLst>
              <a:path w="2713513" h="2190545">
                <a:moveTo>
                  <a:pt x="0" y="0"/>
                </a:moveTo>
                <a:lnTo>
                  <a:pt x="2713513" y="0"/>
                </a:lnTo>
                <a:lnTo>
                  <a:pt x="2713513" y="2190545"/>
                </a:lnTo>
                <a:lnTo>
                  <a:pt x="0" y="219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07714" y="3579757"/>
            <a:ext cx="2672572" cy="2657994"/>
          </a:xfrm>
          <a:custGeom>
            <a:avLst/>
            <a:gdLst/>
            <a:ahLst/>
            <a:cxnLst/>
            <a:rect l="l" t="t" r="r" b="b"/>
            <a:pathLst>
              <a:path w="2672572" h="2657994">
                <a:moveTo>
                  <a:pt x="0" y="0"/>
                </a:moveTo>
                <a:lnTo>
                  <a:pt x="2672572" y="0"/>
                </a:lnTo>
                <a:lnTo>
                  <a:pt x="2672572" y="2657994"/>
                </a:lnTo>
                <a:lnTo>
                  <a:pt x="0" y="265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2140184"/>
            <a:chOff x="0" y="0"/>
            <a:chExt cx="5822096" cy="285357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Marketing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2140184"/>
            <a:chOff x="0" y="0"/>
            <a:chExt cx="5822096" cy="285357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Producto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2140184"/>
            <a:chOff x="0" y="0"/>
            <a:chExt cx="5822096" cy="285357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Comercial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6040" y="137786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Mi equipo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4BB8-CA8F-B099-2FC7-59B6760F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2895600" cy="811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40D55-857A-4D69-A19C-7B806FD2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019300"/>
            <a:ext cx="9689351" cy="704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F098B-E857-6F41-1F1F-CB1055913117}"/>
              </a:ext>
            </a:extLst>
          </p:cNvPr>
          <p:cNvSpPr txBox="1"/>
          <p:nvPr/>
        </p:nvSpPr>
        <p:spPr>
          <a:xfrm>
            <a:off x="1371600" y="865257"/>
            <a:ext cx="3555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ESTRUCTURADA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7835F-4A23-6713-5E23-D6B5FA3073F7}"/>
              </a:ext>
            </a:extLst>
          </p:cNvPr>
          <p:cNvSpPr txBox="1"/>
          <p:nvPr/>
        </p:nvSpPr>
        <p:spPr>
          <a:xfrm>
            <a:off x="10862693" y="865257"/>
            <a:ext cx="4997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ORIENTADA A 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2636" y="2183765"/>
            <a:ext cx="3727993" cy="5123499"/>
          </a:xfrm>
          <a:custGeom>
            <a:avLst/>
            <a:gdLst/>
            <a:ahLst/>
            <a:cxnLst/>
            <a:rect l="l" t="t" r="r" b="b"/>
            <a:pathLst>
              <a:path w="3727993" h="5123499">
                <a:moveTo>
                  <a:pt x="0" y="0"/>
                </a:moveTo>
                <a:lnTo>
                  <a:pt x="3727994" y="0"/>
                </a:lnTo>
                <a:lnTo>
                  <a:pt x="3727994" y="5123499"/>
                </a:lnTo>
                <a:lnTo>
                  <a:pt x="0" y="512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Clase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 dirty="0">
                <a:solidFill>
                  <a:srgbClr val="000000"/>
                </a:solidFill>
                <a:latin typeface="Catamaran Light"/>
              </a:rPr>
              <a:t>Plantilla o </a:t>
            </a:r>
            <a:r>
              <a:rPr lang="en-US" sz="3699" b="1" dirty="0" err="1">
                <a:solidFill>
                  <a:srgbClr val="000000"/>
                </a:solidFill>
                <a:latin typeface="Catamaran Light"/>
              </a:rPr>
              <a:t>prototipo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Estructura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define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las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ella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tendrán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Conjunto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trabajan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juntos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representar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un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concepto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entidad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mundo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real.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902183"/>
            <a:ext cx="6851966" cy="3583732"/>
          </a:xfrm>
          <a:custGeom>
            <a:avLst/>
            <a:gdLst/>
            <a:ahLst/>
            <a:cxnLst/>
            <a:rect l="l" t="t" r="r" b="b"/>
            <a:pathLst>
              <a:path w="6851966" h="3583732">
                <a:moveTo>
                  <a:pt x="0" y="0"/>
                </a:moveTo>
                <a:lnTo>
                  <a:pt x="6851966" y="0"/>
                </a:lnTo>
                <a:lnTo>
                  <a:pt x="6851966" y="3583732"/>
                </a:lnTo>
                <a:lnTo>
                  <a:pt x="0" y="3583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Objeto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589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tamaran"/>
              </a:rPr>
              <a:t>Ejemplar concreto de una clase.</a:t>
            </a:r>
          </a:p>
          <a:p>
            <a:pPr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Catamaran"/>
            </a:endParaRP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tamaran Light"/>
              </a:rPr>
              <a:t>Estructura que define el comportamiento y las características que los objetos creados a partir de ella tendrán. </a:t>
            </a:r>
          </a:p>
          <a:p>
            <a:pPr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tamaran Light"/>
              </a:rPr>
              <a:t>Conjunto de datos y métodos que trabajan juntos para representar un concepto o entidad en el mundo real.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135" y="2575971"/>
            <a:ext cx="7732097" cy="5135057"/>
          </a:xfrm>
          <a:custGeom>
            <a:avLst/>
            <a:gdLst/>
            <a:ahLst/>
            <a:cxnLst/>
            <a:rect l="l" t="t" r="r" b="b"/>
            <a:pathLst>
              <a:path w="7732097" h="5135057">
                <a:moveTo>
                  <a:pt x="0" y="0"/>
                </a:moveTo>
                <a:lnTo>
                  <a:pt x="7732098" y="0"/>
                </a:lnTo>
                <a:lnTo>
                  <a:pt x="7732098" y="5135058"/>
                </a:lnTo>
                <a:lnTo>
                  <a:pt x="0" y="5135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16016" y="2637180"/>
            <a:ext cx="6765131" cy="5073848"/>
          </a:xfrm>
          <a:custGeom>
            <a:avLst/>
            <a:gdLst/>
            <a:ahLst/>
            <a:cxnLst/>
            <a:rect l="l" t="t" r="r" b="b"/>
            <a:pathLst>
              <a:path w="6765131" h="5073848">
                <a:moveTo>
                  <a:pt x="0" y="0"/>
                </a:moveTo>
                <a:lnTo>
                  <a:pt x="6765131" y="0"/>
                </a:lnTo>
                <a:lnTo>
                  <a:pt x="6765131" y="5073849"/>
                </a:lnTo>
                <a:lnTo>
                  <a:pt x="0" y="5073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31144" y="4340531"/>
            <a:ext cx="12225711" cy="261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400">
                <a:solidFill>
                  <a:srgbClr val="FAF5F2"/>
                </a:solidFill>
                <a:latin typeface="Lovelo"/>
              </a:rPr>
              <a:t>"Las clases se crean para algo. Debes tener claro el proposito de tus clases"</a:t>
            </a:r>
          </a:p>
        </p:txBody>
      </p:sp>
      <p:sp>
        <p:nvSpPr>
          <p:cNvPr id="3" name="Freeform 3"/>
          <p:cNvSpPr/>
          <p:nvPr/>
        </p:nvSpPr>
        <p:spPr>
          <a:xfrm>
            <a:off x="8050157" y="904513"/>
            <a:ext cx="2187686" cy="2257462"/>
          </a:xfrm>
          <a:custGeom>
            <a:avLst/>
            <a:gdLst/>
            <a:ahLst/>
            <a:cxnLst/>
            <a:rect l="l" t="t" r="r" b="b"/>
            <a:pathLst>
              <a:path w="2187686" h="2257462">
                <a:moveTo>
                  <a:pt x="0" y="0"/>
                </a:moveTo>
                <a:lnTo>
                  <a:pt x="2187686" y="0"/>
                </a:lnTo>
                <a:lnTo>
                  <a:pt x="2187686" y="2257462"/>
                </a:lnTo>
                <a:lnTo>
                  <a:pt x="0" y="225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10181</TotalTime>
  <Words>1099</Words>
  <Application>Microsoft Office PowerPoint</Application>
  <PresentationFormat>Custom</PresentationFormat>
  <Paragraphs>138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Catamaran Bold</vt:lpstr>
      <vt:lpstr>Lovelo</vt:lpstr>
      <vt:lpstr>Catamaran Light</vt:lpstr>
      <vt:lpstr>Arial</vt:lpstr>
      <vt:lpstr>Catamaran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Juan Emmanuel Rosario Rodriguez</cp:lastModifiedBy>
  <cp:revision>6</cp:revision>
  <dcterms:created xsi:type="dcterms:W3CDTF">2006-08-16T00:00:00Z</dcterms:created>
  <dcterms:modified xsi:type="dcterms:W3CDTF">2024-04-01T01:56:25Z</dcterms:modified>
  <dc:identifier>DAF_IlrTic4</dc:identifier>
</cp:coreProperties>
</file>