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2" r:id="rId18"/>
    <p:sldId id="288" r:id="rId19"/>
    <p:sldId id="285" r:id="rId20"/>
    <p:sldId id="286" r:id="rId21"/>
    <p:sldId id="287" r:id="rId22"/>
    <p:sldId id="307" r:id="rId23"/>
    <p:sldId id="289" r:id="rId24"/>
    <p:sldId id="282" r:id="rId25"/>
    <p:sldId id="303" r:id="rId26"/>
    <p:sldId id="305" r:id="rId27"/>
    <p:sldId id="292" r:id="rId28"/>
    <p:sldId id="291" r:id="rId29"/>
    <p:sldId id="297" r:id="rId30"/>
    <p:sldId id="298" r:id="rId31"/>
    <p:sldId id="308" r:id="rId32"/>
    <p:sldId id="311" r:id="rId33"/>
    <p:sldId id="312" r:id="rId34"/>
    <p:sldId id="313" r:id="rId35"/>
    <p:sldId id="283" r:id="rId36"/>
    <p:sldId id="310" r:id="rId37"/>
    <p:sldId id="314" r:id="rId38"/>
    <p:sldId id="315" r:id="rId39"/>
    <p:sldId id="274" r:id="rId40"/>
    <p:sldId id="280" r:id="rId41"/>
  </p:sldIdLst>
  <p:sldSz cx="18288000" cy="10287000"/>
  <p:notesSz cx="6858000" cy="9144000"/>
  <p:embeddedFontLst>
    <p:embeddedFont>
      <p:font typeface="Catamaran" panose="020B0604020202020204" charset="0"/>
      <p:regular r:id="rId42"/>
    </p:embeddedFont>
    <p:embeddedFont>
      <p:font typeface="Catamaran Bold" panose="020B0604020202020204" charset="0"/>
      <p:regular r:id="rId43"/>
    </p:embeddedFont>
    <p:embeddedFont>
      <p:font typeface="Catamaran Light" panose="020B0604020202020204" charset="0"/>
      <p:regular r:id="rId44"/>
    </p:embeddedFont>
    <p:embeddedFont>
      <p:font typeface="Lovelo" panose="020B0604020202020204" charset="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8864" y="703724"/>
            <a:ext cx="17270272" cy="8879552"/>
            <a:chOff x="0" y="0"/>
            <a:chExt cx="3722418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2418" cy="1913890"/>
            </a:xfrm>
            <a:custGeom>
              <a:avLst/>
              <a:gdLst/>
              <a:ahLst/>
              <a:cxnLst/>
              <a:rect l="l" t="t" r="r" b="b"/>
              <a:pathLst>
                <a:path w="3722418" h="1913890">
                  <a:moveTo>
                    <a:pt x="0" y="0"/>
                  </a:moveTo>
                  <a:lnTo>
                    <a:pt x="0" y="1913890"/>
                  </a:lnTo>
                  <a:lnTo>
                    <a:pt x="3722418" y="1913890"/>
                  </a:lnTo>
                  <a:lnTo>
                    <a:pt x="3722418" y="0"/>
                  </a:lnTo>
                  <a:lnTo>
                    <a:pt x="0" y="0"/>
                  </a:lnTo>
                  <a:close/>
                  <a:moveTo>
                    <a:pt x="3661458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3661458" y="59690"/>
                  </a:lnTo>
                  <a:lnTo>
                    <a:pt x="3661458" y="1852930"/>
                  </a:lnTo>
                  <a:close/>
                </a:path>
              </a:pathLst>
            </a:custGeom>
            <a:solidFill>
              <a:srgbClr val="1D741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062445" y="1797905"/>
            <a:ext cx="8886825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PROGRAMACION </a:t>
            </a:r>
          </a:p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ORIENTADA </a:t>
            </a:r>
          </a:p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A OBJETOS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13365" y="6410798"/>
            <a:ext cx="6461271" cy="60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tamaran Light"/>
              </a:rPr>
              <a:t>JUAN ROSARIO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15572" y="7390196"/>
            <a:ext cx="2456857" cy="70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0"/>
              </a:lnSpc>
            </a:pPr>
            <a:r>
              <a:rPr lang="en-US" sz="4093">
                <a:solidFill>
                  <a:srgbClr val="000000"/>
                </a:solidFill>
                <a:latin typeface="Lovelo"/>
              </a:rPr>
              <a:t>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3942080"/>
            <a:ext cx="7419857" cy="2317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>
                <a:solidFill>
                  <a:srgbClr val="000000"/>
                </a:solidFill>
                <a:latin typeface="Catamaran Light"/>
              </a:rPr>
              <a:t>Variables o campos que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representan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las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características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o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propiedades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un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objeto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atributos</a:t>
            </a:r>
          </a:p>
        </p:txBody>
      </p:sp>
      <p:sp>
        <p:nvSpPr>
          <p:cNvPr id="4" name="Freeform 4"/>
          <p:cNvSpPr/>
          <p:nvPr/>
        </p:nvSpPr>
        <p:spPr>
          <a:xfrm>
            <a:off x="11945884" y="3047711"/>
            <a:ext cx="4352981" cy="3466556"/>
          </a:xfrm>
          <a:custGeom>
            <a:avLst/>
            <a:gdLst/>
            <a:ahLst/>
            <a:cxnLst/>
            <a:rect l="l" t="t" r="r" b="b"/>
            <a:pathLst>
              <a:path w="4352981" h="3466556">
                <a:moveTo>
                  <a:pt x="0" y="0"/>
                </a:moveTo>
                <a:lnTo>
                  <a:pt x="4352981" y="0"/>
                </a:lnTo>
                <a:lnTo>
                  <a:pt x="4352981" y="3466556"/>
                </a:lnTo>
                <a:lnTo>
                  <a:pt x="0" y="3466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4094340"/>
            <a:ext cx="7419857" cy="309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Funciones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están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asociados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una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definen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comportamiento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objetos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creados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partir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esa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métodos</a:t>
            </a:r>
          </a:p>
        </p:txBody>
      </p:sp>
      <p:sp>
        <p:nvSpPr>
          <p:cNvPr id="4" name="Freeform 4"/>
          <p:cNvSpPr/>
          <p:nvPr/>
        </p:nvSpPr>
        <p:spPr>
          <a:xfrm>
            <a:off x="11057312" y="3047711"/>
            <a:ext cx="4310743" cy="4114800"/>
          </a:xfrm>
          <a:custGeom>
            <a:avLst/>
            <a:gdLst/>
            <a:ahLst/>
            <a:cxnLst/>
            <a:rect l="l" t="t" r="r" b="b"/>
            <a:pathLst>
              <a:path w="4310743" h="4114800">
                <a:moveTo>
                  <a:pt x="0" y="0"/>
                </a:moveTo>
                <a:lnTo>
                  <a:pt x="4310742" y="0"/>
                </a:lnTo>
                <a:lnTo>
                  <a:pt x="43107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72900" y="1972295"/>
            <a:ext cx="634220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ABSTRACCION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0" y="3743945"/>
            <a:ext cx="7359967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ENCAPSULAMIENTO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70325" y="5513867"/>
            <a:ext cx="474735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HERENCIA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66879" y="7178680"/>
            <a:ext cx="6243681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POLIMORFISMO</a:t>
            </a:r>
          </a:p>
        </p:txBody>
      </p:sp>
      <p:sp>
        <p:nvSpPr>
          <p:cNvPr id="6" name="Freeform 6"/>
          <p:cNvSpPr/>
          <p:nvPr/>
        </p:nvSpPr>
        <p:spPr>
          <a:xfrm>
            <a:off x="1559115" y="2791445"/>
            <a:ext cx="3711779" cy="3745832"/>
          </a:xfrm>
          <a:custGeom>
            <a:avLst/>
            <a:gdLst/>
            <a:ahLst/>
            <a:cxnLst/>
            <a:rect l="l" t="t" r="r" b="b"/>
            <a:pathLst>
              <a:path w="3711779" h="3745832">
                <a:moveTo>
                  <a:pt x="0" y="0"/>
                </a:moveTo>
                <a:lnTo>
                  <a:pt x="3711780" y="0"/>
                </a:lnTo>
                <a:lnTo>
                  <a:pt x="3711780" y="3745833"/>
                </a:lnTo>
                <a:lnTo>
                  <a:pt x="0" y="3745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401" y="4137743"/>
            <a:ext cx="12117830" cy="1470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11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11000" dirty="0" err="1">
                <a:solidFill>
                  <a:srgbClr val="000000"/>
                </a:solidFill>
                <a:latin typeface="Lovelo"/>
              </a:rPr>
              <a:t>abstracción</a:t>
            </a:r>
            <a:r>
              <a:rPr lang="en-US" sz="11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63838" y="214459"/>
            <a:ext cx="6970006" cy="9858082"/>
          </a:xfrm>
          <a:custGeom>
            <a:avLst/>
            <a:gdLst/>
            <a:ahLst/>
            <a:cxnLst/>
            <a:rect l="l" t="t" r="r" b="b"/>
            <a:pathLst>
              <a:path w="6970006" h="9858082">
                <a:moveTo>
                  <a:pt x="0" y="0"/>
                </a:moveTo>
                <a:lnTo>
                  <a:pt x="6970006" y="0"/>
                </a:lnTo>
                <a:lnTo>
                  <a:pt x="6970006" y="9858082"/>
                </a:lnTo>
                <a:lnTo>
                  <a:pt x="0" y="9858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5931" y="923530"/>
            <a:ext cx="13053016" cy="8334770"/>
          </a:xfrm>
          <a:custGeom>
            <a:avLst/>
            <a:gdLst/>
            <a:ahLst/>
            <a:cxnLst/>
            <a:rect l="l" t="t" r="r" b="b"/>
            <a:pathLst>
              <a:path w="13053016" h="8334770">
                <a:moveTo>
                  <a:pt x="0" y="0"/>
                </a:moveTo>
                <a:lnTo>
                  <a:pt x="13053016" y="0"/>
                </a:lnTo>
                <a:lnTo>
                  <a:pt x="13053016" y="8334770"/>
                </a:lnTo>
                <a:lnTo>
                  <a:pt x="0" y="8334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943600" y="3162300"/>
            <a:ext cx="7419857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Capacidad de simplificar la representación de un sistema complejo enfocándose en los aspectos más relevantes y omitiendo los detalles innecesarios.</a:t>
            </a: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753100" y="1333500"/>
            <a:ext cx="67818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abstracción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hesivo de vinilo WC señalización baño, para bares y restaurantes ...">
            <a:extLst>
              <a:ext uri="{FF2B5EF4-FFF2-40B4-BE49-F238E27FC236}">
                <a16:creationId xmlns:a16="http://schemas.microsoft.com/office/drawing/2014/main" id="{3BF6BAA5-F073-0954-599E-380C18A0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0"/>
            <a:ext cx="10287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2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(5)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producto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216283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(4)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Cliente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1494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2783" y="2918286"/>
            <a:ext cx="3987615" cy="4114800"/>
          </a:xfrm>
          <a:custGeom>
            <a:avLst/>
            <a:gdLst/>
            <a:ahLst/>
            <a:cxnLst/>
            <a:rect l="l" t="t" r="r" b="b"/>
            <a:pathLst>
              <a:path w="3987615" h="4114800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329883" y="3781823"/>
            <a:ext cx="7419857" cy="42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tamaran Light"/>
              </a:rPr>
              <a:t>Teoría o conjunto de teorías cuya validez se acepta sin cuestionar y que suministra la base y modelo para resolver problemas y avanzar en el conocimiento. (RAE)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(5) </a:t>
            </a:r>
          </a:p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factura</a:t>
            </a:r>
          </a:p>
        </p:txBody>
      </p:sp>
    </p:spTree>
    <p:extLst>
      <p:ext uri="{BB962C8B-B14F-4D97-AF65-F5344CB8AC3E}">
        <p14:creationId xmlns:p14="http://schemas.microsoft.com/office/powerpoint/2010/main" val="210601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(3)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empleado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385889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F884D78-11C4-2FFC-65FD-72A81DEF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7380" y="713271"/>
            <a:ext cx="8413245" cy="841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64FEF-DB9B-6176-EB47-552ED0DC32F9}"/>
              </a:ext>
            </a:extLst>
          </p:cNvPr>
          <p:cNvSpPr txBox="1"/>
          <p:nvPr/>
        </p:nvSpPr>
        <p:spPr>
          <a:xfrm>
            <a:off x="1417955" y="7232149"/>
            <a:ext cx="3504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La </a:t>
            </a:r>
            <a:r>
              <a:rPr lang="en-US" sz="4400" dirty="0" err="1"/>
              <a:t>Abstracción</a:t>
            </a:r>
            <a:endParaRPr lang="en-US" sz="4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CA33D4-0BF6-BD4D-ECD9-5B37C890A7CA}"/>
              </a:ext>
            </a:extLst>
          </p:cNvPr>
          <p:cNvSpPr/>
          <p:nvPr/>
        </p:nvSpPr>
        <p:spPr>
          <a:xfrm rot="19964366">
            <a:off x="4956158" y="6903203"/>
            <a:ext cx="1518424" cy="378756"/>
          </a:xfrm>
          <a:prstGeom prst="rightArrow">
            <a:avLst>
              <a:gd name="adj1" fmla="val 50000"/>
              <a:gd name="adj2" fmla="val 5858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00B110-0647-06B9-F1F9-B533CA170784}"/>
              </a:ext>
            </a:extLst>
          </p:cNvPr>
          <p:cNvCxnSpPr>
            <a:cxnSpLocks/>
          </p:cNvCxnSpPr>
          <p:nvPr/>
        </p:nvCxnSpPr>
        <p:spPr>
          <a:xfrm>
            <a:off x="6513872" y="6034857"/>
            <a:ext cx="2880851" cy="645133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398AD5-7054-7A05-E2A2-D9B4F46C2EAA}"/>
              </a:ext>
            </a:extLst>
          </p:cNvPr>
          <p:cNvCxnSpPr>
            <a:cxnSpLocks/>
          </p:cNvCxnSpPr>
          <p:nvPr/>
        </p:nvCxnSpPr>
        <p:spPr>
          <a:xfrm flipV="1">
            <a:off x="6513872" y="6048222"/>
            <a:ext cx="2695996" cy="528266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0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401" y="4137743"/>
            <a:ext cx="12117830" cy="138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9000" dirty="0" err="1">
                <a:solidFill>
                  <a:srgbClr val="000000"/>
                </a:solidFill>
                <a:latin typeface="Lovelo"/>
              </a:rPr>
              <a:t>encapsulamiento</a:t>
            </a:r>
            <a:r>
              <a:rPr lang="en-US" sz="9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442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8CCC4B-4760-F270-B409-C132C902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671" y="2297057"/>
            <a:ext cx="9674323" cy="55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/>
          <p:cNvSpPr txBox="1"/>
          <p:nvPr/>
        </p:nvSpPr>
        <p:spPr>
          <a:xfrm>
            <a:off x="11865427" y="3800214"/>
            <a:ext cx="5165271" cy="517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err="1"/>
              <a:t>Agrupar</a:t>
            </a:r>
            <a:endParaRPr lang="en-US" sz="6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err="1"/>
              <a:t>Ocultar</a:t>
            </a:r>
            <a:endParaRPr lang="en-US" sz="6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537" y="10106632"/>
            <a:ext cx="18310799" cy="185045"/>
            <a:chOff x="-5025" y="6737718"/>
            <a:chExt cx="12207200" cy="123363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1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47000" y="4305300"/>
            <a:ext cx="8593999" cy="1384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000" dirty="0" err="1">
                <a:solidFill>
                  <a:srgbClr val="000000"/>
                </a:solidFill>
                <a:latin typeface="Lovelo"/>
              </a:rPr>
              <a:t>agrupar</a:t>
            </a:r>
            <a:endParaRPr lang="en-US" sz="90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122220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401" y="4137743"/>
            <a:ext cx="12117830" cy="138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000" dirty="0" err="1">
                <a:solidFill>
                  <a:srgbClr val="000000"/>
                </a:solidFill>
                <a:latin typeface="Lovelo"/>
              </a:rPr>
              <a:t>Ocultar</a:t>
            </a:r>
            <a:endParaRPr lang="en-US" sz="90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893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828799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783669" cy="3428998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1142704" y="525294"/>
            <a:ext cx="6970356" cy="171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atin typeface="Lovelo" panose="020B0604020202020204" charset="0"/>
                <a:ea typeface="+mj-ea"/>
                <a:cs typeface="+mj-cs"/>
              </a:rPr>
              <a:t>Modificadores</a:t>
            </a:r>
            <a:r>
              <a:rPr lang="en-US" sz="6000" dirty="0">
                <a:latin typeface="Lovelo" panose="020B0604020202020204" charset="0"/>
                <a:ea typeface="+mj-ea"/>
                <a:cs typeface="+mj-cs"/>
              </a:rPr>
              <a:t> de </a:t>
            </a:r>
            <a:r>
              <a:rPr lang="en-US" sz="6000" dirty="0" err="1">
                <a:latin typeface="Lovelo" panose="020B0604020202020204" charset="0"/>
                <a:ea typeface="+mj-ea"/>
                <a:cs typeface="+mj-cs"/>
              </a:rPr>
              <a:t>acceso</a:t>
            </a:r>
            <a:endParaRPr lang="en-US" sz="6000" dirty="0">
              <a:latin typeface="Lovelo" panose="020B0604020202020204" charset="0"/>
              <a:ea typeface="+mj-ea"/>
              <a:cs typeface="+mj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42703" y="3843814"/>
            <a:ext cx="6970357" cy="59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7" name="Picture 6" descr="Candado encima de placa base de ordenador">
            <a:extLst>
              <a:ext uri="{FF2B5EF4-FFF2-40B4-BE49-F238E27FC236}">
                <a16:creationId xmlns:a16="http://schemas.microsoft.com/office/drawing/2014/main" id="{A4BC0A6D-818D-EB38-5D7F-EE591B7FE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3" r="31977"/>
          <a:stretch/>
        </p:blipFill>
        <p:spPr>
          <a:xfrm>
            <a:off x="9144000" y="1"/>
            <a:ext cx="9154237" cy="102870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1E2930AA-8A65-A759-E794-5CDC9AF11D69}"/>
              </a:ext>
            </a:extLst>
          </p:cNvPr>
          <p:cNvSpPr txBox="1"/>
          <p:nvPr/>
        </p:nvSpPr>
        <p:spPr>
          <a:xfrm>
            <a:off x="1152643" y="4184762"/>
            <a:ext cx="6467357" cy="5488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Aft>
                <a:spcPts val="600"/>
              </a:spcAft>
            </a:pPr>
            <a:endParaRPr lang="es-ES" sz="4000" dirty="0">
              <a:solidFill>
                <a:srgbClr val="0D0D0D"/>
              </a:solidFill>
              <a:latin typeface="Söhne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</a:t>
            </a: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ublic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</a:t>
            </a: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rivate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protected</a:t>
            </a:r>
            <a:endParaRPr lang="es-ES" sz="4000" dirty="0">
              <a:solidFill>
                <a:srgbClr val="0D0D0D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Internal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sealed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>
              <a:lnSpc>
                <a:spcPts val="5599"/>
              </a:lnSpc>
              <a:spcAft>
                <a:spcPts val="600"/>
              </a:spcAft>
            </a:pP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041FC5-F692-746F-BA10-575E979076D3}"/>
              </a:ext>
            </a:extLst>
          </p:cNvPr>
          <p:cNvSpPr txBox="1"/>
          <p:nvPr/>
        </p:nvSpPr>
        <p:spPr>
          <a:xfrm>
            <a:off x="990600" y="2653420"/>
            <a:ext cx="6858296" cy="141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5599"/>
              </a:lnSpc>
              <a:spcAft>
                <a:spcPts val="600"/>
              </a:spcAft>
            </a:pP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Palabras clave para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controlar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el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acceso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a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los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miembros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de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una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clase</a:t>
            </a:r>
            <a:endParaRPr lang="en-US" sz="4000" dirty="0">
              <a:latin typeface="Catamaran Light" panose="020B0604020202020204" charset="0"/>
              <a:cs typeface="Catamara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68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26388" y="2781300"/>
            <a:ext cx="44958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6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public</a:t>
            </a:r>
            <a:endParaRPr lang="en-US" sz="6000" dirty="0">
              <a:solidFill>
                <a:srgbClr val="000000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2895600" y="647700"/>
            <a:ext cx="130302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Modificadores</a:t>
            </a:r>
            <a:r>
              <a:rPr lang="en-US" sz="7000" dirty="0">
                <a:solidFill>
                  <a:srgbClr val="000000"/>
                </a:solidFill>
                <a:latin typeface="Lovelo"/>
              </a:rPr>
              <a:t> de </a:t>
            </a:r>
            <a:r>
              <a:rPr lang="en-US" sz="7000" dirty="0" err="1">
                <a:solidFill>
                  <a:srgbClr val="000000"/>
                </a:solidFill>
                <a:latin typeface="Lovelo"/>
              </a:rPr>
              <a:t>acceso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4E1B4D-EA15-A5F1-D158-7846DF9E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75" y="3992734"/>
            <a:ext cx="6653144" cy="44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D014F0-AC3F-4AD4-2A6E-53A9E1373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992733"/>
            <a:ext cx="7879655" cy="44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9290BCB7-E718-9173-FAA5-246603F522A5}"/>
              </a:ext>
            </a:extLst>
          </p:cNvPr>
          <p:cNvSpPr txBox="1"/>
          <p:nvPr/>
        </p:nvSpPr>
        <p:spPr>
          <a:xfrm>
            <a:off x="9662652" y="2781300"/>
            <a:ext cx="44958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6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private</a:t>
            </a:r>
            <a:endParaRPr lang="en-US" sz="6000" dirty="0">
              <a:solidFill>
                <a:srgbClr val="000000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02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1800" y="4076700"/>
            <a:ext cx="7984399" cy="1384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9000" dirty="0" err="1">
                <a:solidFill>
                  <a:srgbClr val="000000"/>
                </a:solidFill>
                <a:latin typeface="Lovelo"/>
              </a:rPr>
              <a:t>Herencia</a:t>
            </a:r>
            <a:r>
              <a:rPr lang="en-US" sz="9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924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4527291"/>
            <a:ext cx="7419857" cy="3591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atamaran Light"/>
              </a:rPr>
              <a:t>Conjunto de teorías, principios y directrices que define un enfoque particular para diseñar, estructurar y escribir código. </a:t>
            </a:r>
          </a:p>
          <a:p>
            <a:pPr>
              <a:lnSpc>
                <a:spcPts val="5739"/>
              </a:lnSpc>
            </a:pPr>
            <a:endParaRPr lang="en-US" sz="40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112991"/>
            <a:ext cx="8214942" cy="1993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 de programacion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1235242" y="3516700"/>
            <a:ext cx="4197033" cy="3388151"/>
          </a:xfrm>
          <a:custGeom>
            <a:avLst/>
            <a:gdLst/>
            <a:ahLst/>
            <a:cxnLst/>
            <a:rect l="l" t="t" r="r" b="b"/>
            <a:pathLst>
              <a:path w="4197033" h="3388151">
                <a:moveTo>
                  <a:pt x="0" y="0"/>
                </a:moveTo>
                <a:lnTo>
                  <a:pt x="4197033" y="0"/>
                </a:lnTo>
                <a:lnTo>
                  <a:pt x="4197033" y="3388151"/>
                </a:lnTo>
                <a:lnTo>
                  <a:pt x="0" y="3388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34071" y="3162300"/>
            <a:ext cx="7419857" cy="5027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Mecanismo que permite la creación de una nueva clase basada en una clase existente, heredando sus propiedades y comportamientos.</a:t>
            </a:r>
          </a:p>
          <a:p>
            <a:pPr>
              <a:lnSpc>
                <a:spcPts val="5599"/>
              </a:lnSpc>
            </a:pPr>
            <a:endParaRPr lang="es-ES" sz="4000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Esto fomenta la reutilización del código.</a:t>
            </a: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753100" y="1333500"/>
            <a:ext cx="67818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Herencia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2774396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7303" y="2356221"/>
            <a:ext cx="0" cy="5565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L TRABAJO IDEAL EN UN CENTRO DE DEMENCIAS CONSTA DE 3 PILARES. -  ESTIMULACIÓN COGNITIVA GLOBAL">
            <a:extLst>
              <a:ext uri="{FF2B5EF4-FFF2-40B4-BE49-F238E27FC236}">
                <a16:creationId xmlns:a16="http://schemas.microsoft.com/office/drawing/2014/main" id="{C5C98A9B-5404-4428-C1E5-BB56377E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790" y="1862491"/>
            <a:ext cx="10514094" cy="65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DB6CD40-87F8-2BAE-E352-EB8A0F59AFFE}"/>
              </a:ext>
            </a:extLst>
          </p:cNvPr>
          <p:cNvSpPr txBox="1"/>
          <p:nvPr/>
        </p:nvSpPr>
        <p:spPr>
          <a:xfrm>
            <a:off x="457200" y="4914900"/>
            <a:ext cx="4664617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6000" b="1" dirty="0">
                <a:solidFill>
                  <a:srgbClr val="000000"/>
                </a:solidFill>
                <a:latin typeface="Catamaran Light"/>
              </a:rPr>
              <a:t>¿</a:t>
            </a:r>
            <a:r>
              <a:rPr lang="en-US" sz="6000" b="1" dirty="0" err="1">
                <a:solidFill>
                  <a:srgbClr val="000000"/>
                </a:solidFill>
                <a:latin typeface="Catamaran Light"/>
              </a:rPr>
              <a:t>Qué</a:t>
            </a:r>
            <a:r>
              <a:rPr lang="en-US" sz="6000" b="1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Catamaran Light"/>
              </a:rPr>
              <a:t>tal</a:t>
            </a:r>
            <a:r>
              <a:rPr lang="en-US" sz="6000" b="1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Catamaran Light"/>
              </a:rPr>
              <a:t>te</a:t>
            </a:r>
            <a:r>
              <a:rPr lang="en-US" sz="6000" b="1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Catamaran Light"/>
              </a:rPr>
              <a:t>va</a:t>
            </a:r>
            <a:r>
              <a:rPr lang="en-US" sz="6000" b="1" dirty="0">
                <a:solidFill>
                  <a:srgbClr val="000000"/>
                </a:solidFill>
                <a:latin typeface="Catamaran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410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8864" y="703724"/>
            <a:ext cx="17270272" cy="8879552"/>
            <a:chOff x="0" y="0"/>
            <a:chExt cx="3722418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2418" cy="1913890"/>
            </a:xfrm>
            <a:custGeom>
              <a:avLst/>
              <a:gdLst/>
              <a:ahLst/>
              <a:cxnLst/>
              <a:rect l="l" t="t" r="r" b="b"/>
              <a:pathLst>
                <a:path w="3722418" h="1913890">
                  <a:moveTo>
                    <a:pt x="0" y="0"/>
                  </a:moveTo>
                  <a:lnTo>
                    <a:pt x="0" y="1913890"/>
                  </a:lnTo>
                  <a:lnTo>
                    <a:pt x="3722418" y="1913890"/>
                  </a:lnTo>
                  <a:lnTo>
                    <a:pt x="3722418" y="0"/>
                  </a:lnTo>
                  <a:lnTo>
                    <a:pt x="0" y="0"/>
                  </a:lnTo>
                  <a:close/>
                  <a:moveTo>
                    <a:pt x="3661458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3661458" y="59690"/>
                  </a:lnTo>
                  <a:lnTo>
                    <a:pt x="3661458" y="1852930"/>
                  </a:lnTo>
                  <a:close/>
                </a:path>
              </a:pathLst>
            </a:custGeom>
            <a:solidFill>
              <a:srgbClr val="1D741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495800" y="2933700"/>
            <a:ext cx="8886825" cy="3975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spc="645" dirty="0" err="1">
                <a:solidFill>
                  <a:srgbClr val="000000"/>
                </a:solidFill>
                <a:latin typeface="Lovelo"/>
              </a:rPr>
              <a:t>Detalles</a:t>
            </a:r>
            <a:r>
              <a:rPr lang="en-US" sz="7500" spc="645" dirty="0">
                <a:solidFill>
                  <a:srgbClr val="000000"/>
                </a:solidFill>
                <a:latin typeface="Lovelo"/>
              </a:rPr>
              <a:t> y </a:t>
            </a:r>
            <a:r>
              <a:rPr lang="en-US" sz="7500" spc="645" dirty="0" err="1">
                <a:solidFill>
                  <a:srgbClr val="000000"/>
                </a:solidFill>
                <a:latin typeface="Lovelo"/>
              </a:rPr>
              <a:t>técnicas</a:t>
            </a:r>
            <a:r>
              <a:rPr lang="en-US" sz="7500" spc="645" dirty="0">
                <a:solidFill>
                  <a:srgbClr val="000000"/>
                </a:solidFill>
                <a:latin typeface="Lovelo"/>
              </a:rPr>
              <a:t> la poo</a:t>
            </a:r>
          </a:p>
        </p:txBody>
      </p:sp>
    </p:spTree>
    <p:extLst>
      <p:ext uri="{BB962C8B-B14F-4D97-AF65-F5344CB8AC3E}">
        <p14:creationId xmlns:p14="http://schemas.microsoft.com/office/powerpoint/2010/main" val="3834097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480165" y="3771900"/>
            <a:ext cx="13327670" cy="1006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 dirty="0" err="1">
                <a:solidFill>
                  <a:srgbClr val="000000"/>
                </a:solidFill>
                <a:latin typeface="Lovelo"/>
              </a:rPr>
              <a:t>Sobrecarga</a:t>
            </a:r>
            <a:r>
              <a:rPr lang="en-US" sz="7600" dirty="0">
                <a:solidFill>
                  <a:srgbClr val="000000"/>
                </a:solidFill>
                <a:latin typeface="Lovelo"/>
              </a:rPr>
              <a:t> de </a:t>
            </a:r>
            <a:r>
              <a:rPr lang="en-US" sz="7600" dirty="0" err="1">
                <a:solidFill>
                  <a:srgbClr val="000000"/>
                </a:solidFill>
                <a:latin typeface="Lovelo"/>
              </a:rPr>
              <a:t>Métodos</a:t>
            </a:r>
            <a:endParaRPr lang="en-US" sz="7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2205908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480165" y="3162300"/>
            <a:ext cx="13327670" cy="2956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7600" dirty="0" err="1">
                <a:solidFill>
                  <a:srgbClr val="000000"/>
                </a:solidFill>
                <a:latin typeface="Lovelo"/>
              </a:rPr>
              <a:t>Miembros</a:t>
            </a:r>
            <a:r>
              <a:rPr lang="en-US" sz="7600" dirty="0">
                <a:solidFill>
                  <a:srgbClr val="000000"/>
                </a:solidFill>
                <a:latin typeface="Lovelo"/>
              </a:rPr>
              <a:t> de </a:t>
            </a:r>
            <a:r>
              <a:rPr lang="en-US" sz="7600" dirty="0" err="1">
                <a:solidFill>
                  <a:srgbClr val="000000"/>
                </a:solidFill>
                <a:latin typeface="Lovelo"/>
              </a:rPr>
              <a:t>instancia</a:t>
            </a:r>
            <a:r>
              <a:rPr lang="en-US" sz="7600" dirty="0">
                <a:solidFill>
                  <a:srgbClr val="000000"/>
                </a:solidFill>
                <a:latin typeface="Lovelo"/>
              </a:rPr>
              <a:t> </a:t>
            </a:r>
          </a:p>
          <a:p>
            <a:pPr algn="ctr">
              <a:lnSpc>
                <a:spcPts val="7600"/>
              </a:lnSpc>
            </a:pPr>
            <a:r>
              <a:rPr lang="en-US" sz="7600" dirty="0">
                <a:solidFill>
                  <a:srgbClr val="000000"/>
                </a:solidFill>
                <a:latin typeface="Lovelo"/>
              </a:rPr>
              <a:t>vs </a:t>
            </a:r>
          </a:p>
          <a:p>
            <a:pPr algn="ctr">
              <a:lnSpc>
                <a:spcPts val="7600"/>
              </a:lnSpc>
            </a:pPr>
            <a:r>
              <a:rPr lang="en-US" sz="7600" dirty="0" err="1">
                <a:solidFill>
                  <a:srgbClr val="000000"/>
                </a:solidFill>
                <a:latin typeface="Lovelo"/>
              </a:rPr>
              <a:t>miembros</a:t>
            </a:r>
            <a:r>
              <a:rPr lang="en-US" sz="7600" dirty="0">
                <a:solidFill>
                  <a:srgbClr val="000000"/>
                </a:solidFill>
                <a:latin typeface="Lovelo"/>
              </a:rPr>
              <a:t> de </a:t>
            </a:r>
            <a:r>
              <a:rPr lang="en-US" sz="7600" dirty="0" err="1">
                <a:solidFill>
                  <a:srgbClr val="000000"/>
                </a:solidFill>
                <a:latin typeface="Lovelo"/>
              </a:rPr>
              <a:t>clase</a:t>
            </a:r>
            <a:endParaRPr lang="en-US" sz="7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3301325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329883" y="3781823"/>
            <a:ext cx="7419857" cy="5027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Método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 especial que se llama </a:t>
            </a: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automáticamente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cuando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 se </a:t>
            </a: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crea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una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instancia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una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clase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599"/>
              </a:lnSpc>
            </a:pP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Función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: </a:t>
            </a: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Inicializar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atributos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 de la </a:t>
            </a:r>
            <a:r>
              <a:rPr lang="en-US" sz="3999" dirty="0" err="1">
                <a:solidFill>
                  <a:srgbClr val="000000"/>
                </a:solidFill>
                <a:latin typeface="Catamaran Light"/>
              </a:rPr>
              <a:t>clase</a:t>
            </a:r>
            <a:r>
              <a:rPr lang="en-US" sz="39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69530" y="2766560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 dirty="0">
                <a:solidFill>
                  <a:srgbClr val="000000"/>
                </a:solidFill>
                <a:latin typeface="Lovelo"/>
              </a:rPr>
              <a:t>constructor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079042DD-06F7-1B8F-9596-98AD2C71D864}"/>
              </a:ext>
            </a:extLst>
          </p:cNvPr>
          <p:cNvSpPr/>
          <p:nvPr/>
        </p:nvSpPr>
        <p:spPr>
          <a:xfrm>
            <a:off x="11811000" y="3109622"/>
            <a:ext cx="3048000" cy="2948277"/>
          </a:xfrm>
          <a:custGeom>
            <a:avLst/>
            <a:gdLst/>
            <a:ahLst/>
            <a:cxnLst/>
            <a:rect l="l" t="t" r="r" b="b"/>
            <a:pathLst>
              <a:path w="1544436" h="1474234">
                <a:moveTo>
                  <a:pt x="0" y="0"/>
                </a:moveTo>
                <a:lnTo>
                  <a:pt x="1544436" y="0"/>
                </a:lnTo>
                <a:lnTo>
                  <a:pt x="1544436" y="1474234"/>
                </a:lnTo>
                <a:lnTo>
                  <a:pt x="0" y="1474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346" y="1112086"/>
            <a:ext cx="5183732" cy="82986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Toda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clase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lo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trae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por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defecto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. (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Aunque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no se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vea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)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Público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Lleva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el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mismo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nombre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de la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clase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No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tiene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tipo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de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retorno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(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ni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siquiera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void)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Puede</a:t>
            </a:r>
            <a:r>
              <a:rPr lang="en-US" sz="4000" dirty="0">
                <a:latin typeface="Catamaran Light" panose="020B0604020202020204" charset="0"/>
                <a:cs typeface="Catamaran Light" panose="020B0604020202020204" charset="0"/>
              </a:rPr>
              <a:t> ser </a:t>
            </a:r>
            <a:r>
              <a:rPr lang="en-US" sz="4000" dirty="0" err="1">
                <a:latin typeface="Catamaran Light" panose="020B0604020202020204" charset="0"/>
                <a:cs typeface="Catamaran Light" panose="020B0604020202020204" charset="0"/>
              </a:rPr>
              <a:t>sobrecargado</a:t>
            </a:r>
            <a:endParaRPr lang="en-US" sz="4000" dirty="0">
              <a:latin typeface="Catamaran Light" panose="020B0604020202020204" charset="0"/>
              <a:cs typeface="Catamaran Light" panose="020B0604020202020204" charset="0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5122" name="Picture 2" descr="Casco, construcción, icono, png | PNGWing">
            <a:extLst>
              <a:ext uri="{FF2B5EF4-FFF2-40B4-BE49-F238E27FC236}">
                <a16:creationId xmlns:a16="http://schemas.microsoft.com/office/drawing/2014/main" id="{A54AB3C0-DCAA-781B-9652-CD5A5C00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8208" y="1112086"/>
            <a:ext cx="9230619" cy="807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57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4094340"/>
            <a:ext cx="7419857" cy="238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usada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como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plantilla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para la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creación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otras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, NO para la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creación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objetos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29882" y="2594003"/>
            <a:ext cx="9176317" cy="992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200" dirty="0" err="1">
                <a:solidFill>
                  <a:srgbClr val="000000"/>
                </a:solidFill>
                <a:latin typeface="Lovelo"/>
              </a:rPr>
              <a:t>Clases</a:t>
            </a:r>
            <a:r>
              <a:rPr lang="en-US" sz="7200" dirty="0">
                <a:solidFill>
                  <a:srgbClr val="000000"/>
                </a:solidFill>
                <a:latin typeface="Lovelo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Lovelo"/>
              </a:rPr>
              <a:t>abstractas</a:t>
            </a:r>
            <a:endParaRPr lang="en-US" sz="7200" dirty="0">
              <a:solidFill>
                <a:srgbClr val="000000"/>
              </a:solidFill>
              <a:latin typeface="Lovelo"/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D5357935-686D-BD28-CC76-B8D16582AC1F}"/>
              </a:ext>
            </a:extLst>
          </p:cNvPr>
          <p:cNvSpPr/>
          <p:nvPr/>
        </p:nvSpPr>
        <p:spPr>
          <a:xfrm>
            <a:off x="12192000" y="3335826"/>
            <a:ext cx="3200400" cy="3255473"/>
          </a:xfrm>
          <a:custGeom>
            <a:avLst/>
            <a:gdLst/>
            <a:ahLst/>
            <a:cxnLst/>
            <a:rect l="l" t="t" r="r" b="b"/>
            <a:pathLst>
              <a:path w="1517026" h="1517026">
                <a:moveTo>
                  <a:pt x="0" y="0"/>
                </a:moveTo>
                <a:lnTo>
                  <a:pt x="1517026" y="0"/>
                </a:lnTo>
                <a:lnTo>
                  <a:pt x="1517026" y="1517026"/>
                </a:lnTo>
                <a:lnTo>
                  <a:pt x="0" y="1517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0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329882" y="2594003"/>
            <a:ext cx="9176317" cy="1887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5000" dirty="0" err="1">
                <a:solidFill>
                  <a:srgbClr val="000000"/>
                </a:solidFill>
                <a:latin typeface="Lovelo"/>
              </a:rPr>
              <a:t>Metodos</a:t>
            </a:r>
            <a:r>
              <a:rPr lang="en-US" sz="5000" dirty="0">
                <a:solidFill>
                  <a:srgbClr val="000000"/>
                </a:solidFill>
                <a:latin typeface="Lovelo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Lovelo"/>
              </a:rPr>
              <a:t>abstractos</a:t>
            </a:r>
            <a:endParaRPr lang="en-US" sz="5000" dirty="0">
              <a:solidFill>
                <a:srgbClr val="000000"/>
              </a:solidFill>
              <a:latin typeface="Lovelo"/>
            </a:endParaRPr>
          </a:p>
          <a:p>
            <a:pPr>
              <a:lnSpc>
                <a:spcPts val="7600"/>
              </a:lnSpc>
            </a:pPr>
            <a:r>
              <a:rPr lang="en-US" sz="5000" dirty="0" err="1">
                <a:solidFill>
                  <a:srgbClr val="000000"/>
                </a:solidFill>
                <a:latin typeface="Lovelo"/>
              </a:rPr>
              <a:t>Metodos</a:t>
            </a:r>
            <a:r>
              <a:rPr lang="en-US" sz="5000" dirty="0">
                <a:solidFill>
                  <a:srgbClr val="000000"/>
                </a:solidFill>
                <a:latin typeface="Lovelo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Lovelo"/>
              </a:rPr>
              <a:t>virtuales</a:t>
            </a:r>
            <a:endParaRPr lang="en-US" sz="5000" dirty="0">
              <a:solidFill>
                <a:srgbClr val="000000"/>
              </a:solidFill>
              <a:latin typeface="Lovelo"/>
            </a:endParaRPr>
          </a:p>
        </p:txBody>
      </p:sp>
      <p:sp>
        <p:nvSpPr>
          <p:cNvPr id="4" name="Freeform 18">
            <a:extLst>
              <a:ext uri="{FF2B5EF4-FFF2-40B4-BE49-F238E27FC236}">
                <a16:creationId xmlns:a16="http://schemas.microsoft.com/office/drawing/2014/main" id="{2A79C334-AFA8-8A9E-88D5-95205CBBEED4}"/>
              </a:ext>
            </a:extLst>
          </p:cNvPr>
          <p:cNvSpPr/>
          <p:nvPr/>
        </p:nvSpPr>
        <p:spPr>
          <a:xfrm>
            <a:off x="11430000" y="2278626"/>
            <a:ext cx="3689917" cy="2895600"/>
          </a:xfrm>
          <a:custGeom>
            <a:avLst/>
            <a:gdLst/>
            <a:ahLst/>
            <a:cxnLst/>
            <a:rect l="l" t="t" r="r" b="b"/>
            <a:pathLst>
              <a:path w="1687309" h="1362119">
                <a:moveTo>
                  <a:pt x="0" y="0"/>
                </a:moveTo>
                <a:lnTo>
                  <a:pt x="1687309" y="0"/>
                </a:lnTo>
                <a:lnTo>
                  <a:pt x="1687309" y="1362119"/>
                </a:lnTo>
                <a:lnTo>
                  <a:pt x="0" y="1362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87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54483" y="3555980"/>
            <a:ext cx="2934093" cy="4114800"/>
          </a:xfrm>
          <a:custGeom>
            <a:avLst/>
            <a:gdLst/>
            <a:ahLst/>
            <a:cxnLst/>
            <a:rect l="l" t="t" r="r" b="b"/>
            <a:pathLst>
              <a:path w="2934093" h="4114800">
                <a:moveTo>
                  <a:pt x="0" y="0"/>
                </a:moveTo>
                <a:lnTo>
                  <a:pt x="2934092" y="0"/>
                </a:lnTo>
                <a:lnTo>
                  <a:pt x="29340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603677" y="2174465"/>
            <a:ext cx="10743298" cy="3296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9428">
                <a:solidFill>
                  <a:srgbClr val="000000"/>
                </a:solidFill>
                <a:latin typeface="Lovelo"/>
              </a:rPr>
              <a:t>¡Muchas gracias </a:t>
            </a:r>
          </a:p>
          <a:p>
            <a:pPr algn="ctr">
              <a:lnSpc>
                <a:spcPts val="13200"/>
              </a:lnSpc>
            </a:pPr>
            <a:r>
              <a:rPr lang="en-US" sz="9428">
                <a:solidFill>
                  <a:srgbClr val="000000"/>
                </a:solidFill>
                <a:latin typeface="Lovelo"/>
              </a:rPr>
              <a:t>por su atención!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2422871"/>
            <a:ext cx="7419857" cy="7758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Con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este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enfoque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se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organiza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código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unidades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llamadas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En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tú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pones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distintas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funcionalidades</a:t>
            </a:r>
            <a:r>
              <a:rPr lang="en-US" sz="3899" dirty="0">
                <a:solidFill>
                  <a:srgbClr val="000000"/>
                </a:solidFill>
                <a:latin typeface="Catamaran Bold"/>
              </a:rPr>
              <a:t>, 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y/o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modelar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datos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para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lograr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objetivos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de la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aplicación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Tomar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cuenta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la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relación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que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han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tener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entre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ellas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84964" y="1152525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poo</a:t>
            </a:r>
          </a:p>
        </p:txBody>
      </p:sp>
      <p:sp>
        <p:nvSpPr>
          <p:cNvPr id="4" name="Freeform 4"/>
          <p:cNvSpPr/>
          <p:nvPr/>
        </p:nvSpPr>
        <p:spPr>
          <a:xfrm>
            <a:off x="11949584" y="3527771"/>
            <a:ext cx="3348175" cy="3378892"/>
          </a:xfrm>
          <a:custGeom>
            <a:avLst/>
            <a:gdLst/>
            <a:ahLst/>
            <a:cxnLst/>
            <a:rect l="l" t="t" r="r" b="b"/>
            <a:pathLst>
              <a:path w="3348175" h="3378892">
                <a:moveTo>
                  <a:pt x="0" y="0"/>
                </a:moveTo>
                <a:lnTo>
                  <a:pt x="3348175" y="0"/>
                </a:lnTo>
                <a:lnTo>
                  <a:pt x="3348175" y="3378892"/>
                </a:lnTo>
                <a:lnTo>
                  <a:pt x="0" y="3378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855931" y="4000500"/>
            <a:ext cx="8214942" cy="103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 dirty="0">
                <a:solidFill>
                  <a:srgbClr val="000000"/>
                </a:solidFill>
                <a:latin typeface="Lovelo"/>
              </a:rPr>
              <a:t>Proyecto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1E626DCC-D43C-6647-D43F-7ECD7D271566}"/>
              </a:ext>
            </a:extLst>
          </p:cNvPr>
          <p:cNvSpPr/>
          <p:nvPr/>
        </p:nvSpPr>
        <p:spPr>
          <a:xfrm>
            <a:off x="2263072" y="3604870"/>
            <a:ext cx="4061528" cy="3077260"/>
          </a:xfrm>
          <a:custGeom>
            <a:avLst/>
            <a:gdLst/>
            <a:ahLst/>
            <a:cxnLst/>
            <a:rect l="l" t="t" r="r" b="b"/>
            <a:pathLst>
              <a:path w="1743562" h="1249025">
                <a:moveTo>
                  <a:pt x="0" y="0"/>
                </a:moveTo>
                <a:lnTo>
                  <a:pt x="1743562" y="0"/>
                </a:lnTo>
                <a:lnTo>
                  <a:pt x="1743562" y="1249025"/>
                </a:lnTo>
                <a:lnTo>
                  <a:pt x="0" y="1249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04BB8-CA8F-B099-2FC7-59B6760F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5900"/>
            <a:ext cx="2895600" cy="8117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40D55-857A-4D69-A19C-7B806FD2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019300"/>
            <a:ext cx="9689351" cy="704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F098B-E857-6F41-1F1F-CB1055913117}"/>
              </a:ext>
            </a:extLst>
          </p:cNvPr>
          <p:cNvSpPr txBox="1"/>
          <p:nvPr/>
        </p:nvSpPr>
        <p:spPr>
          <a:xfrm>
            <a:off x="1371600" y="865257"/>
            <a:ext cx="3555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ESTRUCTURADA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7835F-4A23-6713-5E23-D6B5FA3073F7}"/>
              </a:ext>
            </a:extLst>
          </p:cNvPr>
          <p:cNvSpPr txBox="1"/>
          <p:nvPr/>
        </p:nvSpPr>
        <p:spPr>
          <a:xfrm>
            <a:off x="10862693" y="865257"/>
            <a:ext cx="4997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ORIENTADA A 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1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82636" y="2183765"/>
            <a:ext cx="3727993" cy="5123499"/>
          </a:xfrm>
          <a:custGeom>
            <a:avLst/>
            <a:gdLst/>
            <a:ahLst/>
            <a:cxnLst/>
            <a:rect l="l" t="t" r="r" b="b"/>
            <a:pathLst>
              <a:path w="3727993" h="5123499">
                <a:moveTo>
                  <a:pt x="0" y="0"/>
                </a:moveTo>
                <a:lnTo>
                  <a:pt x="3727994" y="0"/>
                </a:lnTo>
                <a:lnTo>
                  <a:pt x="3727994" y="5123499"/>
                </a:lnTo>
                <a:lnTo>
                  <a:pt x="0" y="512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580122" y="117157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Clase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351" y="2156777"/>
            <a:ext cx="8604485" cy="600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b="1" dirty="0">
                <a:solidFill>
                  <a:srgbClr val="000000"/>
                </a:solidFill>
                <a:latin typeface="Catamaran Light"/>
              </a:rPr>
              <a:t>Plantilla o </a:t>
            </a:r>
            <a:r>
              <a:rPr lang="en-US" sz="3699" b="1" dirty="0" err="1">
                <a:solidFill>
                  <a:srgbClr val="000000"/>
                </a:solidFill>
                <a:latin typeface="Catamaran Light"/>
              </a:rPr>
              <a:t>prototipo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Estructura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define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comportamiento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y las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características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objetos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creados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partir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ella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tendrán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. 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tamaran Light"/>
              </a:rPr>
              <a:t>Conjunto de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datos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métodos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trabajan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juntos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para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representar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un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concepto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o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entidad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mundo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real.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902183"/>
            <a:ext cx="6851966" cy="3583732"/>
          </a:xfrm>
          <a:custGeom>
            <a:avLst/>
            <a:gdLst/>
            <a:ahLst/>
            <a:cxnLst/>
            <a:rect l="l" t="t" r="r" b="b"/>
            <a:pathLst>
              <a:path w="6851966" h="3583732">
                <a:moveTo>
                  <a:pt x="0" y="0"/>
                </a:moveTo>
                <a:lnTo>
                  <a:pt x="6851966" y="0"/>
                </a:lnTo>
                <a:lnTo>
                  <a:pt x="6851966" y="3583732"/>
                </a:lnTo>
                <a:lnTo>
                  <a:pt x="0" y="3583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580122" y="117157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Objeto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351" y="2156777"/>
            <a:ext cx="8604485" cy="533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000000"/>
                </a:solidFill>
                <a:latin typeface="Catamaran"/>
              </a:rPr>
              <a:t>Ejemplar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"/>
              </a:rPr>
              <a:t>concreto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 de </a:t>
            </a:r>
            <a:r>
              <a:rPr lang="en-US" sz="3699" dirty="0" err="1">
                <a:solidFill>
                  <a:srgbClr val="000000"/>
                </a:solidFill>
                <a:latin typeface="Catamaran"/>
              </a:rPr>
              <a:t>una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"/>
              </a:rPr>
              <a:t>clase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.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"/>
            </a:endParaRPr>
          </a:p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tamaran Light"/>
              </a:rPr>
              <a:t>E</a:t>
            </a:r>
            <a:r>
              <a:rPr lang="es-ES" sz="3699" dirty="0" err="1">
                <a:solidFill>
                  <a:srgbClr val="000000"/>
                </a:solidFill>
                <a:latin typeface="Catamaran Light"/>
              </a:rPr>
              <a:t>ntidad</a:t>
            </a:r>
            <a:r>
              <a:rPr lang="es-ES" sz="3699" dirty="0">
                <a:solidFill>
                  <a:srgbClr val="000000"/>
                </a:solidFill>
                <a:latin typeface="Catamaran Light"/>
              </a:rPr>
              <a:t> que tiene un estado (datos) y un comportamiento (métodos) asociados.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Esos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datos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métodos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,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corresponden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se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definieron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la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clase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a la que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pertenecen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4135" y="2575971"/>
            <a:ext cx="7732097" cy="5135057"/>
          </a:xfrm>
          <a:custGeom>
            <a:avLst/>
            <a:gdLst/>
            <a:ahLst/>
            <a:cxnLst/>
            <a:rect l="l" t="t" r="r" b="b"/>
            <a:pathLst>
              <a:path w="7732097" h="5135057">
                <a:moveTo>
                  <a:pt x="0" y="0"/>
                </a:moveTo>
                <a:lnTo>
                  <a:pt x="7732098" y="0"/>
                </a:lnTo>
                <a:lnTo>
                  <a:pt x="7732098" y="5135058"/>
                </a:lnTo>
                <a:lnTo>
                  <a:pt x="0" y="5135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16016" y="2637180"/>
            <a:ext cx="6765131" cy="5073848"/>
          </a:xfrm>
          <a:custGeom>
            <a:avLst/>
            <a:gdLst/>
            <a:ahLst/>
            <a:cxnLst/>
            <a:rect l="l" t="t" r="r" b="b"/>
            <a:pathLst>
              <a:path w="6765131" h="5073848">
                <a:moveTo>
                  <a:pt x="0" y="0"/>
                </a:moveTo>
                <a:lnTo>
                  <a:pt x="6765131" y="0"/>
                </a:lnTo>
                <a:lnTo>
                  <a:pt x="6765131" y="5073849"/>
                </a:lnTo>
                <a:lnTo>
                  <a:pt x="0" y="50738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74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31144" y="4340531"/>
            <a:ext cx="12225711" cy="2618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4"/>
              </a:lnSpc>
            </a:pPr>
            <a:r>
              <a:rPr lang="en-US" sz="6400">
                <a:solidFill>
                  <a:srgbClr val="FAF5F2"/>
                </a:solidFill>
                <a:latin typeface="Lovelo"/>
              </a:rPr>
              <a:t>"Las clases se crean para algo. Debes tener claro el proposito de tus clases"</a:t>
            </a:r>
          </a:p>
        </p:txBody>
      </p:sp>
      <p:sp>
        <p:nvSpPr>
          <p:cNvPr id="3" name="Freeform 3"/>
          <p:cNvSpPr/>
          <p:nvPr/>
        </p:nvSpPr>
        <p:spPr>
          <a:xfrm>
            <a:off x="8050157" y="904513"/>
            <a:ext cx="2187686" cy="2257462"/>
          </a:xfrm>
          <a:custGeom>
            <a:avLst/>
            <a:gdLst/>
            <a:ahLst/>
            <a:cxnLst/>
            <a:rect l="l" t="t" r="r" b="b"/>
            <a:pathLst>
              <a:path w="2187686" h="2257462">
                <a:moveTo>
                  <a:pt x="0" y="0"/>
                </a:moveTo>
                <a:lnTo>
                  <a:pt x="2187686" y="0"/>
                </a:lnTo>
                <a:lnTo>
                  <a:pt x="2187686" y="2257462"/>
                </a:lnTo>
                <a:lnTo>
                  <a:pt x="0" y="225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11454</TotalTime>
  <Words>479</Words>
  <Application>Microsoft Office PowerPoint</Application>
  <PresentationFormat>Custom</PresentationFormat>
  <Paragraphs>93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Catamaran Bold</vt:lpstr>
      <vt:lpstr>Catamaran Light</vt:lpstr>
      <vt:lpstr>Lovelo</vt:lpstr>
      <vt:lpstr>Arial</vt:lpstr>
      <vt:lpstr>Calibri</vt:lpstr>
      <vt:lpstr>Catamaran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cp:lastModifiedBy>Juan Emmanuel Rosario Rodriguez</cp:lastModifiedBy>
  <cp:revision>12</cp:revision>
  <dcterms:created xsi:type="dcterms:W3CDTF">2006-08-16T00:00:00Z</dcterms:created>
  <dcterms:modified xsi:type="dcterms:W3CDTF">2024-04-12T05:08:18Z</dcterms:modified>
  <dc:identifier>DAF_IlrTic4</dc:identifier>
</cp:coreProperties>
</file>