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30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302" r:id="rId18"/>
    <p:sldId id="288" r:id="rId19"/>
    <p:sldId id="285" r:id="rId20"/>
    <p:sldId id="286" r:id="rId21"/>
    <p:sldId id="287" r:id="rId22"/>
    <p:sldId id="307" r:id="rId23"/>
    <p:sldId id="289" r:id="rId24"/>
    <p:sldId id="282" r:id="rId25"/>
    <p:sldId id="303" r:id="rId26"/>
    <p:sldId id="305" r:id="rId27"/>
    <p:sldId id="292" r:id="rId28"/>
    <p:sldId id="291" r:id="rId29"/>
    <p:sldId id="297" r:id="rId30"/>
    <p:sldId id="298" r:id="rId31"/>
    <p:sldId id="299" r:id="rId32"/>
    <p:sldId id="300" r:id="rId33"/>
    <p:sldId id="283" r:id="rId34"/>
    <p:sldId id="284" r:id="rId35"/>
    <p:sldId id="271" r:id="rId36"/>
    <p:sldId id="272" r:id="rId37"/>
    <p:sldId id="273" r:id="rId38"/>
    <p:sldId id="274" r:id="rId39"/>
    <p:sldId id="275" r:id="rId40"/>
    <p:sldId id="276" r:id="rId41"/>
    <p:sldId id="277" r:id="rId42"/>
    <p:sldId id="278" r:id="rId43"/>
    <p:sldId id="279" r:id="rId44"/>
    <p:sldId id="280" r:id="rId45"/>
    <p:sldId id="281" r:id="rId46"/>
  </p:sldIdLst>
  <p:sldSz cx="18288000" cy="10287000"/>
  <p:notesSz cx="6858000" cy="9144000"/>
  <p:embeddedFontLst>
    <p:embeddedFont>
      <p:font typeface="Catamaran" panose="020B0604020202020204" charset="0"/>
      <p:regular r:id="rId47"/>
    </p:embeddedFont>
    <p:embeddedFont>
      <p:font typeface="Catamaran Bold" panose="020B0604020202020204" charset="0"/>
      <p:regular r:id="rId48"/>
    </p:embeddedFont>
    <p:embeddedFont>
      <p:font typeface="Catamaran Light" panose="020B0604020202020204" charset="0"/>
      <p:regular r:id="rId49"/>
    </p:embeddedFont>
    <p:embeddedFont>
      <p:font typeface="Lovelo" panose="020B0604020202020204" charset="0"/>
      <p:regular r:id="rId5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13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svg"/><Relationship Id="rId18" Type="http://schemas.openxmlformats.org/officeDocument/2006/relationships/image" Target="../media/image47.png"/><Relationship Id="rId26" Type="http://schemas.openxmlformats.org/officeDocument/2006/relationships/image" Target="../media/image5.png"/><Relationship Id="rId21" Type="http://schemas.openxmlformats.org/officeDocument/2006/relationships/image" Target="../media/image50.svg"/><Relationship Id="rId34" Type="http://schemas.openxmlformats.org/officeDocument/2006/relationships/image" Target="../media/image3.png"/><Relationship Id="rId7" Type="http://schemas.openxmlformats.org/officeDocument/2006/relationships/image" Target="../media/image38.svg"/><Relationship Id="rId12" Type="http://schemas.openxmlformats.org/officeDocument/2006/relationships/image" Target="../media/image43.png"/><Relationship Id="rId17" Type="http://schemas.openxmlformats.org/officeDocument/2006/relationships/image" Target="../media/image46.svg"/><Relationship Id="rId25" Type="http://schemas.openxmlformats.org/officeDocument/2006/relationships/image" Target="../media/image16.svg"/><Relationship Id="rId33" Type="http://schemas.openxmlformats.org/officeDocument/2006/relationships/image" Target="../media/image58.svg"/><Relationship Id="rId2" Type="http://schemas.openxmlformats.org/officeDocument/2006/relationships/image" Target="../media/image33.png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29" Type="http://schemas.openxmlformats.org/officeDocument/2006/relationships/image" Target="../media/image5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42.svg"/><Relationship Id="rId24" Type="http://schemas.openxmlformats.org/officeDocument/2006/relationships/image" Target="../media/image15.png"/><Relationship Id="rId32" Type="http://schemas.openxmlformats.org/officeDocument/2006/relationships/image" Target="../media/image57.png"/><Relationship Id="rId37" Type="http://schemas.openxmlformats.org/officeDocument/2006/relationships/image" Target="../media/image60.svg"/><Relationship Id="rId5" Type="http://schemas.openxmlformats.org/officeDocument/2006/relationships/image" Target="../media/image36.svg"/><Relationship Id="rId15" Type="http://schemas.openxmlformats.org/officeDocument/2006/relationships/image" Target="../media/image2.svg"/><Relationship Id="rId23" Type="http://schemas.openxmlformats.org/officeDocument/2006/relationships/image" Target="../media/image52.svg"/><Relationship Id="rId28" Type="http://schemas.openxmlformats.org/officeDocument/2006/relationships/image" Target="../media/image53.png"/><Relationship Id="rId36" Type="http://schemas.openxmlformats.org/officeDocument/2006/relationships/image" Target="../media/image59.png"/><Relationship Id="rId10" Type="http://schemas.openxmlformats.org/officeDocument/2006/relationships/image" Target="../media/image41.png"/><Relationship Id="rId19" Type="http://schemas.openxmlformats.org/officeDocument/2006/relationships/image" Target="../media/image48.svg"/><Relationship Id="rId31" Type="http://schemas.openxmlformats.org/officeDocument/2006/relationships/image" Target="../media/image56.svg"/><Relationship Id="rId4" Type="http://schemas.openxmlformats.org/officeDocument/2006/relationships/image" Target="../media/image35.png"/><Relationship Id="rId9" Type="http://schemas.openxmlformats.org/officeDocument/2006/relationships/image" Target="../media/image40.svg"/><Relationship Id="rId14" Type="http://schemas.openxmlformats.org/officeDocument/2006/relationships/image" Target="../media/image1.png"/><Relationship Id="rId22" Type="http://schemas.openxmlformats.org/officeDocument/2006/relationships/image" Target="../media/image51.png"/><Relationship Id="rId27" Type="http://schemas.openxmlformats.org/officeDocument/2006/relationships/image" Target="../media/image6.svg"/><Relationship Id="rId30" Type="http://schemas.openxmlformats.org/officeDocument/2006/relationships/image" Target="../media/image55.png"/><Relationship Id="rId35" Type="http://schemas.openxmlformats.org/officeDocument/2006/relationships/image" Target="../media/image4.svg"/><Relationship Id="rId8" Type="http://schemas.openxmlformats.org/officeDocument/2006/relationships/image" Target="../media/image39.png"/><Relationship Id="rId3" Type="http://schemas.openxmlformats.org/officeDocument/2006/relationships/image" Target="../media/image34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sv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svg"/><Relationship Id="rId7" Type="http://schemas.openxmlformats.org/officeDocument/2006/relationships/image" Target="../media/image73.sv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5" Type="http://schemas.openxmlformats.org/officeDocument/2006/relationships/image" Target="../media/image71.svg"/><Relationship Id="rId4" Type="http://schemas.openxmlformats.org/officeDocument/2006/relationships/image" Target="../media/image7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sv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7.svg"/><Relationship Id="rId4" Type="http://schemas.openxmlformats.org/officeDocument/2006/relationships/image" Target="../media/image7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sv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8864" y="703724"/>
            <a:ext cx="17270272" cy="8879552"/>
            <a:chOff x="0" y="0"/>
            <a:chExt cx="3722418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722418" cy="1913890"/>
            </a:xfrm>
            <a:custGeom>
              <a:avLst/>
              <a:gdLst/>
              <a:ahLst/>
              <a:cxnLst/>
              <a:rect l="l" t="t" r="r" b="b"/>
              <a:pathLst>
                <a:path w="3722418" h="1913890">
                  <a:moveTo>
                    <a:pt x="0" y="0"/>
                  </a:moveTo>
                  <a:lnTo>
                    <a:pt x="0" y="1913890"/>
                  </a:lnTo>
                  <a:lnTo>
                    <a:pt x="3722418" y="1913890"/>
                  </a:lnTo>
                  <a:lnTo>
                    <a:pt x="3722418" y="0"/>
                  </a:lnTo>
                  <a:lnTo>
                    <a:pt x="0" y="0"/>
                  </a:lnTo>
                  <a:close/>
                  <a:moveTo>
                    <a:pt x="3661458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3661458" y="59690"/>
                  </a:lnTo>
                  <a:lnTo>
                    <a:pt x="3661458" y="1852930"/>
                  </a:lnTo>
                  <a:close/>
                </a:path>
              </a:pathLst>
            </a:custGeom>
            <a:solidFill>
              <a:srgbClr val="1D741B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5062445" y="1797905"/>
            <a:ext cx="8886825" cy="3971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 spc="645">
                <a:solidFill>
                  <a:srgbClr val="000000"/>
                </a:solidFill>
                <a:latin typeface="Lovelo"/>
              </a:rPr>
              <a:t>PROGRAMACION </a:t>
            </a:r>
          </a:p>
          <a:p>
            <a:pPr algn="ctr">
              <a:lnSpc>
                <a:spcPts val="10500"/>
              </a:lnSpc>
            </a:pPr>
            <a:r>
              <a:rPr lang="en-US" sz="7500" spc="645">
                <a:solidFill>
                  <a:srgbClr val="000000"/>
                </a:solidFill>
                <a:latin typeface="Lovelo"/>
              </a:rPr>
              <a:t>ORIENTADA </a:t>
            </a:r>
          </a:p>
          <a:p>
            <a:pPr algn="ctr">
              <a:lnSpc>
                <a:spcPts val="10500"/>
              </a:lnSpc>
            </a:pPr>
            <a:r>
              <a:rPr lang="en-US" sz="7500" spc="645">
                <a:solidFill>
                  <a:srgbClr val="000000"/>
                </a:solidFill>
                <a:latin typeface="Lovelo"/>
              </a:rPr>
              <a:t>A OBJETOS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913365" y="6410798"/>
            <a:ext cx="6461271" cy="606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Catamaran Light"/>
              </a:rPr>
              <a:t>JUAN ROSARIO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915572" y="7390196"/>
            <a:ext cx="2456857" cy="705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30"/>
              </a:lnSpc>
            </a:pPr>
            <a:r>
              <a:rPr lang="en-US" sz="4093">
                <a:solidFill>
                  <a:srgbClr val="000000"/>
                </a:solidFill>
                <a:latin typeface="Lovelo"/>
              </a:rPr>
              <a:t>APP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29883" y="3942080"/>
            <a:ext cx="7419857" cy="23171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159"/>
              </a:lnSpc>
            </a:pPr>
            <a:r>
              <a:rPr lang="en-US" sz="4399" dirty="0">
                <a:solidFill>
                  <a:srgbClr val="000000"/>
                </a:solidFill>
                <a:latin typeface="Catamaran Light"/>
              </a:rPr>
              <a:t>Variables o campos que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representan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las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características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o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propiedades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de un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objeto</a:t>
            </a:r>
            <a:endParaRPr lang="en-US" sz="4399" dirty="0">
              <a:solidFill>
                <a:srgbClr val="000000"/>
              </a:solidFill>
              <a:latin typeface="Catamaran Light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329883" y="2594003"/>
            <a:ext cx="8214942" cy="1031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00"/>
              </a:lnSpc>
            </a:pPr>
            <a:r>
              <a:rPr lang="en-US" sz="7600">
                <a:solidFill>
                  <a:srgbClr val="000000"/>
                </a:solidFill>
                <a:latin typeface="Lovelo"/>
              </a:rPr>
              <a:t>atributos</a:t>
            </a:r>
          </a:p>
        </p:txBody>
      </p:sp>
      <p:sp>
        <p:nvSpPr>
          <p:cNvPr id="4" name="Freeform 4"/>
          <p:cNvSpPr/>
          <p:nvPr/>
        </p:nvSpPr>
        <p:spPr>
          <a:xfrm>
            <a:off x="11945884" y="3047711"/>
            <a:ext cx="4352981" cy="3466556"/>
          </a:xfrm>
          <a:custGeom>
            <a:avLst/>
            <a:gdLst/>
            <a:ahLst/>
            <a:cxnLst/>
            <a:rect l="l" t="t" r="r" b="b"/>
            <a:pathLst>
              <a:path w="4352981" h="3466556">
                <a:moveTo>
                  <a:pt x="0" y="0"/>
                </a:moveTo>
                <a:lnTo>
                  <a:pt x="4352981" y="0"/>
                </a:lnTo>
                <a:lnTo>
                  <a:pt x="4352981" y="3466556"/>
                </a:lnTo>
                <a:lnTo>
                  <a:pt x="0" y="34665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29883" y="4094340"/>
            <a:ext cx="7419857" cy="3098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159"/>
              </a:lnSpc>
            </a:pP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Funciones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que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están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asociados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a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una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clase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y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definen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el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comportamiento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de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los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objetos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creados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a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partir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de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esa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clase</a:t>
            </a:r>
            <a:endParaRPr lang="en-US" sz="4399" dirty="0">
              <a:solidFill>
                <a:srgbClr val="000000"/>
              </a:solidFill>
              <a:latin typeface="Catamaran Light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329883" y="2594003"/>
            <a:ext cx="8214942" cy="1031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00"/>
              </a:lnSpc>
            </a:pPr>
            <a:r>
              <a:rPr lang="en-US" sz="7600">
                <a:solidFill>
                  <a:srgbClr val="000000"/>
                </a:solidFill>
                <a:latin typeface="Lovelo"/>
              </a:rPr>
              <a:t>métodos</a:t>
            </a:r>
          </a:p>
        </p:txBody>
      </p:sp>
      <p:sp>
        <p:nvSpPr>
          <p:cNvPr id="4" name="Freeform 4"/>
          <p:cNvSpPr/>
          <p:nvPr/>
        </p:nvSpPr>
        <p:spPr>
          <a:xfrm>
            <a:off x="11057312" y="3047711"/>
            <a:ext cx="4310743" cy="4114800"/>
          </a:xfrm>
          <a:custGeom>
            <a:avLst/>
            <a:gdLst/>
            <a:ahLst/>
            <a:cxnLst/>
            <a:rect l="l" t="t" r="r" b="b"/>
            <a:pathLst>
              <a:path w="4310743" h="4114800">
                <a:moveTo>
                  <a:pt x="0" y="0"/>
                </a:moveTo>
                <a:lnTo>
                  <a:pt x="4310742" y="0"/>
                </a:lnTo>
                <a:lnTo>
                  <a:pt x="43107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2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972900" y="1972295"/>
            <a:ext cx="6342200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6000">
                <a:solidFill>
                  <a:srgbClr val="000000"/>
                </a:solidFill>
                <a:latin typeface="Lovelo"/>
              </a:rPr>
              <a:t>ABSTRACCION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144000" y="3743945"/>
            <a:ext cx="7359967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6000">
                <a:solidFill>
                  <a:srgbClr val="000000"/>
                </a:solidFill>
                <a:latin typeface="Lovelo"/>
              </a:rPr>
              <a:t>ENCAPSULAMIENTO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770325" y="5513867"/>
            <a:ext cx="4747350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6000">
                <a:solidFill>
                  <a:srgbClr val="000000"/>
                </a:solidFill>
                <a:latin typeface="Lovelo"/>
              </a:rPr>
              <a:t>HERENCIA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466879" y="7178680"/>
            <a:ext cx="6243681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6000">
                <a:solidFill>
                  <a:srgbClr val="000000"/>
                </a:solidFill>
                <a:latin typeface="Lovelo"/>
              </a:rPr>
              <a:t>POLIMORFISMO</a:t>
            </a:r>
          </a:p>
        </p:txBody>
      </p:sp>
      <p:sp>
        <p:nvSpPr>
          <p:cNvPr id="6" name="Freeform 6"/>
          <p:cNvSpPr/>
          <p:nvPr/>
        </p:nvSpPr>
        <p:spPr>
          <a:xfrm>
            <a:off x="1559115" y="2791445"/>
            <a:ext cx="3711779" cy="3745832"/>
          </a:xfrm>
          <a:custGeom>
            <a:avLst/>
            <a:gdLst/>
            <a:ahLst/>
            <a:cxnLst/>
            <a:rect l="l" t="t" r="r" b="b"/>
            <a:pathLst>
              <a:path w="3711779" h="3745832">
                <a:moveTo>
                  <a:pt x="0" y="0"/>
                </a:moveTo>
                <a:lnTo>
                  <a:pt x="3711780" y="0"/>
                </a:lnTo>
                <a:lnTo>
                  <a:pt x="3711780" y="3745833"/>
                </a:lnTo>
                <a:lnTo>
                  <a:pt x="0" y="37458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69401" y="4137743"/>
            <a:ext cx="12117830" cy="1470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000"/>
              </a:lnSpc>
            </a:pPr>
            <a:r>
              <a:rPr lang="en-US" sz="11000" dirty="0">
                <a:solidFill>
                  <a:srgbClr val="000000"/>
                </a:solidFill>
                <a:latin typeface="Lovelo"/>
              </a:rPr>
              <a:t>¿</a:t>
            </a:r>
            <a:r>
              <a:rPr lang="en-US" sz="11000" dirty="0" err="1">
                <a:solidFill>
                  <a:srgbClr val="000000"/>
                </a:solidFill>
                <a:latin typeface="Lovelo"/>
              </a:rPr>
              <a:t>abstracción</a:t>
            </a:r>
            <a:r>
              <a:rPr lang="en-US" sz="11000" dirty="0">
                <a:solidFill>
                  <a:srgbClr val="000000"/>
                </a:solidFill>
                <a:latin typeface="Lovelo"/>
              </a:rPr>
              <a:t>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463838" y="214459"/>
            <a:ext cx="6970006" cy="9858082"/>
          </a:xfrm>
          <a:custGeom>
            <a:avLst/>
            <a:gdLst/>
            <a:ahLst/>
            <a:cxnLst/>
            <a:rect l="l" t="t" r="r" b="b"/>
            <a:pathLst>
              <a:path w="6970006" h="9858082">
                <a:moveTo>
                  <a:pt x="0" y="0"/>
                </a:moveTo>
                <a:lnTo>
                  <a:pt x="6970006" y="0"/>
                </a:lnTo>
                <a:lnTo>
                  <a:pt x="6970006" y="9858082"/>
                </a:lnTo>
                <a:lnTo>
                  <a:pt x="0" y="98580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375931" y="923530"/>
            <a:ext cx="13053016" cy="8334770"/>
          </a:xfrm>
          <a:custGeom>
            <a:avLst/>
            <a:gdLst/>
            <a:ahLst/>
            <a:cxnLst/>
            <a:rect l="l" t="t" r="r" b="b"/>
            <a:pathLst>
              <a:path w="13053016" h="8334770">
                <a:moveTo>
                  <a:pt x="0" y="0"/>
                </a:moveTo>
                <a:lnTo>
                  <a:pt x="13053016" y="0"/>
                </a:lnTo>
                <a:lnTo>
                  <a:pt x="13053016" y="8334770"/>
                </a:lnTo>
                <a:lnTo>
                  <a:pt x="0" y="83347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943600" y="3162300"/>
            <a:ext cx="7419857" cy="3590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s-ES" sz="4000" b="0" i="0" dirty="0">
                <a:solidFill>
                  <a:srgbClr val="0D0D0D"/>
                </a:solidFill>
                <a:effectLst/>
                <a:latin typeface="Söhne"/>
              </a:rPr>
              <a:t>Capacidad de simplificar la representación de un sistema complejo enfocándose en los aspectos más relevantes y omitiendo los detalles innecesarios.</a:t>
            </a:r>
            <a:endParaRPr lang="en-US" sz="3999" dirty="0">
              <a:solidFill>
                <a:srgbClr val="000000"/>
              </a:solidFill>
              <a:latin typeface="Catamaran Light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18709E71-569F-BFD2-DE3F-415A41F94AAF}"/>
              </a:ext>
            </a:extLst>
          </p:cNvPr>
          <p:cNvSpPr txBox="1"/>
          <p:nvPr/>
        </p:nvSpPr>
        <p:spPr>
          <a:xfrm>
            <a:off x="5753100" y="1333500"/>
            <a:ext cx="6781800" cy="1312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1000"/>
              </a:lnSpc>
            </a:pPr>
            <a:r>
              <a:rPr lang="en-US" sz="7000" dirty="0" err="1">
                <a:solidFill>
                  <a:srgbClr val="000000"/>
                </a:solidFill>
                <a:latin typeface="Lovelo"/>
              </a:rPr>
              <a:t>abstracción</a:t>
            </a:r>
            <a:endParaRPr lang="en-US" sz="7000" dirty="0">
              <a:solidFill>
                <a:srgbClr val="000000"/>
              </a:solidFill>
              <a:latin typeface="Lovel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dhesivo de vinilo WC señalización baño, para bares y restaurantes ...">
            <a:extLst>
              <a:ext uri="{FF2B5EF4-FFF2-40B4-BE49-F238E27FC236}">
                <a16:creationId xmlns:a16="http://schemas.microsoft.com/office/drawing/2014/main" id="{3BF6BAA5-F073-0954-599E-380C18A07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0"/>
            <a:ext cx="102870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223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18709E71-569F-BFD2-DE3F-415A41F94AAF}"/>
              </a:ext>
            </a:extLst>
          </p:cNvPr>
          <p:cNvSpPr txBox="1"/>
          <p:nvPr/>
        </p:nvSpPr>
        <p:spPr>
          <a:xfrm>
            <a:off x="5486400" y="3162300"/>
            <a:ext cx="6781800" cy="28212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9600" dirty="0">
                <a:solidFill>
                  <a:srgbClr val="000000"/>
                </a:solidFill>
                <a:latin typeface="Lovelo"/>
              </a:rPr>
              <a:t>((</a:t>
            </a:r>
            <a:r>
              <a:rPr lang="es-ES" sz="9600" b="0" i="0" dirty="0">
                <a:solidFill>
                  <a:srgbClr val="0D0D0D"/>
                </a:solidFill>
                <a:effectLst/>
                <a:latin typeface="Söhne"/>
              </a:rPr>
              <a:t>(5) </a:t>
            </a:r>
          </a:p>
          <a:p>
            <a:pPr algn="ctr">
              <a:lnSpc>
                <a:spcPts val="11000"/>
              </a:lnSpc>
            </a:pPr>
            <a:r>
              <a:rPr lang="en-US" sz="9600" dirty="0" err="1">
                <a:solidFill>
                  <a:srgbClr val="000000"/>
                </a:solidFill>
                <a:latin typeface="Lovelo"/>
              </a:rPr>
              <a:t>producto</a:t>
            </a:r>
            <a:endParaRPr lang="en-US" sz="9600" dirty="0">
              <a:solidFill>
                <a:srgbClr val="000000"/>
              </a:solidFill>
              <a:latin typeface="Lovelo"/>
            </a:endParaRPr>
          </a:p>
        </p:txBody>
      </p:sp>
    </p:spTree>
    <p:extLst>
      <p:ext uri="{BB962C8B-B14F-4D97-AF65-F5344CB8AC3E}">
        <p14:creationId xmlns:p14="http://schemas.microsoft.com/office/powerpoint/2010/main" val="2162833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18709E71-569F-BFD2-DE3F-415A41F94AAF}"/>
              </a:ext>
            </a:extLst>
          </p:cNvPr>
          <p:cNvSpPr txBox="1"/>
          <p:nvPr/>
        </p:nvSpPr>
        <p:spPr>
          <a:xfrm>
            <a:off x="5486400" y="3162300"/>
            <a:ext cx="6781800" cy="28212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9600" dirty="0">
                <a:solidFill>
                  <a:srgbClr val="000000"/>
                </a:solidFill>
                <a:latin typeface="Lovelo"/>
              </a:rPr>
              <a:t>((</a:t>
            </a:r>
            <a:r>
              <a:rPr lang="es-ES" sz="9600" b="0" i="0" dirty="0">
                <a:solidFill>
                  <a:srgbClr val="0D0D0D"/>
                </a:solidFill>
                <a:effectLst/>
                <a:latin typeface="Söhne"/>
              </a:rPr>
              <a:t>(4) </a:t>
            </a:r>
          </a:p>
          <a:p>
            <a:pPr algn="ctr">
              <a:lnSpc>
                <a:spcPts val="11000"/>
              </a:lnSpc>
            </a:pPr>
            <a:r>
              <a:rPr lang="en-US" sz="9600" dirty="0" err="1">
                <a:solidFill>
                  <a:srgbClr val="000000"/>
                </a:solidFill>
                <a:latin typeface="Lovelo"/>
              </a:rPr>
              <a:t>Cliente</a:t>
            </a:r>
            <a:endParaRPr lang="en-US" sz="9600" dirty="0">
              <a:solidFill>
                <a:srgbClr val="000000"/>
              </a:solidFill>
              <a:latin typeface="Lovelo"/>
            </a:endParaRPr>
          </a:p>
        </p:txBody>
      </p:sp>
    </p:spTree>
    <p:extLst>
      <p:ext uri="{BB962C8B-B14F-4D97-AF65-F5344CB8AC3E}">
        <p14:creationId xmlns:p14="http://schemas.microsoft.com/office/powerpoint/2010/main" val="149480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402783" y="2918286"/>
            <a:ext cx="3987615" cy="4114800"/>
          </a:xfrm>
          <a:custGeom>
            <a:avLst/>
            <a:gdLst/>
            <a:ahLst/>
            <a:cxnLst/>
            <a:rect l="l" t="t" r="r" b="b"/>
            <a:pathLst>
              <a:path w="3987615" h="4114800">
                <a:moveTo>
                  <a:pt x="0" y="0"/>
                </a:moveTo>
                <a:lnTo>
                  <a:pt x="3987615" y="0"/>
                </a:lnTo>
                <a:lnTo>
                  <a:pt x="398761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329883" y="3781823"/>
            <a:ext cx="7419857" cy="4203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Catamaran Light"/>
              </a:rPr>
              <a:t>Teoría o conjunto de teorías cuya validez se acepta sin cuestionar y que suministra la base y modelo para resolver problemas y avanzar en el conocimiento. (RAE)</a:t>
            </a:r>
          </a:p>
          <a:p>
            <a:pPr>
              <a:lnSpc>
                <a:spcPts val="5599"/>
              </a:lnSpc>
            </a:pPr>
            <a:endParaRPr lang="en-US" sz="3999">
              <a:solidFill>
                <a:srgbClr val="000000"/>
              </a:solidFill>
              <a:latin typeface="Catamaran Ligh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329883" y="2594003"/>
            <a:ext cx="8214942" cy="1031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00"/>
              </a:lnSpc>
            </a:pPr>
            <a:r>
              <a:rPr lang="en-US" sz="7600">
                <a:solidFill>
                  <a:srgbClr val="000000"/>
                </a:solidFill>
                <a:latin typeface="Lovelo"/>
              </a:rPr>
              <a:t>Paradigma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18709E71-569F-BFD2-DE3F-415A41F94AAF}"/>
              </a:ext>
            </a:extLst>
          </p:cNvPr>
          <p:cNvSpPr txBox="1"/>
          <p:nvPr/>
        </p:nvSpPr>
        <p:spPr>
          <a:xfrm>
            <a:off x="5486400" y="3162300"/>
            <a:ext cx="6781800" cy="28212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9600" dirty="0">
                <a:solidFill>
                  <a:srgbClr val="000000"/>
                </a:solidFill>
                <a:latin typeface="Lovelo"/>
              </a:rPr>
              <a:t>((</a:t>
            </a:r>
            <a:r>
              <a:rPr lang="es-ES" sz="9600" b="0" i="0" dirty="0">
                <a:solidFill>
                  <a:srgbClr val="0D0D0D"/>
                </a:solidFill>
                <a:effectLst/>
                <a:latin typeface="Söhne"/>
              </a:rPr>
              <a:t>(5) </a:t>
            </a:r>
          </a:p>
          <a:p>
            <a:pPr algn="ctr">
              <a:lnSpc>
                <a:spcPts val="11000"/>
              </a:lnSpc>
            </a:pPr>
            <a:r>
              <a:rPr lang="en-US" sz="9600" dirty="0">
                <a:solidFill>
                  <a:srgbClr val="000000"/>
                </a:solidFill>
                <a:latin typeface="Lovelo"/>
              </a:rPr>
              <a:t>factura</a:t>
            </a:r>
          </a:p>
        </p:txBody>
      </p:sp>
    </p:spTree>
    <p:extLst>
      <p:ext uri="{BB962C8B-B14F-4D97-AF65-F5344CB8AC3E}">
        <p14:creationId xmlns:p14="http://schemas.microsoft.com/office/powerpoint/2010/main" val="2106011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18709E71-569F-BFD2-DE3F-415A41F94AAF}"/>
              </a:ext>
            </a:extLst>
          </p:cNvPr>
          <p:cNvSpPr txBox="1"/>
          <p:nvPr/>
        </p:nvSpPr>
        <p:spPr>
          <a:xfrm>
            <a:off x="5486400" y="3162300"/>
            <a:ext cx="6781800" cy="28212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9600" dirty="0">
                <a:solidFill>
                  <a:srgbClr val="000000"/>
                </a:solidFill>
                <a:latin typeface="Lovelo"/>
              </a:rPr>
              <a:t>((</a:t>
            </a:r>
            <a:r>
              <a:rPr lang="es-ES" sz="9600" b="0" i="0" dirty="0">
                <a:solidFill>
                  <a:srgbClr val="0D0D0D"/>
                </a:solidFill>
                <a:effectLst/>
                <a:latin typeface="Söhne"/>
              </a:rPr>
              <a:t>(3) </a:t>
            </a:r>
          </a:p>
          <a:p>
            <a:pPr algn="ctr">
              <a:lnSpc>
                <a:spcPts val="11000"/>
              </a:lnSpc>
            </a:pPr>
            <a:r>
              <a:rPr lang="en-US" sz="9600" dirty="0" err="1">
                <a:solidFill>
                  <a:srgbClr val="000000"/>
                </a:solidFill>
                <a:latin typeface="Lovelo"/>
              </a:rPr>
              <a:t>empleado</a:t>
            </a:r>
            <a:endParaRPr lang="en-US" sz="9600" dirty="0">
              <a:solidFill>
                <a:srgbClr val="000000"/>
              </a:solidFill>
              <a:latin typeface="Lovelo"/>
            </a:endParaRPr>
          </a:p>
        </p:txBody>
      </p:sp>
    </p:spTree>
    <p:extLst>
      <p:ext uri="{BB962C8B-B14F-4D97-AF65-F5344CB8AC3E}">
        <p14:creationId xmlns:p14="http://schemas.microsoft.com/office/powerpoint/2010/main" val="3858898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EF884D78-11C4-2FFC-65FD-72A81DEF5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7380" y="713271"/>
            <a:ext cx="8413245" cy="8413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664FEF-DB9B-6176-EB47-552ED0DC32F9}"/>
              </a:ext>
            </a:extLst>
          </p:cNvPr>
          <p:cNvSpPr txBox="1"/>
          <p:nvPr/>
        </p:nvSpPr>
        <p:spPr>
          <a:xfrm>
            <a:off x="1417955" y="7232149"/>
            <a:ext cx="35046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La </a:t>
            </a:r>
            <a:r>
              <a:rPr lang="en-US" sz="4400" dirty="0" err="1"/>
              <a:t>Abstracción</a:t>
            </a:r>
            <a:endParaRPr lang="en-US" sz="440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BCA33D4-0BF6-BD4D-ECD9-5B37C890A7CA}"/>
              </a:ext>
            </a:extLst>
          </p:cNvPr>
          <p:cNvSpPr/>
          <p:nvPr/>
        </p:nvSpPr>
        <p:spPr>
          <a:xfrm rot="19964366">
            <a:off x="4956158" y="6903203"/>
            <a:ext cx="1518424" cy="378756"/>
          </a:xfrm>
          <a:prstGeom prst="rightArrow">
            <a:avLst>
              <a:gd name="adj1" fmla="val 50000"/>
              <a:gd name="adj2" fmla="val 58586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00B110-0647-06B9-F1F9-B533CA170784}"/>
              </a:ext>
            </a:extLst>
          </p:cNvPr>
          <p:cNvCxnSpPr>
            <a:cxnSpLocks/>
          </p:cNvCxnSpPr>
          <p:nvPr/>
        </p:nvCxnSpPr>
        <p:spPr>
          <a:xfrm>
            <a:off x="6513872" y="6034857"/>
            <a:ext cx="2880851" cy="645133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398AD5-7054-7A05-E2A2-D9B4F46C2EAA}"/>
              </a:ext>
            </a:extLst>
          </p:cNvPr>
          <p:cNvCxnSpPr>
            <a:cxnSpLocks/>
          </p:cNvCxnSpPr>
          <p:nvPr/>
        </p:nvCxnSpPr>
        <p:spPr>
          <a:xfrm flipV="1">
            <a:off x="6513872" y="6048222"/>
            <a:ext cx="2695996" cy="528266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209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69401" y="4137743"/>
            <a:ext cx="12117830" cy="13846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000"/>
              </a:lnSpc>
            </a:pPr>
            <a:r>
              <a:rPr lang="en-US" sz="9000" dirty="0">
                <a:solidFill>
                  <a:srgbClr val="000000"/>
                </a:solidFill>
                <a:latin typeface="Lovelo"/>
              </a:rPr>
              <a:t>¿</a:t>
            </a:r>
            <a:r>
              <a:rPr lang="en-US" sz="9000" dirty="0" err="1">
                <a:solidFill>
                  <a:srgbClr val="000000"/>
                </a:solidFill>
                <a:latin typeface="Lovelo"/>
              </a:rPr>
              <a:t>encapsulamiento</a:t>
            </a:r>
            <a:r>
              <a:rPr lang="en-US" sz="9000" dirty="0">
                <a:solidFill>
                  <a:srgbClr val="000000"/>
                </a:solidFill>
                <a:latin typeface="Lovelo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94423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18CCC4B-4760-F270-B409-C132C902C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0671" y="2297057"/>
            <a:ext cx="9674323" cy="5586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3"/>
          <p:cNvSpPr txBox="1"/>
          <p:nvPr/>
        </p:nvSpPr>
        <p:spPr>
          <a:xfrm>
            <a:off x="11865427" y="3800214"/>
            <a:ext cx="5165271" cy="51717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6000" dirty="0" err="1"/>
              <a:t>Agrupar</a:t>
            </a:r>
            <a:endParaRPr lang="en-US" sz="6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6000" dirty="0" err="1"/>
              <a:t>Ocultar</a:t>
            </a:r>
            <a:endParaRPr lang="en-US" sz="6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6000" dirty="0"/>
          </a:p>
        </p:txBody>
      </p: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31C49F18-8757-4E87-5C2E-9D6D7B82B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537" y="10106632"/>
            <a:ext cx="18310799" cy="185045"/>
            <a:chOff x="-5025" y="6737718"/>
            <a:chExt cx="12207200" cy="123363"/>
          </a:xfrm>
        </p:grpSpPr>
        <p:sp>
          <p:nvSpPr>
            <p:cNvPr id="1043" name="Rectangle 1042">
              <a:extLst>
                <a:ext uri="{FF2B5EF4-FFF2-40B4-BE49-F238E27FC236}">
                  <a16:creationId xmlns:a16="http://schemas.microsoft.com/office/drawing/2014/main" id="{25C84D91-E5BF-B919-ACEF-4A25262CE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4" name="Rectangle 1043">
              <a:extLst>
                <a:ext uri="{FF2B5EF4-FFF2-40B4-BE49-F238E27FC236}">
                  <a16:creationId xmlns:a16="http://schemas.microsoft.com/office/drawing/2014/main" id="{DD889E38-27CA-E23F-B646-8D7B4BB17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513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47000" y="4305300"/>
            <a:ext cx="8593999" cy="13846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9000" dirty="0" err="1">
                <a:solidFill>
                  <a:srgbClr val="000000"/>
                </a:solidFill>
                <a:latin typeface="Lovelo"/>
              </a:rPr>
              <a:t>agrupar</a:t>
            </a:r>
            <a:endParaRPr lang="en-US" sz="9000" dirty="0">
              <a:solidFill>
                <a:srgbClr val="000000"/>
              </a:solidFill>
              <a:latin typeface="Lovelo"/>
            </a:endParaRPr>
          </a:p>
        </p:txBody>
      </p:sp>
    </p:spTree>
    <p:extLst>
      <p:ext uri="{BB962C8B-B14F-4D97-AF65-F5344CB8AC3E}">
        <p14:creationId xmlns:p14="http://schemas.microsoft.com/office/powerpoint/2010/main" val="122220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69401" y="4137743"/>
            <a:ext cx="12117830" cy="13846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9000" dirty="0" err="1">
                <a:solidFill>
                  <a:srgbClr val="000000"/>
                </a:solidFill>
                <a:latin typeface="Lovelo"/>
              </a:rPr>
              <a:t>Ocultar</a:t>
            </a:r>
            <a:endParaRPr lang="en-US" sz="9000" dirty="0">
              <a:solidFill>
                <a:srgbClr val="000000"/>
              </a:solidFill>
              <a:latin typeface="Lovelo"/>
            </a:endParaRPr>
          </a:p>
        </p:txBody>
      </p:sp>
    </p:spTree>
    <p:extLst>
      <p:ext uri="{BB962C8B-B14F-4D97-AF65-F5344CB8AC3E}">
        <p14:creationId xmlns:p14="http://schemas.microsoft.com/office/powerpoint/2010/main" val="8934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8287998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783669" cy="3428998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18709E71-569F-BFD2-DE3F-415A41F94AAF}"/>
              </a:ext>
            </a:extLst>
          </p:cNvPr>
          <p:cNvSpPr txBox="1"/>
          <p:nvPr/>
        </p:nvSpPr>
        <p:spPr>
          <a:xfrm>
            <a:off x="1142704" y="525294"/>
            <a:ext cx="6970356" cy="1713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 err="1">
                <a:latin typeface="Lovelo" panose="020B0604020202020204" charset="0"/>
                <a:ea typeface="+mj-ea"/>
                <a:cs typeface="+mj-cs"/>
              </a:rPr>
              <a:t>Modificadores</a:t>
            </a:r>
            <a:r>
              <a:rPr lang="en-US" sz="6000" dirty="0">
                <a:latin typeface="Lovelo" panose="020B0604020202020204" charset="0"/>
                <a:ea typeface="+mj-ea"/>
                <a:cs typeface="+mj-cs"/>
              </a:rPr>
              <a:t> de </a:t>
            </a:r>
            <a:r>
              <a:rPr lang="en-US" sz="6000" dirty="0" err="1">
                <a:latin typeface="Lovelo" panose="020B0604020202020204" charset="0"/>
                <a:ea typeface="+mj-ea"/>
                <a:cs typeface="+mj-cs"/>
              </a:rPr>
              <a:t>acceso</a:t>
            </a:r>
            <a:endParaRPr lang="en-US" sz="6000" dirty="0">
              <a:latin typeface="Lovelo" panose="020B0604020202020204" charset="0"/>
              <a:ea typeface="+mj-ea"/>
              <a:cs typeface="+mj-cs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142703" y="3843814"/>
            <a:ext cx="6970357" cy="59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000" dirty="0"/>
          </a:p>
        </p:txBody>
      </p:sp>
      <p:pic>
        <p:nvPicPr>
          <p:cNvPr id="7" name="Picture 6" descr="Candado encima de placa base de ordenador">
            <a:extLst>
              <a:ext uri="{FF2B5EF4-FFF2-40B4-BE49-F238E27FC236}">
                <a16:creationId xmlns:a16="http://schemas.microsoft.com/office/drawing/2014/main" id="{A4BC0A6D-818D-EB38-5D7F-EE591B7FEC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23" r="31977"/>
          <a:stretch/>
        </p:blipFill>
        <p:spPr>
          <a:xfrm>
            <a:off x="9144000" y="1"/>
            <a:ext cx="9154237" cy="10287000"/>
          </a:xfrm>
          <a:prstGeom prst="rect">
            <a:avLst/>
          </a:prstGeom>
        </p:spPr>
      </p:pic>
      <p:sp>
        <p:nvSpPr>
          <p:cNvPr id="2" name="TextBox 3">
            <a:extLst>
              <a:ext uri="{FF2B5EF4-FFF2-40B4-BE49-F238E27FC236}">
                <a16:creationId xmlns:a16="http://schemas.microsoft.com/office/drawing/2014/main" id="{1E2930AA-8A65-A759-E794-5CDC9AF11D69}"/>
              </a:ext>
            </a:extLst>
          </p:cNvPr>
          <p:cNvSpPr txBox="1"/>
          <p:nvPr/>
        </p:nvSpPr>
        <p:spPr>
          <a:xfrm>
            <a:off x="1152643" y="4184762"/>
            <a:ext cx="6467357" cy="5488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99"/>
              </a:lnSpc>
              <a:spcAft>
                <a:spcPts val="600"/>
              </a:spcAft>
            </a:pPr>
            <a:endParaRPr lang="es-ES" sz="4000" dirty="0">
              <a:solidFill>
                <a:srgbClr val="0D0D0D"/>
              </a:solidFill>
              <a:latin typeface="Söhne"/>
            </a:endParaRPr>
          </a:p>
          <a:p>
            <a:pPr marL="571500" indent="-571500">
              <a:lnSpc>
                <a:spcPts val="5599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4000" dirty="0" err="1">
                <a:solidFill>
                  <a:srgbClr val="0D0D0D"/>
                </a:solidFill>
                <a:latin typeface="Catamaran Light" panose="020B0604020202020204" charset="0"/>
                <a:cs typeface="Catamaran Light" panose="020B0604020202020204" charset="0"/>
              </a:rPr>
              <a:t>p</a:t>
            </a:r>
            <a:r>
              <a:rPr lang="es-ES" sz="4000" b="0" i="0" dirty="0" err="1">
                <a:solidFill>
                  <a:srgbClr val="0D0D0D"/>
                </a:solidFill>
                <a:effectLst/>
                <a:latin typeface="Catamaran Light" panose="020B0604020202020204" charset="0"/>
                <a:cs typeface="Catamaran Light" panose="020B0604020202020204" charset="0"/>
              </a:rPr>
              <a:t>ublic</a:t>
            </a:r>
            <a:endParaRPr lang="es-ES" sz="4000" b="0" i="0" dirty="0">
              <a:solidFill>
                <a:srgbClr val="0D0D0D"/>
              </a:solidFill>
              <a:effectLst/>
              <a:latin typeface="Catamaran Light" panose="020B0604020202020204" charset="0"/>
              <a:cs typeface="Catamaran Light" panose="020B0604020202020204" charset="0"/>
            </a:endParaRPr>
          </a:p>
          <a:p>
            <a:pPr marL="571500" indent="-571500">
              <a:lnSpc>
                <a:spcPts val="5599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4000" dirty="0" err="1">
                <a:solidFill>
                  <a:srgbClr val="0D0D0D"/>
                </a:solidFill>
                <a:latin typeface="Catamaran Light" panose="020B0604020202020204" charset="0"/>
                <a:cs typeface="Catamaran Light" panose="020B0604020202020204" charset="0"/>
              </a:rPr>
              <a:t>p</a:t>
            </a:r>
            <a:r>
              <a:rPr lang="es-ES" sz="4000" b="0" i="0" dirty="0" err="1">
                <a:solidFill>
                  <a:srgbClr val="0D0D0D"/>
                </a:solidFill>
                <a:effectLst/>
                <a:latin typeface="Catamaran Light" panose="020B0604020202020204" charset="0"/>
                <a:cs typeface="Catamaran Light" panose="020B0604020202020204" charset="0"/>
              </a:rPr>
              <a:t>rivate</a:t>
            </a:r>
            <a:endParaRPr lang="es-ES" sz="4000" b="0" i="0" dirty="0">
              <a:solidFill>
                <a:srgbClr val="0D0D0D"/>
              </a:solidFill>
              <a:effectLst/>
              <a:latin typeface="Catamaran Light" panose="020B0604020202020204" charset="0"/>
              <a:cs typeface="Catamaran Light" panose="020B0604020202020204" charset="0"/>
            </a:endParaRPr>
          </a:p>
          <a:p>
            <a:pPr marL="571500" indent="-571500">
              <a:lnSpc>
                <a:spcPts val="5599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4000" dirty="0" err="1">
                <a:solidFill>
                  <a:srgbClr val="0D0D0D"/>
                </a:solidFill>
                <a:latin typeface="Catamaran Light" panose="020B0604020202020204" charset="0"/>
                <a:cs typeface="Catamaran Light" panose="020B0604020202020204" charset="0"/>
              </a:rPr>
              <a:t>protected</a:t>
            </a:r>
            <a:endParaRPr lang="es-ES" sz="4000" dirty="0">
              <a:solidFill>
                <a:srgbClr val="0D0D0D"/>
              </a:solidFill>
              <a:latin typeface="Catamaran Light" panose="020B0604020202020204" charset="0"/>
              <a:cs typeface="Catamaran Light" panose="020B0604020202020204" charset="0"/>
            </a:endParaRPr>
          </a:p>
          <a:p>
            <a:pPr marL="571500" indent="-571500">
              <a:lnSpc>
                <a:spcPts val="5599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4000" b="0" i="0" dirty="0" err="1">
                <a:solidFill>
                  <a:srgbClr val="0D0D0D"/>
                </a:solidFill>
                <a:effectLst/>
                <a:latin typeface="Catamaran Light" panose="020B0604020202020204" charset="0"/>
                <a:cs typeface="Catamaran Light" panose="020B0604020202020204" charset="0"/>
              </a:rPr>
              <a:t>Internal</a:t>
            </a:r>
            <a:endParaRPr lang="es-ES" sz="4000" b="0" i="0" dirty="0">
              <a:solidFill>
                <a:srgbClr val="0D0D0D"/>
              </a:solidFill>
              <a:effectLst/>
              <a:latin typeface="Catamaran Light" panose="020B0604020202020204" charset="0"/>
              <a:cs typeface="Catamaran Light" panose="020B0604020202020204" charset="0"/>
            </a:endParaRPr>
          </a:p>
          <a:p>
            <a:pPr marL="571500" indent="-571500">
              <a:lnSpc>
                <a:spcPts val="5599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4000" dirty="0" err="1">
                <a:solidFill>
                  <a:srgbClr val="0D0D0D"/>
                </a:solidFill>
                <a:latin typeface="Catamaran Light" panose="020B0604020202020204" charset="0"/>
                <a:cs typeface="Catamaran Light" panose="020B0604020202020204" charset="0"/>
              </a:rPr>
              <a:t>sealed</a:t>
            </a:r>
            <a:endParaRPr lang="es-ES" sz="4000" b="0" i="0" dirty="0">
              <a:solidFill>
                <a:srgbClr val="0D0D0D"/>
              </a:solidFill>
              <a:effectLst/>
              <a:latin typeface="Catamaran Light" panose="020B0604020202020204" charset="0"/>
              <a:cs typeface="Catamaran Light" panose="020B0604020202020204" charset="0"/>
            </a:endParaRPr>
          </a:p>
          <a:p>
            <a:pPr>
              <a:lnSpc>
                <a:spcPts val="5599"/>
              </a:lnSpc>
              <a:spcAft>
                <a:spcPts val="600"/>
              </a:spcAft>
            </a:pPr>
            <a:endParaRPr lang="en-US" sz="3999" dirty="0">
              <a:solidFill>
                <a:srgbClr val="000000"/>
              </a:solidFill>
              <a:latin typeface="Catamaran Light"/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58041FC5-F692-746F-BA10-575E979076D3}"/>
              </a:ext>
            </a:extLst>
          </p:cNvPr>
          <p:cNvSpPr txBox="1"/>
          <p:nvPr/>
        </p:nvSpPr>
        <p:spPr>
          <a:xfrm>
            <a:off x="990600" y="2653420"/>
            <a:ext cx="6858296" cy="1417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ts val="5599"/>
              </a:lnSpc>
              <a:spcAft>
                <a:spcPts val="600"/>
              </a:spcAft>
            </a:pPr>
            <a:r>
              <a:rPr lang="en-US" sz="4000" b="0" i="0" dirty="0">
                <a:effectLst/>
                <a:latin typeface="Catamaran Light" panose="020B0604020202020204" charset="0"/>
                <a:cs typeface="Catamaran Light" panose="020B0604020202020204" charset="0"/>
              </a:rPr>
              <a:t>Palabras clave para </a:t>
            </a:r>
            <a:r>
              <a:rPr lang="en-US" sz="4000" b="0" i="0" dirty="0" err="1">
                <a:effectLst/>
                <a:latin typeface="Catamaran Light" panose="020B0604020202020204" charset="0"/>
                <a:cs typeface="Catamaran Light" panose="020B0604020202020204" charset="0"/>
              </a:rPr>
              <a:t>controlar</a:t>
            </a:r>
            <a:r>
              <a:rPr lang="en-US" sz="4000" b="0" i="0" dirty="0">
                <a:effectLst/>
                <a:latin typeface="Catamaran Light" panose="020B0604020202020204" charset="0"/>
                <a:cs typeface="Catamaran Light" panose="020B0604020202020204" charset="0"/>
              </a:rPr>
              <a:t> </a:t>
            </a:r>
            <a:r>
              <a:rPr lang="en-US" sz="4000" b="0" i="0" dirty="0" err="1">
                <a:effectLst/>
                <a:latin typeface="Catamaran Light" panose="020B0604020202020204" charset="0"/>
                <a:cs typeface="Catamaran Light" panose="020B0604020202020204" charset="0"/>
              </a:rPr>
              <a:t>el</a:t>
            </a:r>
            <a:r>
              <a:rPr lang="en-US" sz="4000" b="0" i="0" dirty="0">
                <a:effectLst/>
                <a:latin typeface="Catamaran Light" panose="020B0604020202020204" charset="0"/>
                <a:cs typeface="Catamaran Light" panose="020B0604020202020204" charset="0"/>
              </a:rPr>
              <a:t> </a:t>
            </a:r>
            <a:r>
              <a:rPr lang="en-US" sz="4000" b="0" i="0" dirty="0" err="1">
                <a:effectLst/>
                <a:latin typeface="Catamaran Light" panose="020B0604020202020204" charset="0"/>
                <a:cs typeface="Catamaran Light" panose="020B0604020202020204" charset="0"/>
              </a:rPr>
              <a:t>acceso</a:t>
            </a:r>
            <a:r>
              <a:rPr lang="en-US" sz="4000" b="0" i="0" dirty="0">
                <a:effectLst/>
                <a:latin typeface="Catamaran Light" panose="020B0604020202020204" charset="0"/>
                <a:cs typeface="Catamaran Light" panose="020B0604020202020204" charset="0"/>
              </a:rPr>
              <a:t> a </a:t>
            </a:r>
            <a:r>
              <a:rPr lang="en-US" sz="4000" b="0" i="0" dirty="0" err="1">
                <a:effectLst/>
                <a:latin typeface="Catamaran Light" panose="020B0604020202020204" charset="0"/>
                <a:cs typeface="Catamaran Light" panose="020B0604020202020204" charset="0"/>
              </a:rPr>
              <a:t>los</a:t>
            </a:r>
            <a:r>
              <a:rPr lang="en-US" sz="4000" b="0" i="0" dirty="0">
                <a:effectLst/>
                <a:latin typeface="Catamaran Light" panose="020B0604020202020204" charset="0"/>
                <a:cs typeface="Catamaran Light" panose="020B0604020202020204" charset="0"/>
              </a:rPr>
              <a:t> </a:t>
            </a:r>
            <a:r>
              <a:rPr lang="en-US" sz="4000" b="0" i="0" dirty="0" err="1">
                <a:effectLst/>
                <a:latin typeface="Catamaran Light" panose="020B0604020202020204" charset="0"/>
                <a:cs typeface="Catamaran Light" panose="020B0604020202020204" charset="0"/>
              </a:rPr>
              <a:t>miembros</a:t>
            </a:r>
            <a:r>
              <a:rPr lang="en-US" sz="4000" b="0" i="0" dirty="0">
                <a:effectLst/>
                <a:latin typeface="Catamaran Light" panose="020B0604020202020204" charset="0"/>
                <a:cs typeface="Catamaran Light" panose="020B0604020202020204" charset="0"/>
              </a:rPr>
              <a:t> de </a:t>
            </a:r>
            <a:r>
              <a:rPr lang="en-US" sz="4000" b="0" i="0" dirty="0" err="1">
                <a:effectLst/>
                <a:latin typeface="Catamaran Light" panose="020B0604020202020204" charset="0"/>
                <a:cs typeface="Catamaran Light" panose="020B0604020202020204" charset="0"/>
              </a:rPr>
              <a:t>una</a:t>
            </a:r>
            <a:r>
              <a:rPr lang="en-US" sz="4000" b="0" i="0" dirty="0">
                <a:effectLst/>
                <a:latin typeface="Catamaran Light" panose="020B0604020202020204" charset="0"/>
                <a:cs typeface="Catamaran Light" panose="020B0604020202020204" charset="0"/>
              </a:rPr>
              <a:t> </a:t>
            </a:r>
            <a:r>
              <a:rPr lang="en-US" sz="4000" b="0" i="0" dirty="0" err="1">
                <a:effectLst/>
                <a:latin typeface="Catamaran Light" panose="020B0604020202020204" charset="0"/>
                <a:cs typeface="Catamaran Light" panose="020B0604020202020204" charset="0"/>
              </a:rPr>
              <a:t>clase</a:t>
            </a:r>
            <a:endParaRPr lang="en-US" sz="4000" dirty="0">
              <a:latin typeface="Catamaran Light" panose="020B0604020202020204" charset="0"/>
              <a:cs typeface="Catamaran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768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726388" y="2781300"/>
            <a:ext cx="4495800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s-ES" sz="6000" dirty="0" err="1">
                <a:solidFill>
                  <a:srgbClr val="0D0D0D"/>
                </a:solidFill>
                <a:latin typeface="Catamaran Light" panose="020B0604020202020204" charset="0"/>
                <a:cs typeface="Catamaran Light" panose="020B0604020202020204" charset="0"/>
              </a:rPr>
              <a:t>public</a:t>
            </a:r>
            <a:endParaRPr lang="en-US" sz="6000" dirty="0">
              <a:solidFill>
                <a:srgbClr val="000000"/>
              </a:solidFill>
              <a:latin typeface="Catamaran Light" panose="020B0604020202020204" charset="0"/>
              <a:cs typeface="Catamaran Light" panose="020B0604020202020204" charset="0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18709E71-569F-BFD2-DE3F-415A41F94AAF}"/>
              </a:ext>
            </a:extLst>
          </p:cNvPr>
          <p:cNvSpPr txBox="1"/>
          <p:nvPr/>
        </p:nvSpPr>
        <p:spPr>
          <a:xfrm>
            <a:off x="2895600" y="647700"/>
            <a:ext cx="13030200" cy="1312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1000"/>
              </a:lnSpc>
            </a:pPr>
            <a:r>
              <a:rPr lang="en-US" sz="7000" dirty="0" err="1">
                <a:solidFill>
                  <a:srgbClr val="000000"/>
                </a:solidFill>
                <a:latin typeface="Lovelo"/>
              </a:rPr>
              <a:t>Modificadores</a:t>
            </a:r>
            <a:r>
              <a:rPr lang="en-US" sz="7000" dirty="0">
                <a:solidFill>
                  <a:srgbClr val="000000"/>
                </a:solidFill>
                <a:latin typeface="Lovelo"/>
              </a:rPr>
              <a:t> de </a:t>
            </a:r>
            <a:r>
              <a:rPr lang="en-US" sz="7000" dirty="0" err="1">
                <a:solidFill>
                  <a:srgbClr val="000000"/>
                </a:solidFill>
                <a:latin typeface="Lovelo"/>
              </a:rPr>
              <a:t>acceso</a:t>
            </a:r>
            <a:endParaRPr lang="en-US" sz="7000" dirty="0">
              <a:solidFill>
                <a:srgbClr val="000000"/>
              </a:solidFill>
              <a:latin typeface="Lovelo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44E1B4D-EA15-A5F1-D158-7846DF9EF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975" y="3992734"/>
            <a:ext cx="6653144" cy="442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5D014F0-AC3F-4AD4-2A6E-53A9E1373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3992733"/>
            <a:ext cx="7879655" cy="442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3">
            <a:extLst>
              <a:ext uri="{FF2B5EF4-FFF2-40B4-BE49-F238E27FC236}">
                <a16:creationId xmlns:a16="http://schemas.microsoft.com/office/drawing/2014/main" id="{9290BCB7-E718-9173-FAA5-246603F522A5}"/>
              </a:ext>
            </a:extLst>
          </p:cNvPr>
          <p:cNvSpPr txBox="1"/>
          <p:nvPr/>
        </p:nvSpPr>
        <p:spPr>
          <a:xfrm>
            <a:off x="9662652" y="2781300"/>
            <a:ext cx="4495800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s-ES" sz="6000" dirty="0" err="1">
                <a:solidFill>
                  <a:srgbClr val="0D0D0D"/>
                </a:solidFill>
                <a:latin typeface="Catamaran Light" panose="020B0604020202020204" charset="0"/>
                <a:cs typeface="Catamaran Light" panose="020B0604020202020204" charset="0"/>
              </a:rPr>
              <a:t>private</a:t>
            </a:r>
            <a:endParaRPr lang="en-US" sz="6000" dirty="0">
              <a:solidFill>
                <a:srgbClr val="000000"/>
              </a:solidFill>
              <a:latin typeface="Catamaran Light" panose="020B0604020202020204" charset="0"/>
              <a:cs typeface="Catamaran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1022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151800" y="4076700"/>
            <a:ext cx="7984399" cy="13846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1000"/>
              </a:lnSpc>
            </a:pPr>
            <a:r>
              <a:rPr lang="en-US" sz="9000" dirty="0">
                <a:solidFill>
                  <a:srgbClr val="000000"/>
                </a:solidFill>
                <a:latin typeface="Lovelo"/>
              </a:rPr>
              <a:t>¿</a:t>
            </a:r>
            <a:r>
              <a:rPr lang="en-US" sz="9000" dirty="0" err="1">
                <a:solidFill>
                  <a:srgbClr val="000000"/>
                </a:solidFill>
                <a:latin typeface="Lovelo"/>
              </a:rPr>
              <a:t>Herencia</a:t>
            </a:r>
            <a:r>
              <a:rPr lang="en-US" sz="9000" dirty="0">
                <a:solidFill>
                  <a:srgbClr val="000000"/>
                </a:solidFill>
                <a:latin typeface="Lovelo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79249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29883" y="4527291"/>
            <a:ext cx="7419857" cy="35915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39"/>
              </a:lnSpc>
            </a:pPr>
            <a:r>
              <a:rPr lang="en-US" sz="4099">
                <a:solidFill>
                  <a:srgbClr val="000000"/>
                </a:solidFill>
                <a:latin typeface="Catamaran Light"/>
              </a:rPr>
              <a:t>Conjunto de teorías, principios y directrices que define un enfoque particular para diseñar, estructurar y escribir código. </a:t>
            </a:r>
          </a:p>
          <a:p>
            <a:pPr>
              <a:lnSpc>
                <a:spcPts val="5739"/>
              </a:lnSpc>
            </a:pPr>
            <a:endParaRPr lang="en-US" sz="4099">
              <a:solidFill>
                <a:srgbClr val="000000"/>
              </a:solidFill>
              <a:latin typeface="Catamaran Light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329883" y="2112991"/>
            <a:ext cx="8214942" cy="1993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00"/>
              </a:lnSpc>
            </a:pPr>
            <a:r>
              <a:rPr lang="en-US" sz="7600">
                <a:solidFill>
                  <a:srgbClr val="000000"/>
                </a:solidFill>
                <a:latin typeface="Lovelo"/>
              </a:rPr>
              <a:t>Paradigma de programacion</a:t>
            </a:r>
          </a:p>
        </p:txBody>
      </p:sp>
      <p:sp>
        <p:nvSpPr>
          <p:cNvPr id="4" name="Freeform 4"/>
          <p:cNvSpPr/>
          <p:nvPr/>
        </p:nvSpPr>
        <p:spPr>
          <a:xfrm>
            <a:off x="11235242" y="3516700"/>
            <a:ext cx="4197033" cy="3388151"/>
          </a:xfrm>
          <a:custGeom>
            <a:avLst/>
            <a:gdLst/>
            <a:ahLst/>
            <a:cxnLst/>
            <a:rect l="l" t="t" r="r" b="b"/>
            <a:pathLst>
              <a:path w="4197033" h="3388151">
                <a:moveTo>
                  <a:pt x="0" y="0"/>
                </a:moveTo>
                <a:lnTo>
                  <a:pt x="4197033" y="0"/>
                </a:lnTo>
                <a:lnTo>
                  <a:pt x="4197033" y="3388151"/>
                </a:lnTo>
                <a:lnTo>
                  <a:pt x="0" y="33881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434071" y="3162300"/>
            <a:ext cx="7419857" cy="5027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s-ES" sz="4000" b="0" i="0" dirty="0">
                <a:solidFill>
                  <a:srgbClr val="0D0D0D"/>
                </a:solidFill>
                <a:effectLst/>
                <a:latin typeface="Söhne"/>
              </a:rPr>
              <a:t>Mecanismo que permite la creación de una nueva clase basada en una clase existente, heredando sus propiedades y comportamientos.</a:t>
            </a:r>
          </a:p>
          <a:p>
            <a:pPr>
              <a:lnSpc>
                <a:spcPts val="5599"/>
              </a:lnSpc>
            </a:pPr>
            <a:endParaRPr lang="es-ES" sz="4000" dirty="0">
              <a:solidFill>
                <a:srgbClr val="0D0D0D"/>
              </a:solidFill>
              <a:latin typeface="Söhne"/>
            </a:endParaRPr>
          </a:p>
          <a:p>
            <a:pPr>
              <a:lnSpc>
                <a:spcPts val="5599"/>
              </a:lnSpc>
            </a:pPr>
            <a:r>
              <a:rPr lang="es-ES" sz="4000" b="0" i="0" dirty="0">
                <a:solidFill>
                  <a:srgbClr val="0D0D0D"/>
                </a:solidFill>
                <a:effectLst/>
                <a:latin typeface="Söhne"/>
              </a:rPr>
              <a:t>Esto fomenta la reutilización del código.</a:t>
            </a:r>
            <a:endParaRPr lang="en-US" sz="3999" dirty="0">
              <a:solidFill>
                <a:srgbClr val="000000"/>
              </a:solidFill>
              <a:latin typeface="Catamaran Light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18709E71-569F-BFD2-DE3F-415A41F94AAF}"/>
              </a:ext>
            </a:extLst>
          </p:cNvPr>
          <p:cNvSpPr txBox="1"/>
          <p:nvPr/>
        </p:nvSpPr>
        <p:spPr>
          <a:xfrm>
            <a:off x="5753100" y="1333500"/>
            <a:ext cx="6781800" cy="1312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1000"/>
              </a:lnSpc>
            </a:pPr>
            <a:r>
              <a:rPr lang="en-US" sz="7000" dirty="0" err="1">
                <a:solidFill>
                  <a:srgbClr val="000000"/>
                </a:solidFill>
                <a:latin typeface="Lovelo"/>
              </a:rPr>
              <a:t>Herencia</a:t>
            </a:r>
            <a:endParaRPr lang="en-US" sz="7000" dirty="0">
              <a:solidFill>
                <a:srgbClr val="000000"/>
              </a:solidFill>
              <a:latin typeface="Lovelo"/>
            </a:endParaRPr>
          </a:p>
        </p:txBody>
      </p:sp>
    </p:spTree>
    <p:extLst>
      <p:ext uri="{BB962C8B-B14F-4D97-AF65-F5344CB8AC3E}">
        <p14:creationId xmlns:p14="http://schemas.microsoft.com/office/powerpoint/2010/main" val="27743963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29B2CFD1-7A47-C52E-EC73-77871C16598C}"/>
              </a:ext>
            </a:extLst>
          </p:cNvPr>
          <p:cNvSpPr txBox="1"/>
          <p:nvPr/>
        </p:nvSpPr>
        <p:spPr>
          <a:xfrm>
            <a:off x="2329883" y="3942080"/>
            <a:ext cx="7419857" cy="795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159"/>
              </a:lnSpc>
            </a:pP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Mostrar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en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codigo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la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herencia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84314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29B2CFD1-7A47-C52E-EC73-77871C16598C}"/>
              </a:ext>
            </a:extLst>
          </p:cNvPr>
          <p:cNvSpPr txBox="1"/>
          <p:nvPr/>
        </p:nvSpPr>
        <p:spPr>
          <a:xfrm>
            <a:off x="2329883" y="3942080"/>
            <a:ext cx="7419857" cy="11131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159"/>
              </a:lnSpc>
            </a:pP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Metodo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constructor.  El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metodo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constructor no se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hereda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.</a:t>
            </a:r>
          </a:p>
          <a:p>
            <a:pPr>
              <a:lnSpc>
                <a:spcPts val="6159"/>
              </a:lnSpc>
            </a:pPr>
            <a:endParaRPr lang="en-US" sz="4399" dirty="0">
              <a:solidFill>
                <a:srgbClr val="000000"/>
              </a:solidFill>
              <a:latin typeface="Catamaran Light"/>
            </a:endParaRPr>
          </a:p>
          <a:p>
            <a:pPr>
              <a:lnSpc>
                <a:spcPts val="6159"/>
              </a:lnSpc>
            </a:pP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Uso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de this</a:t>
            </a:r>
          </a:p>
          <a:p>
            <a:pPr>
              <a:lnSpc>
                <a:spcPts val="6159"/>
              </a:lnSpc>
            </a:pPr>
            <a:r>
              <a:rPr lang="en-US" sz="4399" dirty="0">
                <a:solidFill>
                  <a:srgbClr val="000000"/>
                </a:solidFill>
                <a:latin typeface="Catamaran Light"/>
              </a:rPr>
              <a:t>static</a:t>
            </a:r>
          </a:p>
          <a:p>
            <a:pPr>
              <a:lnSpc>
                <a:spcPts val="6159"/>
              </a:lnSpc>
            </a:pP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Miembros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de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instancia</a:t>
            </a:r>
            <a:endParaRPr lang="en-US" sz="4399" dirty="0">
              <a:solidFill>
                <a:srgbClr val="000000"/>
              </a:solidFill>
              <a:latin typeface="Catamaran Light"/>
            </a:endParaRPr>
          </a:p>
          <a:p>
            <a:pPr>
              <a:lnSpc>
                <a:spcPts val="6159"/>
              </a:lnSpc>
            </a:pP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Miembros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de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clase</a:t>
            </a:r>
            <a:endParaRPr lang="en-US" sz="4399" dirty="0">
              <a:solidFill>
                <a:srgbClr val="000000"/>
              </a:solidFill>
              <a:latin typeface="Catamaran Light"/>
            </a:endParaRPr>
          </a:p>
          <a:p>
            <a:pPr>
              <a:lnSpc>
                <a:spcPts val="6159"/>
              </a:lnSpc>
            </a:pPr>
            <a:endParaRPr lang="en-US" sz="4399" dirty="0">
              <a:solidFill>
                <a:srgbClr val="000000"/>
              </a:solidFill>
              <a:latin typeface="Catamaran Light"/>
            </a:endParaRPr>
          </a:p>
          <a:p>
            <a:pPr>
              <a:lnSpc>
                <a:spcPts val="6159"/>
              </a:lnSpc>
            </a:pP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Sobrecarga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de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metodos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.</a:t>
            </a:r>
          </a:p>
          <a:p>
            <a:pPr>
              <a:lnSpc>
                <a:spcPts val="6159"/>
              </a:lnSpc>
            </a:pPr>
            <a:endParaRPr lang="en-US" sz="4399" dirty="0">
              <a:solidFill>
                <a:srgbClr val="000000"/>
              </a:solidFill>
              <a:latin typeface="Catamaran Light"/>
            </a:endParaRPr>
          </a:p>
          <a:p>
            <a:pPr>
              <a:lnSpc>
                <a:spcPts val="6159"/>
              </a:lnSpc>
            </a:pP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Clases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abstractas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.</a:t>
            </a:r>
          </a:p>
          <a:p>
            <a:pPr>
              <a:lnSpc>
                <a:spcPts val="6159"/>
              </a:lnSpc>
            </a:pPr>
            <a:endParaRPr lang="en-US" sz="4399" dirty="0">
              <a:solidFill>
                <a:srgbClr val="000000"/>
              </a:solidFill>
              <a:latin typeface="Catamaran Light"/>
            </a:endParaRPr>
          </a:p>
          <a:p>
            <a:pPr>
              <a:lnSpc>
                <a:spcPts val="6159"/>
              </a:lnSpc>
            </a:pP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Metodos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abstractos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.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Metodos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4399" dirty="0" err="1">
                <a:solidFill>
                  <a:srgbClr val="000000"/>
                </a:solidFill>
                <a:latin typeface="Catamaran Light"/>
              </a:rPr>
              <a:t>virtuales</a:t>
            </a:r>
            <a:r>
              <a:rPr lang="en-US" sz="4399" dirty="0">
                <a:solidFill>
                  <a:srgbClr val="000000"/>
                </a:solidFill>
                <a:latin typeface="Catamaran Ligh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18453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402783" y="2918286"/>
            <a:ext cx="3987615" cy="4114800"/>
          </a:xfrm>
          <a:custGeom>
            <a:avLst/>
            <a:gdLst/>
            <a:ahLst/>
            <a:cxnLst/>
            <a:rect l="l" t="t" r="r" b="b"/>
            <a:pathLst>
              <a:path w="3987615" h="4114800">
                <a:moveTo>
                  <a:pt x="0" y="0"/>
                </a:moveTo>
                <a:lnTo>
                  <a:pt x="3987615" y="0"/>
                </a:lnTo>
                <a:lnTo>
                  <a:pt x="398761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329883" y="3781823"/>
            <a:ext cx="7419857" cy="4203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Catamaran Light"/>
              </a:rPr>
              <a:t>Teoría o conjunto de teorías cuya validez se acepta sin cuestionar y que suministra la base y modelo para resolver problemas y avanzar en el conocimiento. (RAE)</a:t>
            </a:r>
          </a:p>
          <a:p>
            <a:pPr>
              <a:lnSpc>
                <a:spcPts val="5599"/>
              </a:lnSpc>
            </a:pPr>
            <a:endParaRPr lang="en-US" sz="3999">
              <a:solidFill>
                <a:srgbClr val="000000"/>
              </a:solidFill>
              <a:latin typeface="Catamaran Ligh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329883" y="2594003"/>
            <a:ext cx="8214942" cy="1031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00"/>
              </a:lnSpc>
            </a:pPr>
            <a:r>
              <a:rPr lang="en-US" sz="7600">
                <a:solidFill>
                  <a:srgbClr val="000000"/>
                </a:solidFill>
                <a:latin typeface="Lovelo"/>
              </a:rPr>
              <a:t>Paradigma</a:t>
            </a:r>
          </a:p>
        </p:txBody>
      </p:sp>
    </p:spTree>
    <p:extLst>
      <p:ext uri="{BB962C8B-B14F-4D97-AF65-F5344CB8AC3E}">
        <p14:creationId xmlns:p14="http://schemas.microsoft.com/office/powerpoint/2010/main" val="16355478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402783" y="2918286"/>
            <a:ext cx="3987615" cy="4114800"/>
          </a:xfrm>
          <a:custGeom>
            <a:avLst/>
            <a:gdLst/>
            <a:ahLst/>
            <a:cxnLst/>
            <a:rect l="l" t="t" r="r" b="b"/>
            <a:pathLst>
              <a:path w="3987615" h="4114800">
                <a:moveTo>
                  <a:pt x="0" y="0"/>
                </a:moveTo>
                <a:lnTo>
                  <a:pt x="3987615" y="0"/>
                </a:lnTo>
                <a:lnTo>
                  <a:pt x="398761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329883" y="3781823"/>
            <a:ext cx="7419857" cy="4203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Catamaran Light"/>
              </a:rPr>
              <a:t>Teoría o conjunto de teorías cuya validez se acepta sin cuestionar y que suministra la base y modelo para resolver problemas y avanzar en el conocimiento. (RAE)</a:t>
            </a:r>
          </a:p>
          <a:p>
            <a:pPr>
              <a:lnSpc>
                <a:spcPts val="5599"/>
              </a:lnSpc>
            </a:pPr>
            <a:endParaRPr lang="en-US" sz="3999">
              <a:solidFill>
                <a:srgbClr val="000000"/>
              </a:solidFill>
              <a:latin typeface="Catamaran Ligh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329883" y="2594003"/>
            <a:ext cx="8214942" cy="1031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00"/>
              </a:lnSpc>
            </a:pPr>
            <a:r>
              <a:rPr lang="en-US" sz="7600">
                <a:solidFill>
                  <a:srgbClr val="000000"/>
                </a:solidFill>
                <a:latin typeface="Lovelo"/>
              </a:rPr>
              <a:t>Paradigma</a:t>
            </a:r>
          </a:p>
        </p:txBody>
      </p:sp>
    </p:spTree>
    <p:extLst>
      <p:ext uri="{BB962C8B-B14F-4D97-AF65-F5344CB8AC3E}">
        <p14:creationId xmlns:p14="http://schemas.microsoft.com/office/powerpoint/2010/main" val="1974031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B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865282" y="3539393"/>
            <a:ext cx="1450684" cy="2425155"/>
          </a:xfrm>
          <a:custGeom>
            <a:avLst/>
            <a:gdLst/>
            <a:ahLst/>
            <a:cxnLst/>
            <a:rect l="l" t="t" r="r" b="b"/>
            <a:pathLst>
              <a:path w="1450684" h="2425155">
                <a:moveTo>
                  <a:pt x="0" y="0"/>
                </a:moveTo>
                <a:lnTo>
                  <a:pt x="1450683" y="0"/>
                </a:lnTo>
                <a:lnTo>
                  <a:pt x="1450683" y="2425155"/>
                </a:lnTo>
                <a:lnTo>
                  <a:pt x="0" y="24251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2462570" y="3813481"/>
            <a:ext cx="2713513" cy="2190545"/>
          </a:xfrm>
          <a:custGeom>
            <a:avLst/>
            <a:gdLst/>
            <a:ahLst/>
            <a:cxnLst/>
            <a:rect l="l" t="t" r="r" b="b"/>
            <a:pathLst>
              <a:path w="2713513" h="2190545">
                <a:moveTo>
                  <a:pt x="0" y="0"/>
                </a:moveTo>
                <a:lnTo>
                  <a:pt x="2713513" y="0"/>
                </a:lnTo>
                <a:lnTo>
                  <a:pt x="2713513" y="2190545"/>
                </a:lnTo>
                <a:lnTo>
                  <a:pt x="0" y="21905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7807714" y="3579757"/>
            <a:ext cx="2672572" cy="2657994"/>
          </a:xfrm>
          <a:custGeom>
            <a:avLst/>
            <a:gdLst/>
            <a:ahLst/>
            <a:cxnLst/>
            <a:rect l="l" t="t" r="r" b="b"/>
            <a:pathLst>
              <a:path w="2672572" h="2657994">
                <a:moveTo>
                  <a:pt x="0" y="0"/>
                </a:moveTo>
                <a:lnTo>
                  <a:pt x="2672572" y="0"/>
                </a:lnTo>
                <a:lnTo>
                  <a:pt x="2672572" y="2657994"/>
                </a:lnTo>
                <a:lnTo>
                  <a:pt x="0" y="26579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1636040" y="6600629"/>
            <a:ext cx="4366572" cy="2140184"/>
            <a:chOff x="0" y="0"/>
            <a:chExt cx="5822096" cy="2853578"/>
          </a:xfrm>
        </p:grpSpPr>
        <p:sp>
          <p:nvSpPr>
            <p:cNvPr id="6" name="TextBox 6"/>
            <p:cNvSpPr txBox="1"/>
            <p:nvPr/>
          </p:nvSpPr>
          <p:spPr>
            <a:xfrm>
              <a:off x="0" y="0"/>
              <a:ext cx="5822096" cy="647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40"/>
                </a:lnSpc>
              </a:pPr>
              <a:r>
                <a:rPr lang="en-US" sz="3200">
                  <a:solidFill>
                    <a:srgbClr val="000000"/>
                  </a:solidFill>
                  <a:latin typeface="Catamaran Light"/>
                </a:rPr>
                <a:t>Marketing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200138"/>
              <a:ext cx="5822096" cy="16534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2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Catamaran Light"/>
                </a:rPr>
                <a:t>Lorem ipsum dolor sit amet consectetur adipiscing elit, senectus quam est facilisi suspendisse vivamus dictumst, interdum turpis sociis tellus taciti varius.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021689" y="6600629"/>
            <a:ext cx="4366572" cy="2140184"/>
            <a:chOff x="0" y="0"/>
            <a:chExt cx="5822096" cy="2853578"/>
          </a:xfrm>
        </p:grpSpPr>
        <p:sp>
          <p:nvSpPr>
            <p:cNvPr id="9" name="TextBox 9"/>
            <p:cNvSpPr txBox="1"/>
            <p:nvPr/>
          </p:nvSpPr>
          <p:spPr>
            <a:xfrm>
              <a:off x="0" y="0"/>
              <a:ext cx="5822096" cy="647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40"/>
                </a:lnSpc>
              </a:pPr>
              <a:r>
                <a:rPr lang="en-US" sz="3200">
                  <a:solidFill>
                    <a:srgbClr val="000000"/>
                  </a:solidFill>
                  <a:latin typeface="Catamaran Light"/>
                </a:rPr>
                <a:t>Producto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200138"/>
              <a:ext cx="5822096" cy="16534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2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Catamaran Light"/>
                </a:rPr>
                <a:t>Lorem ipsum dolor sit amet consectetur adipiscing elit, senectus quam est facilisi suspendisse vivamus dictumst, interdum turpis sociis tellus taciti varius.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407338" y="6600629"/>
            <a:ext cx="4366572" cy="2140184"/>
            <a:chOff x="0" y="0"/>
            <a:chExt cx="5822096" cy="2853578"/>
          </a:xfrm>
        </p:grpSpPr>
        <p:sp>
          <p:nvSpPr>
            <p:cNvPr id="12" name="TextBox 12"/>
            <p:cNvSpPr txBox="1"/>
            <p:nvPr/>
          </p:nvSpPr>
          <p:spPr>
            <a:xfrm>
              <a:off x="0" y="0"/>
              <a:ext cx="5822096" cy="647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40"/>
                </a:lnSpc>
              </a:pPr>
              <a:r>
                <a:rPr lang="en-US" sz="3200">
                  <a:solidFill>
                    <a:srgbClr val="000000"/>
                  </a:solidFill>
                  <a:latin typeface="Catamaran Light"/>
                </a:rPr>
                <a:t>Comercial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200138"/>
              <a:ext cx="5822096" cy="16534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2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Catamaran Light"/>
                </a:rPr>
                <a:t>Lorem ipsum dolor sit amet consectetur adipiscing elit, senectus quam est facilisi suspendisse vivamus dictumst, interdum turpis sociis tellus taciti varius.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636040" y="1377865"/>
            <a:ext cx="8214942" cy="1012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00"/>
              </a:lnSpc>
            </a:pPr>
            <a:r>
              <a:rPr lang="en-US" sz="7600">
                <a:solidFill>
                  <a:srgbClr val="000000"/>
                </a:solidFill>
                <a:latin typeface="Catamaran Light"/>
              </a:rPr>
              <a:t>Mi equipo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051930" y="2924610"/>
            <a:ext cx="1911423" cy="1570843"/>
          </a:xfrm>
          <a:custGeom>
            <a:avLst/>
            <a:gdLst/>
            <a:ahLst/>
            <a:cxnLst/>
            <a:rect l="l" t="t" r="r" b="b"/>
            <a:pathLst>
              <a:path w="1911423" h="1570843">
                <a:moveTo>
                  <a:pt x="0" y="0"/>
                </a:moveTo>
                <a:lnTo>
                  <a:pt x="1911423" y="0"/>
                </a:lnTo>
                <a:lnTo>
                  <a:pt x="1911423" y="1570842"/>
                </a:lnTo>
                <a:lnTo>
                  <a:pt x="0" y="15708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4444726" y="7136148"/>
            <a:ext cx="1517427" cy="1476042"/>
          </a:xfrm>
          <a:custGeom>
            <a:avLst/>
            <a:gdLst/>
            <a:ahLst/>
            <a:cxnLst/>
            <a:rect l="l" t="t" r="r" b="b"/>
            <a:pathLst>
              <a:path w="1517427" h="1476042">
                <a:moveTo>
                  <a:pt x="0" y="0"/>
                </a:moveTo>
                <a:lnTo>
                  <a:pt x="1517427" y="0"/>
                </a:lnTo>
                <a:lnTo>
                  <a:pt x="1517427" y="1476043"/>
                </a:lnTo>
                <a:lnTo>
                  <a:pt x="0" y="14760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459760" y="3018555"/>
            <a:ext cx="1372895" cy="1382953"/>
          </a:xfrm>
          <a:custGeom>
            <a:avLst/>
            <a:gdLst/>
            <a:ahLst/>
            <a:cxnLst/>
            <a:rect l="l" t="t" r="r" b="b"/>
            <a:pathLst>
              <a:path w="1372895" h="1382953">
                <a:moveTo>
                  <a:pt x="0" y="0"/>
                </a:moveTo>
                <a:lnTo>
                  <a:pt x="1372896" y="0"/>
                </a:lnTo>
                <a:lnTo>
                  <a:pt x="1372896" y="1382953"/>
                </a:lnTo>
                <a:lnTo>
                  <a:pt x="0" y="13829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324647" y="7144935"/>
            <a:ext cx="1806663" cy="1458470"/>
          </a:xfrm>
          <a:custGeom>
            <a:avLst/>
            <a:gdLst/>
            <a:ahLst/>
            <a:cxnLst/>
            <a:rect l="l" t="t" r="r" b="b"/>
            <a:pathLst>
              <a:path w="1806663" h="1458470">
                <a:moveTo>
                  <a:pt x="0" y="0"/>
                </a:moveTo>
                <a:lnTo>
                  <a:pt x="1806664" y="0"/>
                </a:lnTo>
                <a:lnTo>
                  <a:pt x="1806664" y="1458470"/>
                </a:lnTo>
                <a:lnTo>
                  <a:pt x="0" y="14584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5163028" y="5086539"/>
            <a:ext cx="1372207" cy="1364722"/>
          </a:xfrm>
          <a:custGeom>
            <a:avLst/>
            <a:gdLst/>
            <a:ahLst/>
            <a:cxnLst/>
            <a:rect l="l" t="t" r="r" b="b"/>
            <a:pathLst>
              <a:path w="1372207" h="1364722">
                <a:moveTo>
                  <a:pt x="0" y="0"/>
                </a:moveTo>
                <a:lnTo>
                  <a:pt x="1372207" y="0"/>
                </a:lnTo>
                <a:lnTo>
                  <a:pt x="1372207" y="1364722"/>
                </a:lnTo>
                <a:lnTo>
                  <a:pt x="0" y="136472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9723460" y="2951518"/>
            <a:ext cx="1517026" cy="1517026"/>
          </a:xfrm>
          <a:custGeom>
            <a:avLst/>
            <a:gdLst/>
            <a:ahLst/>
            <a:cxnLst/>
            <a:rect l="l" t="t" r="r" b="b"/>
            <a:pathLst>
              <a:path w="1517026" h="1517026">
                <a:moveTo>
                  <a:pt x="0" y="0"/>
                </a:moveTo>
                <a:lnTo>
                  <a:pt x="1517026" y="0"/>
                </a:lnTo>
                <a:lnTo>
                  <a:pt x="1517026" y="1517026"/>
                </a:lnTo>
                <a:lnTo>
                  <a:pt x="0" y="151702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2662673" y="5105805"/>
            <a:ext cx="1285198" cy="1326189"/>
          </a:xfrm>
          <a:custGeom>
            <a:avLst/>
            <a:gdLst/>
            <a:ahLst/>
            <a:cxnLst/>
            <a:rect l="l" t="t" r="r" b="b"/>
            <a:pathLst>
              <a:path w="1285198" h="1326189">
                <a:moveTo>
                  <a:pt x="0" y="0"/>
                </a:moveTo>
                <a:lnTo>
                  <a:pt x="1285198" y="0"/>
                </a:lnTo>
                <a:lnTo>
                  <a:pt x="1285198" y="1326189"/>
                </a:lnTo>
                <a:lnTo>
                  <a:pt x="0" y="132618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9903080" y="5031783"/>
            <a:ext cx="1544436" cy="1474234"/>
          </a:xfrm>
          <a:custGeom>
            <a:avLst/>
            <a:gdLst/>
            <a:ahLst/>
            <a:cxnLst/>
            <a:rect l="l" t="t" r="r" b="b"/>
            <a:pathLst>
              <a:path w="1544436" h="1474234">
                <a:moveTo>
                  <a:pt x="0" y="0"/>
                </a:moveTo>
                <a:lnTo>
                  <a:pt x="1544436" y="0"/>
                </a:lnTo>
                <a:lnTo>
                  <a:pt x="1544436" y="1474234"/>
                </a:lnTo>
                <a:lnTo>
                  <a:pt x="0" y="147423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6944361" y="5144387"/>
            <a:ext cx="1743562" cy="1249025"/>
          </a:xfrm>
          <a:custGeom>
            <a:avLst/>
            <a:gdLst/>
            <a:ahLst/>
            <a:cxnLst/>
            <a:rect l="l" t="t" r="r" b="b"/>
            <a:pathLst>
              <a:path w="1743562" h="1249025">
                <a:moveTo>
                  <a:pt x="0" y="0"/>
                </a:moveTo>
                <a:lnTo>
                  <a:pt x="1743562" y="0"/>
                </a:lnTo>
                <a:lnTo>
                  <a:pt x="1743562" y="1249025"/>
                </a:lnTo>
                <a:lnTo>
                  <a:pt x="0" y="1249025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7054195" y="2988990"/>
            <a:ext cx="1449992" cy="1442082"/>
          </a:xfrm>
          <a:custGeom>
            <a:avLst/>
            <a:gdLst/>
            <a:ahLst/>
            <a:cxnLst/>
            <a:rect l="l" t="t" r="r" b="b"/>
            <a:pathLst>
              <a:path w="1449992" h="1442082">
                <a:moveTo>
                  <a:pt x="0" y="0"/>
                </a:moveTo>
                <a:lnTo>
                  <a:pt x="1449991" y="0"/>
                </a:lnTo>
                <a:lnTo>
                  <a:pt x="1449991" y="1442082"/>
                </a:lnTo>
                <a:lnTo>
                  <a:pt x="0" y="144208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4211777" y="4987453"/>
            <a:ext cx="1517427" cy="1562893"/>
          </a:xfrm>
          <a:custGeom>
            <a:avLst/>
            <a:gdLst/>
            <a:ahLst/>
            <a:cxnLst/>
            <a:rect l="l" t="t" r="r" b="b"/>
            <a:pathLst>
              <a:path w="1517427" h="1562893">
                <a:moveTo>
                  <a:pt x="0" y="0"/>
                </a:moveTo>
                <a:lnTo>
                  <a:pt x="1517427" y="0"/>
                </a:lnTo>
                <a:lnTo>
                  <a:pt x="1517427" y="1562893"/>
                </a:lnTo>
                <a:lnTo>
                  <a:pt x="0" y="1562893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324647" y="5103151"/>
            <a:ext cx="1671973" cy="1331498"/>
          </a:xfrm>
          <a:custGeom>
            <a:avLst/>
            <a:gdLst/>
            <a:ahLst/>
            <a:cxnLst/>
            <a:rect l="l" t="t" r="r" b="b"/>
            <a:pathLst>
              <a:path w="1671973" h="1331498">
                <a:moveTo>
                  <a:pt x="0" y="0"/>
                </a:moveTo>
                <a:lnTo>
                  <a:pt x="1671973" y="0"/>
                </a:lnTo>
                <a:lnTo>
                  <a:pt x="1671973" y="1331498"/>
                </a:lnTo>
                <a:lnTo>
                  <a:pt x="0" y="1331498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4350584" y="2961054"/>
            <a:ext cx="1484336" cy="1497954"/>
          </a:xfrm>
          <a:custGeom>
            <a:avLst/>
            <a:gdLst/>
            <a:ahLst/>
            <a:cxnLst/>
            <a:rect l="l" t="t" r="r" b="b"/>
            <a:pathLst>
              <a:path w="1484336" h="1497954">
                <a:moveTo>
                  <a:pt x="0" y="0"/>
                </a:moveTo>
                <a:lnTo>
                  <a:pt x="1484337" y="0"/>
                </a:lnTo>
                <a:lnTo>
                  <a:pt x="1484337" y="1497954"/>
                </a:lnTo>
                <a:lnTo>
                  <a:pt x="0" y="1497954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1324647" y="3125329"/>
            <a:ext cx="1806663" cy="1169404"/>
          </a:xfrm>
          <a:custGeom>
            <a:avLst/>
            <a:gdLst/>
            <a:ahLst/>
            <a:cxnLst/>
            <a:rect l="l" t="t" r="r" b="b"/>
            <a:pathLst>
              <a:path w="1806663" h="1169404">
                <a:moveTo>
                  <a:pt x="0" y="0"/>
                </a:moveTo>
                <a:lnTo>
                  <a:pt x="1806664" y="0"/>
                </a:lnTo>
                <a:lnTo>
                  <a:pt x="1806664" y="1169404"/>
                </a:lnTo>
                <a:lnTo>
                  <a:pt x="0" y="1169404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7275568" y="7121276"/>
            <a:ext cx="1481147" cy="1505787"/>
          </a:xfrm>
          <a:custGeom>
            <a:avLst/>
            <a:gdLst/>
            <a:ahLst/>
            <a:cxnLst/>
            <a:rect l="l" t="t" r="r" b="b"/>
            <a:pathLst>
              <a:path w="1481147" h="1505787">
                <a:moveTo>
                  <a:pt x="0" y="0"/>
                </a:moveTo>
                <a:lnTo>
                  <a:pt x="1481147" y="0"/>
                </a:lnTo>
                <a:lnTo>
                  <a:pt x="1481147" y="1505787"/>
                </a:lnTo>
                <a:lnTo>
                  <a:pt x="0" y="1505787"/>
                </a:lnTo>
                <a:lnTo>
                  <a:pt x="0" y="0"/>
                </a:lnTo>
                <a:close/>
              </a:path>
            </a:pathLst>
          </a:custGeom>
          <a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10070131" y="7090740"/>
            <a:ext cx="937267" cy="1566860"/>
          </a:xfrm>
          <a:custGeom>
            <a:avLst/>
            <a:gdLst/>
            <a:ahLst/>
            <a:cxnLst/>
            <a:rect l="l" t="t" r="r" b="b"/>
            <a:pathLst>
              <a:path w="937267" h="1566860">
                <a:moveTo>
                  <a:pt x="0" y="0"/>
                </a:moveTo>
                <a:lnTo>
                  <a:pt x="937267" y="0"/>
                </a:lnTo>
                <a:lnTo>
                  <a:pt x="937267" y="1566859"/>
                </a:lnTo>
                <a:lnTo>
                  <a:pt x="0" y="1566859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12320813" y="7193110"/>
            <a:ext cx="1687309" cy="1362119"/>
          </a:xfrm>
          <a:custGeom>
            <a:avLst/>
            <a:gdLst/>
            <a:ahLst/>
            <a:cxnLst/>
            <a:rect l="l" t="t" r="r" b="b"/>
            <a:pathLst>
              <a:path w="1687309" h="1362119">
                <a:moveTo>
                  <a:pt x="0" y="0"/>
                </a:moveTo>
                <a:lnTo>
                  <a:pt x="1687309" y="0"/>
                </a:lnTo>
                <a:lnTo>
                  <a:pt x="1687309" y="1362119"/>
                </a:lnTo>
                <a:lnTo>
                  <a:pt x="0" y="1362119"/>
                </a:lnTo>
                <a:lnTo>
                  <a:pt x="0" y="0"/>
                </a:lnTo>
                <a:close/>
              </a:path>
            </a:pathLst>
          </a:custGeom>
          <a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15321538" y="7259171"/>
            <a:ext cx="1372207" cy="1229996"/>
          </a:xfrm>
          <a:custGeom>
            <a:avLst/>
            <a:gdLst/>
            <a:ahLst/>
            <a:cxnLst/>
            <a:rect l="l" t="t" r="r" b="b"/>
            <a:pathLst>
              <a:path w="1372207" h="1229996">
                <a:moveTo>
                  <a:pt x="0" y="0"/>
                </a:moveTo>
                <a:lnTo>
                  <a:pt x="1372207" y="0"/>
                </a:lnTo>
                <a:lnTo>
                  <a:pt x="1372207" y="1229997"/>
                </a:lnTo>
                <a:lnTo>
                  <a:pt x="0" y="1229997"/>
                </a:lnTo>
                <a:lnTo>
                  <a:pt x="0" y="0"/>
                </a:lnTo>
                <a:close/>
              </a:path>
            </a:pathLst>
          </a:custGeom>
          <a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TextBox 20"/>
          <p:cNvSpPr txBox="1"/>
          <p:nvPr/>
        </p:nvSpPr>
        <p:spPr>
          <a:xfrm>
            <a:off x="1028700" y="1171575"/>
            <a:ext cx="8214942" cy="1012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00"/>
              </a:lnSpc>
            </a:pPr>
            <a:r>
              <a:rPr lang="en-US" sz="7600">
                <a:solidFill>
                  <a:srgbClr val="000000"/>
                </a:solidFill>
                <a:latin typeface="Catamaran Light"/>
              </a:rPr>
              <a:t>Elementos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FB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328183" y="1693241"/>
            <a:ext cx="2780610" cy="2755331"/>
          </a:xfrm>
          <a:custGeom>
            <a:avLst/>
            <a:gdLst/>
            <a:ahLst/>
            <a:cxnLst/>
            <a:rect l="l" t="t" r="r" b="b"/>
            <a:pathLst>
              <a:path w="2780610" h="2755331">
                <a:moveTo>
                  <a:pt x="0" y="0"/>
                </a:moveTo>
                <a:lnTo>
                  <a:pt x="2780609" y="0"/>
                </a:lnTo>
                <a:lnTo>
                  <a:pt x="2780609" y="2755331"/>
                </a:lnTo>
                <a:lnTo>
                  <a:pt x="0" y="27553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1693013" y="1693241"/>
            <a:ext cx="2730283" cy="2755331"/>
          </a:xfrm>
          <a:custGeom>
            <a:avLst/>
            <a:gdLst/>
            <a:ahLst/>
            <a:cxnLst/>
            <a:rect l="l" t="t" r="r" b="b"/>
            <a:pathLst>
              <a:path w="2730283" h="2755331">
                <a:moveTo>
                  <a:pt x="0" y="0"/>
                </a:moveTo>
                <a:lnTo>
                  <a:pt x="2730283" y="0"/>
                </a:lnTo>
                <a:lnTo>
                  <a:pt x="2730283" y="2755331"/>
                </a:lnTo>
                <a:lnTo>
                  <a:pt x="0" y="27553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958521" y="5158344"/>
            <a:ext cx="5519934" cy="2806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Catamaran Light"/>
              </a:rPr>
              <a:t>Lorem ipsum dolor sit amet consectetur adipiscing elit, integer dis phasellus tincidunt ut aptent justo, sociosqu cum platea aliquet tempor conubia. </a:t>
            </a:r>
          </a:p>
          <a:p>
            <a:pPr>
              <a:lnSpc>
                <a:spcPts val="2799"/>
              </a:lnSpc>
            </a:pPr>
            <a:endParaRPr lang="en-US" sz="1999">
              <a:solidFill>
                <a:srgbClr val="000000"/>
              </a:solidFill>
              <a:latin typeface="Catamaran Light"/>
            </a:endParaRP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Catamaran Light"/>
              </a:rPr>
              <a:t>Facilisis mollis malesuada eget luctus consequat ridiculus, nostra nec sed libero pharetra ultricies nibh, euismod fermentum porttitor nullam habitasse.</a:t>
            </a:r>
          </a:p>
          <a:p>
            <a:pPr>
              <a:lnSpc>
                <a:spcPts val="2799"/>
              </a:lnSpc>
            </a:pPr>
            <a:endParaRPr lang="en-US" sz="1999">
              <a:solidFill>
                <a:srgbClr val="000000"/>
              </a:solidFill>
              <a:latin typeface="Catamaran Light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98187" y="5158344"/>
            <a:ext cx="5519934" cy="2806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Catamaran Light"/>
              </a:rPr>
              <a:t>Lorem ipsum dolor sit amet consectetur adipiscing elit, integer dis phasellus tincidunt ut aptent justo, sociosqu cum platea aliquet tempor conubia. </a:t>
            </a:r>
          </a:p>
          <a:p>
            <a:pPr>
              <a:lnSpc>
                <a:spcPts val="2799"/>
              </a:lnSpc>
            </a:pPr>
            <a:endParaRPr lang="en-US" sz="1999">
              <a:solidFill>
                <a:srgbClr val="000000"/>
              </a:solidFill>
              <a:latin typeface="Catamaran Light"/>
            </a:endParaRP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Catamaran Light"/>
              </a:rPr>
              <a:t>Facilisis mollis malesuada eget luctus consequat ridiculus, nostra nec sed libero pharetra ultricies nibh, euismod fermentum porttitor nullam habitasse.</a:t>
            </a:r>
          </a:p>
          <a:p>
            <a:pPr>
              <a:lnSpc>
                <a:spcPts val="2799"/>
              </a:lnSpc>
            </a:pPr>
            <a:endParaRPr lang="en-US" sz="1999">
              <a:solidFill>
                <a:srgbClr val="000000"/>
              </a:solidFill>
              <a:latin typeface="Catamaran Ligh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54483" y="3555980"/>
            <a:ext cx="2934093" cy="4114800"/>
          </a:xfrm>
          <a:custGeom>
            <a:avLst/>
            <a:gdLst/>
            <a:ahLst/>
            <a:cxnLst/>
            <a:rect l="l" t="t" r="r" b="b"/>
            <a:pathLst>
              <a:path w="2934093" h="4114800">
                <a:moveTo>
                  <a:pt x="0" y="0"/>
                </a:moveTo>
                <a:lnTo>
                  <a:pt x="2934092" y="0"/>
                </a:lnTo>
                <a:lnTo>
                  <a:pt x="293409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5603677" y="2174465"/>
            <a:ext cx="10743298" cy="3296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200"/>
              </a:lnSpc>
            </a:pPr>
            <a:r>
              <a:rPr lang="en-US" sz="9428">
                <a:solidFill>
                  <a:srgbClr val="000000"/>
                </a:solidFill>
                <a:latin typeface="Lovelo"/>
              </a:rPr>
              <a:t>¡Muchas gracias </a:t>
            </a:r>
          </a:p>
          <a:p>
            <a:pPr algn="ctr">
              <a:lnSpc>
                <a:spcPts val="13200"/>
              </a:lnSpc>
            </a:pPr>
            <a:r>
              <a:rPr lang="en-US" sz="9428">
                <a:solidFill>
                  <a:srgbClr val="000000"/>
                </a:solidFill>
                <a:latin typeface="Lovelo"/>
              </a:rPr>
              <a:t>por su atención!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782546" y="6427997"/>
            <a:ext cx="6385560" cy="1244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64"/>
              </a:lnSpc>
            </a:pPr>
            <a:r>
              <a:rPr lang="en-US" sz="7260">
                <a:solidFill>
                  <a:srgbClr val="1D741B"/>
                </a:solidFill>
                <a:latin typeface="Lovelo"/>
              </a:rPr>
              <a:t>BORCELLE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B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399748" y="2144059"/>
            <a:ext cx="5955253" cy="5998881"/>
          </a:xfrm>
          <a:custGeom>
            <a:avLst/>
            <a:gdLst/>
            <a:ahLst/>
            <a:cxnLst/>
            <a:rect l="l" t="t" r="r" b="b"/>
            <a:pathLst>
              <a:path w="5955253" h="5998881">
                <a:moveTo>
                  <a:pt x="0" y="0"/>
                </a:moveTo>
                <a:lnTo>
                  <a:pt x="5955253" y="0"/>
                </a:lnTo>
                <a:lnTo>
                  <a:pt x="5955253" y="5998882"/>
                </a:lnTo>
                <a:lnTo>
                  <a:pt x="0" y="59988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568741" y="2537095"/>
            <a:ext cx="4747350" cy="1589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19"/>
              </a:lnSpc>
            </a:pPr>
            <a:r>
              <a:rPr lang="en-US" sz="2299">
                <a:solidFill>
                  <a:srgbClr val="000000"/>
                </a:solidFill>
                <a:latin typeface="Catamaran Light"/>
              </a:rPr>
              <a:t>Lorem ipsum dolor sit amet consectetur adipiscing elit, senectus quam est facilisi suspendisse vivamus dictumst, interdum turpis sociis tellus taciti varius.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568741" y="7151428"/>
            <a:ext cx="4747350" cy="1589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19"/>
              </a:lnSpc>
            </a:pPr>
            <a:r>
              <a:rPr lang="en-US" sz="2299">
                <a:solidFill>
                  <a:srgbClr val="000000"/>
                </a:solidFill>
                <a:latin typeface="Catamaran Light"/>
              </a:rPr>
              <a:t>Lorem ipsum dolor sit amet consectetur adipiscing elit, senectus quam est facilisi suspendisse vivamus dictumst, interdum turpis sociis tellus taciti varius.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568741" y="981927"/>
            <a:ext cx="5071692" cy="10121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00"/>
              </a:lnSpc>
            </a:pPr>
            <a:r>
              <a:rPr lang="en-US" sz="7600">
                <a:solidFill>
                  <a:srgbClr val="000000"/>
                </a:solidFill>
                <a:latin typeface="Catamaran Light"/>
              </a:rPr>
              <a:t>FASE 1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568741" y="5596260"/>
            <a:ext cx="5558526" cy="10121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00"/>
              </a:lnSpc>
            </a:pPr>
            <a:r>
              <a:rPr lang="en-US" sz="7600">
                <a:solidFill>
                  <a:srgbClr val="000000"/>
                </a:solidFill>
                <a:latin typeface="Catamaran Light"/>
              </a:rPr>
              <a:t>FASE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29883" y="2422871"/>
            <a:ext cx="7419857" cy="77585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59"/>
              </a:lnSpc>
            </a:pPr>
            <a:r>
              <a:rPr lang="en-US" sz="3899" dirty="0">
                <a:solidFill>
                  <a:srgbClr val="000000"/>
                </a:solidFill>
                <a:latin typeface="Catamaran Light"/>
              </a:rPr>
              <a:t>Con </a:t>
            </a:r>
            <a:r>
              <a:rPr lang="en-US" sz="3899" dirty="0" err="1">
                <a:solidFill>
                  <a:srgbClr val="000000"/>
                </a:solidFill>
                <a:latin typeface="Catamaran Light"/>
              </a:rPr>
              <a:t>este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tamaran Light"/>
              </a:rPr>
              <a:t>enfoque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 se </a:t>
            </a:r>
            <a:r>
              <a:rPr lang="en-US" sz="3899" dirty="0" err="1">
                <a:solidFill>
                  <a:srgbClr val="000000"/>
                </a:solidFill>
                <a:latin typeface="Catamaran Light"/>
              </a:rPr>
              <a:t>organiza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tamaran Light"/>
              </a:rPr>
              <a:t>el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tamaran Light"/>
              </a:rPr>
              <a:t>código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tamaran Light"/>
              </a:rPr>
              <a:t>en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tamaran Light"/>
              </a:rPr>
              <a:t>unidades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tamaran Light"/>
              </a:rPr>
              <a:t>llamadas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tamaran Bold"/>
              </a:rPr>
              <a:t>clases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.</a:t>
            </a:r>
          </a:p>
          <a:p>
            <a:pPr>
              <a:lnSpc>
                <a:spcPts val="5459"/>
              </a:lnSpc>
            </a:pPr>
            <a:endParaRPr lang="en-US" sz="3899" dirty="0">
              <a:solidFill>
                <a:srgbClr val="000000"/>
              </a:solidFill>
              <a:latin typeface="Catamaran Light"/>
            </a:endParaRPr>
          </a:p>
          <a:p>
            <a:pPr>
              <a:lnSpc>
                <a:spcPts val="5459"/>
              </a:lnSpc>
            </a:pPr>
            <a:r>
              <a:rPr lang="en-US" sz="3899" dirty="0">
                <a:solidFill>
                  <a:srgbClr val="000000"/>
                </a:solidFill>
                <a:latin typeface="Catamaran Light"/>
              </a:rPr>
              <a:t>En las </a:t>
            </a:r>
            <a:r>
              <a:rPr lang="en-US" sz="3899" dirty="0" err="1">
                <a:solidFill>
                  <a:srgbClr val="000000"/>
                </a:solidFill>
                <a:latin typeface="Catamaran Light"/>
              </a:rPr>
              <a:t>clases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tamaran Light"/>
              </a:rPr>
              <a:t>tú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 pones las </a:t>
            </a:r>
            <a:r>
              <a:rPr lang="en-US" sz="3899" dirty="0" err="1">
                <a:solidFill>
                  <a:srgbClr val="000000"/>
                </a:solidFill>
                <a:latin typeface="Catamaran Light"/>
              </a:rPr>
              <a:t>distintas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tamaran Bold"/>
              </a:rPr>
              <a:t>funcionalidades</a:t>
            </a:r>
            <a:r>
              <a:rPr lang="en-US" sz="3899" dirty="0">
                <a:solidFill>
                  <a:srgbClr val="000000"/>
                </a:solidFill>
                <a:latin typeface="Catamaran Bold"/>
              </a:rPr>
              <a:t>, 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y/o </a:t>
            </a:r>
            <a:r>
              <a:rPr lang="en-US" sz="3899" dirty="0" err="1">
                <a:solidFill>
                  <a:srgbClr val="000000"/>
                </a:solidFill>
                <a:latin typeface="Catamaran Light"/>
              </a:rPr>
              <a:t>modelar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tamaran Light"/>
              </a:rPr>
              <a:t>los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tamaran Bold"/>
              </a:rPr>
              <a:t>datos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 para </a:t>
            </a:r>
            <a:r>
              <a:rPr lang="en-US" sz="3899" dirty="0" err="1">
                <a:solidFill>
                  <a:srgbClr val="000000"/>
                </a:solidFill>
                <a:latin typeface="Catamaran Light"/>
              </a:rPr>
              <a:t>lograr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tamaran Light"/>
              </a:rPr>
              <a:t>los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tamaran Light"/>
              </a:rPr>
              <a:t>objetivos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 de la </a:t>
            </a:r>
            <a:r>
              <a:rPr lang="en-US" sz="3899" dirty="0" err="1">
                <a:solidFill>
                  <a:srgbClr val="000000"/>
                </a:solidFill>
                <a:latin typeface="Catamaran Light"/>
              </a:rPr>
              <a:t>aplicación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.</a:t>
            </a:r>
          </a:p>
          <a:p>
            <a:pPr>
              <a:lnSpc>
                <a:spcPts val="5459"/>
              </a:lnSpc>
            </a:pPr>
            <a:endParaRPr lang="en-US" sz="3899" dirty="0">
              <a:solidFill>
                <a:srgbClr val="000000"/>
              </a:solidFill>
              <a:latin typeface="Catamaran Light"/>
            </a:endParaRPr>
          </a:p>
          <a:p>
            <a:pPr>
              <a:lnSpc>
                <a:spcPts val="5459"/>
              </a:lnSpc>
            </a:pPr>
            <a:r>
              <a:rPr lang="en-US" sz="3899" dirty="0">
                <a:solidFill>
                  <a:srgbClr val="000000"/>
                </a:solidFill>
                <a:latin typeface="Catamaran Light"/>
              </a:rPr>
              <a:t>Tomar </a:t>
            </a:r>
            <a:r>
              <a:rPr lang="en-US" sz="3899" dirty="0" err="1">
                <a:solidFill>
                  <a:srgbClr val="000000"/>
                </a:solidFill>
                <a:latin typeface="Catamaran Light"/>
              </a:rPr>
              <a:t>en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tamaran Light"/>
              </a:rPr>
              <a:t>cuenta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 la </a:t>
            </a:r>
            <a:r>
              <a:rPr lang="en-US" sz="3899" dirty="0" err="1">
                <a:solidFill>
                  <a:srgbClr val="000000"/>
                </a:solidFill>
                <a:latin typeface="Catamaran Bold"/>
              </a:rPr>
              <a:t>relación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 que las </a:t>
            </a:r>
            <a:r>
              <a:rPr lang="en-US" sz="3899" dirty="0" err="1">
                <a:solidFill>
                  <a:srgbClr val="000000"/>
                </a:solidFill>
                <a:latin typeface="Catamaran Light"/>
              </a:rPr>
              <a:t>clases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tamaran Light"/>
              </a:rPr>
              <a:t>han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 de </a:t>
            </a:r>
            <a:r>
              <a:rPr lang="en-US" sz="3899" dirty="0" err="1">
                <a:solidFill>
                  <a:srgbClr val="000000"/>
                </a:solidFill>
                <a:latin typeface="Catamaran Light"/>
              </a:rPr>
              <a:t>tener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 entre </a:t>
            </a:r>
            <a:r>
              <a:rPr lang="en-US" sz="3899" dirty="0" err="1">
                <a:solidFill>
                  <a:srgbClr val="000000"/>
                </a:solidFill>
                <a:latin typeface="Catamaran Light"/>
              </a:rPr>
              <a:t>ellas</a:t>
            </a:r>
            <a:r>
              <a:rPr lang="en-US" sz="3899" dirty="0">
                <a:solidFill>
                  <a:srgbClr val="000000"/>
                </a:solidFill>
                <a:latin typeface="Catamaran Light"/>
              </a:rPr>
              <a:t>.</a:t>
            </a:r>
          </a:p>
          <a:p>
            <a:pPr>
              <a:lnSpc>
                <a:spcPts val="5459"/>
              </a:lnSpc>
            </a:pPr>
            <a:endParaRPr lang="en-US" sz="3899" dirty="0">
              <a:solidFill>
                <a:srgbClr val="000000"/>
              </a:solidFill>
              <a:latin typeface="Catamaran Light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484964" y="1152525"/>
            <a:ext cx="8214942" cy="1031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00"/>
              </a:lnSpc>
            </a:pPr>
            <a:r>
              <a:rPr lang="en-US" sz="7600">
                <a:solidFill>
                  <a:srgbClr val="000000"/>
                </a:solidFill>
                <a:latin typeface="Lovelo"/>
              </a:rPr>
              <a:t>poo</a:t>
            </a:r>
          </a:p>
        </p:txBody>
      </p:sp>
      <p:sp>
        <p:nvSpPr>
          <p:cNvPr id="4" name="Freeform 4"/>
          <p:cNvSpPr/>
          <p:nvPr/>
        </p:nvSpPr>
        <p:spPr>
          <a:xfrm>
            <a:off x="11949584" y="3527771"/>
            <a:ext cx="3348175" cy="3378892"/>
          </a:xfrm>
          <a:custGeom>
            <a:avLst/>
            <a:gdLst/>
            <a:ahLst/>
            <a:cxnLst/>
            <a:rect l="l" t="t" r="r" b="b"/>
            <a:pathLst>
              <a:path w="3348175" h="3378892">
                <a:moveTo>
                  <a:pt x="0" y="0"/>
                </a:moveTo>
                <a:lnTo>
                  <a:pt x="3348175" y="0"/>
                </a:lnTo>
                <a:lnTo>
                  <a:pt x="3348175" y="3378892"/>
                </a:lnTo>
                <a:lnTo>
                  <a:pt x="0" y="33788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203" y="2246677"/>
            <a:ext cx="5384605" cy="5548819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8385351" y="2183393"/>
            <a:ext cx="8214942" cy="10121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00"/>
              </a:lnSpc>
            </a:pPr>
            <a:r>
              <a:rPr lang="en-US" sz="7600">
                <a:solidFill>
                  <a:srgbClr val="000000"/>
                </a:solidFill>
                <a:latin typeface="Catamaran Light"/>
              </a:rPr>
              <a:t>Datos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385351" y="3393064"/>
            <a:ext cx="8214942" cy="333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39"/>
              </a:lnSpc>
            </a:pPr>
            <a:r>
              <a:rPr lang="en-US" sz="2199">
                <a:solidFill>
                  <a:srgbClr val="000000"/>
                </a:solidFill>
                <a:latin typeface="Catamaran Light"/>
              </a:rPr>
              <a:t>Resume los datos que expones en el gráfico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385351" y="4092329"/>
            <a:ext cx="8604485" cy="3724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tamaran Light"/>
              </a:rPr>
              <a:t>Lorem ipsum dolor sit amet consectetur adipiscing elit, integer dis phasellus tincidunt ut aptent justo, sociosqu cum platea aliquet tempor conubia. </a:t>
            </a:r>
          </a:p>
          <a:p>
            <a:pPr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Catamaran Light"/>
            </a:endParaRP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tamaran Light"/>
              </a:rPr>
              <a:t>Facilisis mollis malesuada eget luctus consequat ridiculus, nostra nec sed libero pharetra ultricies nibh, euismod fermentum porttitor nullam habitasse.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811739" y="3824483"/>
            <a:ext cx="2664522" cy="2252732"/>
          </a:xfrm>
          <a:custGeom>
            <a:avLst/>
            <a:gdLst/>
            <a:ahLst/>
            <a:cxnLst/>
            <a:rect l="l" t="t" r="r" b="b"/>
            <a:pathLst>
              <a:path w="2664522" h="2252732">
                <a:moveTo>
                  <a:pt x="0" y="0"/>
                </a:moveTo>
                <a:lnTo>
                  <a:pt x="2664522" y="0"/>
                </a:lnTo>
                <a:lnTo>
                  <a:pt x="2664522" y="2252733"/>
                </a:lnTo>
                <a:lnTo>
                  <a:pt x="0" y="22527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958694" y="3824483"/>
            <a:ext cx="3186045" cy="2282366"/>
          </a:xfrm>
          <a:custGeom>
            <a:avLst/>
            <a:gdLst/>
            <a:ahLst/>
            <a:cxnLst/>
            <a:rect l="l" t="t" r="r" b="b"/>
            <a:pathLst>
              <a:path w="3186045" h="2282366">
                <a:moveTo>
                  <a:pt x="0" y="0"/>
                </a:moveTo>
                <a:lnTo>
                  <a:pt x="3186045" y="0"/>
                </a:lnTo>
                <a:lnTo>
                  <a:pt x="3186045" y="2282367"/>
                </a:lnTo>
                <a:lnTo>
                  <a:pt x="0" y="22823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3446625" y="3772458"/>
            <a:ext cx="2287996" cy="2304758"/>
          </a:xfrm>
          <a:custGeom>
            <a:avLst/>
            <a:gdLst/>
            <a:ahLst/>
            <a:cxnLst/>
            <a:rect l="l" t="t" r="r" b="b"/>
            <a:pathLst>
              <a:path w="2287996" h="2304758">
                <a:moveTo>
                  <a:pt x="0" y="0"/>
                </a:moveTo>
                <a:lnTo>
                  <a:pt x="2287996" y="0"/>
                </a:lnTo>
                <a:lnTo>
                  <a:pt x="2287996" y="2304758"/>
                </a:lnTo>
                <a:lnTo>
                  <a:pt x="0" y="23047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1636040" y="6600629"/>
            <a:ext cx="4366572" cy="1825840"/>
            <a:chOff x="0" y="0"/>
            <a:chExt cx="5822096" cy="2434453"/>
          </a:xfrm>
        </p:grpSpPr>
        <p:sp>
          <p:nvSpPr>
            <p:cNvPr id="6" name="TextBox 6"/>
            <p:cNvSpPr txBox="1"/>
            <p:nvPr/>
          </p:nvSpPr>
          <p:spPr>
            <a:xfrm>
              <a:off x="0" y="0"/>
              <a:ext cx="5822096" cy="6476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40"/>
                </a:lnSpc>
              </a:pPr>
              <a:r>
                <a:rPr lang="en-US" sz="3200">
                  <a:solidFill>
                    <a:srgbClr val="000000"/>
                  </a:solidFill>
                  <a:latin typeface="Catamaran Light"/>
                </a:rPr>
                <a:t>Calidad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200088"/>
              <a:ext cx="5822096" cy="12343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2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Catamaran Light"/>
                </a:rPr>
                <a:t>Comienza con un esquema de los temas e identifica los más importantes. Esto se puede hacer con cualquier tema que desees discutir.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021689" y="6600629"/>
            <a:ext cx="4366572" cy="1825840"/>
            <a:chOff x="0" y="0"/>
            <a:chExt cx="5822096" cy="2434453"/>
          </a:xfrm>
        </p:grpSpPr>
        <p:sp>
          <p:nvSpPr>
            <p:cNvPr id="9" name="TextBox 9"/>
            <p:cNvSpPr txBox="1"/>
            <p:nvPr/>
          </p:nvSpPr>
          <p:spPr>
            <a:xfrm>
              <a:off x="0" y="0"/>
              <a:ext cx="5822096" cy="6476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40"/>
                </a:lnSpc>
              </a:pPr>
              <a:r>
                <a:rPr lang="en-US" sz="3200">
                  <a:solidFill>
                    <a:srgbClr val="000000"/>
                  </a:solidFill>
                  <a:latin typeface="Catamaran Light"/>
                </a:rPr>
                <a:t>Sostenibilidad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200088"/>
              <a:ext cx="5822096" cy="12343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2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Catamaran Light"/>
                </a:rPr>
                <a:t>Comienza con un esquema de los temas e identifica los más importantes. Esto se puede hacer con cualquier tema que desees discutir.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407338" y="6600629"/>
            <a:ext cx="4366572" cy="1825840"/>
            <a:chOff x="0" y="0"/>
            <a:chExt cx="5822096" cy="2434453"/>
          </a:xfrm>
        </p:grpSpPr>
        <p:sp>
          <p:nvSpPr>
            <p:cNvPr id="12" name="TextBox 12"/>
            <p:cNvSpPr txBox="1"/>
            <p:nvPr/>
          </p:nvSpPr>
          <p:spPr>
            <a:xfrm>
              <a:off x="0" y="0"/>
              <a:ext cx="5822096" cy="6476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40"/>
                </a:lnSpc>
              </a:pPr>
              <a:r>
                <a:rPr lang="en-US" sz="3200">
                  <a:solidFill>
                    <a:srgbClr val="000000"/>
                  </a:solidFill>
                  <a:latin typeface="Catamaran Light"/>
                </a:rPr>
                <a:t>Eficiencia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200088"/>
              <a:ext cx="5822096" cy="12343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2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Catamaran Light"/>
                </a:rPr>
                <a:t>Comienza con un esquema de los temas e identifica los más importantes. Esto se puede hacer con cualquier tema que desees discutir.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5036529" y="1514287"/>
            <a:ext cx="8214942" cy="10312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00"/>
              </a:lnSpc>
            </a:pPr>
            <a:r>
              <a:rPr lang="en-US" sz="7600">
                <a:solidFill>
                  <a:srgbClr val="000000"/>
                </a:solidFill>
                <a:latin typeface="Lovelo"/>
              </a:rPr>
              <a:t>Valores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FB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328183" y="1693241"/>
            <a:ext cx="2780610" cy="2755331"/>
          </a:xfrm>
          <a:custGeom>
            <a:avLst/>
            <a:gdLst/>
            <a:ahLst/>
            <a:cxnLst/>
            <a:rect l="l" t="t" r="r" b="b"/>
            <a:pathLst>
              <a:path w="2780610" h="2755331">
                <a:moveTo>
                  <a:pt x="0" y="0"/>
                </a:moveTo>
                <a:lnTo>
                  <a:pt x="2780609" y="0"/>
                </a:lnTo>
                <a:lnTo>
                  <a:pt x="2780609" y="2755331"/>
                </a:lnTo>
                <a:lnTo>
                  <a:pt x="0" y="27553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1693013" y="1693241"/>
            <a:ext cx="2730283" cy="2755331"/>
          </a:xfrm>
          <a:custGeom>
            <a:avLst/>
            <a:gdLst/>
            <a:ahLst/>
            <a:cxnLst/>
            <a:rect l="l" t="t" r="r" b="b"/>
            <a:pathLst>
              <a:path w="2730283" h="2755331">
                <a:moveTo>
                  <a:pt x="0" y="0"/>
                </a:moveTo>
                <a:lnTo>
                  <a:pt x="2730283" y="0"/>
                </a:lnTo>
                <a:lnTo>
                  <a:pt x="2730283" y="2755331"/>
                </a:lnTo>
                <a:lnTo>
                  <a:pt x="0" y="27553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958521" y="5158344"/>
            <a:ext cx="5519934" cy="2806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Catamaran Light"/>
              </a:rPr>
              <a:t>Lorem ipsum dolor sit amet consectetur adipiscing elit, integer dis phasellus tincidunt ut aptent justo, sociosqu cum platea aliquet tempor conubia. </a:t>
            </a:r>
          </a:p>
          <a:p>
            <a:pPr>
              <a:lnSpc>
                <a:spcPts val="2799"/>
              </a:lnSpc>
            </a:pPr>
            <a:endParaRPr lang="en-US" sz="1999">
              <a:solidFill>
                <a:srgbClr val="000000"/>
              </a:solidFill>
              <a:latin typeface="Catamaran Light"/>
            </a:endParaRP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Catamaran Light"/>
              </a:rPr>
              <a:t>Facilisis mollis malesuada eget luctus consequat ridiculus, nostra nec sed libero pharetra ultricies nibh, euismod fermentum porttitor nullam habitasse.</a:t>
            </a:r>
          </a:p>
          <a:p>
            <a:pPr>
              <a:lnSpc>
                <a:spcPts val="2799"/>
              </a:lnSpc>
            </a:pPr>
            <a:endParaRPr lang="en-US" sz="1999">
              <a:solidFill>
                <a:srgbClr val="000000"/>
              </a:solidFill>
              <a:latin typeface="Catamaran Light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98187" y="5158344"/>
            <a:ext cx="5519934" cy="2806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Catamaran Light"/>
              </a:rPr>
              <a:t>Lorem ipsum dolor sit amet consectetur adipiscing elit, integer dis phasellus tincidunt ut aptent justo, sociosqu cum platea aliquet tempor conubia. </a:t>
            </a:r>
          </a:p>
          <a:p>
            <a:pPr>
              <a:lnSpc>
                <a:spcPts val="2799"/>
              </a:lnSpc>
            </a:pPr>
            <a:endParaRPr lang="en-US" sz="1999">
              <a:solidFill>
                <a:srgbClr val="000000"/>
              </a:solidFill>
              <a:latin typeface="Catamaran Light"/>
            </a:endParaRP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Catamaran Light"/>
              </a:rPr>
              <a:t>Facilisis mollis malesuada eget luctus consequat ridiculus, nostra nec sed libero pharetra ultricies nibh, euismod fermentum porttitor nullam habitasse.</a:t>
            </a:r>
          </a:p>
          <a:p>
            <a:pPr>
              <a:lnSpc>
                <a:spcPts val="2799"/>
              </a:lnSpc>
            </a:pPr>
            <a:endParaRPr lang="en-US" sz="1999">
              <a:solidFill>
                <a:srgbClr val="000000"/>
              </a:solidFill>
              <a:latin typeface="Catamaran Ligh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2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028700"/>
            <a:ext cx="2249200" cy="2566515"/>
          </a:xfrm>
          <a:custGeom>
            <a:avLst/>
            <a:gdLst/>
            <a:ahLst/>
            <a:cxnLst/>
            <a:rect l="l" t="t" r="r" b="b"/>
            <a:pathLst>
              <a:path w="2249200" h="2566515">
                <a:moveTo>
                  <a:pt x="0" y="0"/>
                </a:moveTo>
                <a:lnTo>
                  <a:pt x="2249200" y="0"/>
                </a:lnTo>
                <a:lnTo>
                  <a:pt x="2249200" y="2566515"/>
                </a:lnTo>
                <a:lnTo>
                  <a:pt x="0" y="25665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4062045" y="6713227"/>
            <a:ext cx="3152681" cy="2545073"/>
          </a:xfrm>
          <a:custGeom>
            <a:avLst/>
            <a:gdLst/>
            <a:ahLst/>
            <a:cxnLst/>
            <a:rect l="l" t="t" r="r" b="b"/>
            <a:pathLst>
              <a:path w="3152681" h="2545073">
                <a:moveTo>
                  <a:pt x="0" y="0"/>
                </a:moveTo>
                <a:lnTo>
                  <a:pt x="3152681" y="0"/>
                </a:lnTo>
                <a:lnTo>
                  <a:pt x="3152681" y="2545073"/>
                </a:lnTo>
                <a:lnTo>
                  <a:pt x="0" y="25450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2649615" y="3694533"/>
            <a:ext cx="12988771" cy="28217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35"/>
              </a:lnSpc>
            </a:pPr>
            <a:r>
              <a:rPr lang="en-US" sz="4025">
                <a:solidFill>
                  <a:srgbClr val="FFFFFF"/>
                </a:solidFill>
                <a:latin typeface="Lovelo"/>
              </a:rPr>
              <a:t>Lorem ipsum dolor sit amet consectetur adipiscing elit, senectus quam est facilisi suspendisse vivamus dictumst, interdum turpis sociis tellus taciti varius.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47547" y="3555707"/>
            <a:ext cx="4906103" cy="3175587"/>
          </a:xfrm>
          <a:custGeom>
            <a:avLst/>
            <a:gdLst/>
            <a:ahLst/>
            <a:cxnLst/>
            <a:rect l="l" t="t" r="r" b="b"/>
            <a:pathLst>
              <a:path w="4906103" h="3175587">
                <a:moveTo>
                  <a:pt x="0" y="0"/>
                </a:moveTo>
                <a:lnTo>
                  <a:pt x="4906104" y="0"/>
                </a:lnTo>
                <a:lnTo>
                  <a:pt x="4906104" y="3175586"/>
                </a:lnTo>
                <a:lnTo>
                  <a:pt x="0" y="31755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7809986" y="4623495"/>
            <a:ext cx="9215471" cy="3724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tamaran Light"/>
              </a:rPr>
              <a:t>Lorem ipsum dolor sit amet consectetur adipiscing elit, integer dis phasellus tincidunt ut aptent justo, sociosqu cum platea aliquet tempor conubia. </a:t>
            </a:r>
          </a:p>
          <a:p>
            <a:pPr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Catamaran Light"/>
            </a:endParaRP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tamaran Light"/>
              </a:rPr>
              <a:t>Facilisis mollis malesuada eget luctus consequat ridiculus, nostra nec sed libero pharetra ultricies nibh, euismod fermentum porttitor nullam habitasse.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809986" y="2617439"/>
            <a:ext cx="8214942" cy="10312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00"/>
              </a:lnSpc>
            </a:pPr>
            <a:r>
              <a:rPr lang="en-US" sz="7600">
                <a:solidFill>
                  <a:srgbClr val="000000"/>
                </a:solidFill>
                <a:latin typeface="Lovelo"/>
              </a:rPr>
              <a:t>el proyecto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809986" y="3846160"/>
            <a:ext cx="9719389" cy="394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23"/>
              </a:lnSpc>
            </a:pPr>
            <a:r>
              <a:rPr lang="en-US" sz="2602">
                <a:solidFill>
                  <a:srgbClr val="000000"/>
                </a:solidFill>
                <a:latin typeface="Catamaran Light"/>
              </a:rPr>
              <a:t>Resume el proyecto y fases clave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B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865282" y="3539393"/>
            <a:ext cx="1450684" cy="2425155"/>
          </a:xfrm>
          <a:custGeom>
            <a:avLst/>
            <a:gdLst/>
            <a:ahLst/>
            <a:cxnLst/>
            <a:rect l="l" t="t" r="r" b="b"/>
            <a:pathLst>
              <a:path w="1450684" h="2425155">
                <a:moveTo>
                  <a:pt x="0" y="0"/>
                </a:moveTo>
                <a:lnTo>
                  <a:pt x="1450683" y="0"/>
                </a:lnTo>
                <a:lnTo>
                  <a:pt x="1450683" y="2425155"/>
                </a:lnTo>
                <a:lnTo>
                  <a:pt x="0" y="24251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2462570" y="3813481"/>
            <a:ext cx="2713513" cy="2190545"/>
          </a:xfrm>
          <a:custGeom>
            <a:avLst/>
            <a:gdLst/>
            <a:ahLst/>
            <a:cxnLst/>
            <a:rect l="l" t="t" r="r" b="b"/>
            <a:pathLst>
              <a:path w="2713513" h="2190545">
                <a:moveTo>
                  <a:pt x="0" y="0"/>
                </a:moveTo>
                <a:lnTo>
                  <a:pt x="2713513" y="0"/>
                </a:lnTo>
                <a:lnTo>
                  <a:pt x="2713513" y="2190545"/>
                </a:lnTo>
                <a:lnTo>
                  <a:pt x="0" y="21905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7807714" y="3579757"/>
            <a:ext cx="2672572" cy="2657994"/>
          </a:xfrm>
          <a:custGeom>
            <a:avLst/>
            <a:gdLst/>
            <a:ahLst/>
            <a:cxnLst/>
            <a:rect l="l" t="t" r="r" b="b"/>
            <a:pathLst>
              <a:path w="2672572" h="2657994">
                <a:moveTo>
                  <a:pt x="0" y="0"/>
                </a:moveTo>
                <a:lnTo>
                  <a:pt x="2672572" y="0"/>
                </a:lnTo>
                <a:lnTo>
                  <a:pt x="2672572" y="2657994"/>
                </a:lnTo>
                <a:lnTo>
                  <a:pt x="0" y="26579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1636040" y="6600629"/>
            <a:ext cx="4366572" cy="2140184"/>
            <a:chOff x="0" y="0"/>
            <a:chExt cx="5822096" cy="2853578"/>
          </a:xfrm>
        </p:grpSpPr>
        <p:sp>
          <p:nvSpPr>
            <p:cNvPr id="6" name="TextBox 6"/>
            <p:cNvSpPr txBox="1"/>
            <p:nvPr/>
          </p:nvSpPr>
          <p:spPr>
            <a:xfrm>
              <a:off x="0" y="0"/>
              <a:ext cx="5822096" cy="647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40"/>
                </a:lnSpc>
              </a:pPr>
              <a:r>
                <a:rPr lang="en-US" sz="3200">
                  <a:solidFill>
                    <a:srgbClr val="000000"/>
                  </a:solidFill>
                  <a:latin typeface="Catamaran Light"/>
                </a:rPr>
                <a:t>Marketing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200138"/>
              <a:ext cx="5822096" cy="16534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2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Catamaran Light"/>
                </a:rPr>
                <a:t>Lorem ipsum dolor sit amet consectetur adipiscing elit, senectus quam est facilisi suspendisse vivamus dictumst, interdum turpis sociis tellus taciti varius.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021689" y="6600629"/>
            <a:ext cx="4366572" cy="2140184"/>
            <a:chOff x="0" y="0"/>
            <a:chExt cx="5822096" cy="2853578"/>
          </a:xfrm>
        </p:grpSpPr>
        <p:sp>
          <p:nvSpPr>
            <p:cNvPr id="9" name="TextBox 9"/>
            <p:cNvSpPr txBox="1"/>
            <p:nvPr/>
          </p:nvSpPr>
          <p:spPr>
            <a:xfrm>
              <a:off x="0" y="0"/>
              <a:ext cx="5822096" cy="647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40"/>
                </a:lnSpc>
              </a:pPr>
              <a:r>
                <a:rPr lang="en-US" sz="3200">
                  <a:solidFill>
                    <a:srgbClr val="000000"/>
                  </a:solidFill>
                  <a:latin typeface="Catamaran Light"/>
                </a:rPr>
                <a:t>Producto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200138"/>
              <a:ext cx="5822096" cy="16534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2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Catamaran Light"/>
                </a:rPr>
                <a:t>Lorem ipsum dolor sit amet consectetur adipiscing elit, senectus quam est facilisi suspendisse vivamus dictumst, interdum turpis sociis tellus taciti varius.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407338" y="6600629"/>
            <a:ext cx="4366572" cy="2140184"/>
            <a:chOff x="0" y="0"/>
            <a:chExt cx="5822096" cy="2853578"/>
          </a:xfrm>
        </p:grpSpPr>
        <p:sp>
          <p:nvSpPr>
            <p:cNvPr id="12" name="TextBox 12"/>
            <p:cNvSpPr txBox="1"/>
            <p:nvPr/>
          </p:nvSpPr>
          <p:spPr>
            <a:xfrm>
              <a:off x="0" y="0"/>
              <a:ext cx="5822096" cy="647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40"/>
                </a:lnSpc>
              </a:pPr>
              <a:r>
                <a:rPr lang="en-US" sz="3200">
                  <a:solidFill>
                    <a:srgbClr val="000000"/>
                  </a:solidFill>
                  <a:latin typeface="Catamaran Light"/>
                </a:rPr>
                <a:t>Comercial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200138"/>
              <a:ext cx="5822096" cy="16534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2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Catamaran Light"/>
                </a:rPr>
                <a:t>Lorem ipsum dolor sit amet consectetur adipiscing elit, senectus quam est facilisi suspendisse vivamus dictumst, interdum turpis sociis tellus taciti varius.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636040" y="1377865"/>
            <a:ext cx="8214942" cy="1012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00"/>
              </a:lnSpc>
            </a:pPr>
            <a:r>
              <a:rPr lang="en-US" sz="7600">
                <a:solidFill>
                  <a:srgbClr val="000000"/>
                </a:solidFill>
                <a:latin typeface="Catamaran Light"/>
              </a:rPr>
              <a:t>Mi equipo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E04BB8-CA8F-B099-2FC7-59B6760FE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85900"/>
            <a:ext cx="2895600" cy="8117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E40D55-857A-4D69-A19C-7B806FD2C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2019300"/>
            <a:ext cx="9689351" cy="7048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2F098B-E857-6F41-1F1F-CB1055913117}"/>
              </a:ext>
            </a:extLst>
          </p:cNvPr>
          <p:cNvSpPr txBox="1"/>
          <p:nvPr/>
        </p:nvSpPr>
        <p:spPr>
          <a:xfrm>
            <a:off x="1371600" y="865257"/>
            <a:ext cx="35550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ESTRUCTURADA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07835F-4A23-6713-5E23-D6B5FA3073F7}"/>
              </a:ext>
            </a:extLst>
          </p:cNvPr>
          <p:cNvSpPr txBox="1"/>
          <p:nvPr/>
        </p:nvSpPr>
        <p:spPr>
          <a:xfrm>
            <a:off x="10862693" y="865257"/>
            <a:ext cx="49972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ORIENTADA A OBJETOS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516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782636" y="2183765"/>
            <a:ext cx="3727993" cy="5123499"/>
          </a:xfrm>
          <a:custGeom>
            <a:avLst/>
            <a:gdLst/>
            <a:ahLst/>
            <a:cxnLst/>
            <a:rect l="l" t="t" r="r" b="b"/>
            <a:pathLst>
              <a:path w="3727993" h="5123499">
                <a:moveTo>
                  <a:pt x="0" y="0"/>
                </a:moveTo>
                <a:lnTo>
                  <a:pt x="3727994" y="0"/>
                </a:lnTo>
                <a:lnTo>
                  <a:pt x="3727994" y="5123499"/>
                </a:lnTo>
                <a:lnTo>
                  <a:pt x="0" y="51234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8580122" y="1171575"/>
            <a:ext cx="8214942" cy="1012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00"/>
              </a:lnSpc>
            </a:pPr>
            <a:r>
              <a:rPr lang="en-US" sz="7600">
                <a:solidFill>
                  <a:srgbClr val="000000"/>
                </a:solidFill>
                <a:latin typeface="Catamaran Light"/>
              </a:rPr>
              <a:t>Clase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385351" y="2156777"/>
            <a:ext cx="8604485" cy="60016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79"/>
              </a:lnSpc>
            </a:pPr>
            <a:r>
              <a:rPr lang="en-US" sz="3699" b="1" dirty="0">
                <a:solidFill>
                  <a:srgbClr val="000000"/>
                </a:solidFill>
                <a:latin typeface="Catamaran Light"/>
              </a:rPr>
              <a:t>Plantilla o </a:t>
            </a:r>
            <a:r>
              <a:rPr lang="en-US" sz="3699" b="1" dirty="0" err="1">
                <a:solidFill>
                  <a:srgbClr val="000000"/>
                </a:solidFill>
                <a:latin typeface="Catamaran Light"/>
              </a:rPr>
              <a:t>prototipo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.</a:t>
            </a:r>
          </a:p>
          <a:p>
            <a:pPr>
              <a:lnSpc>
                <a:spcPts val="5179"/>
              </a:lnSpc>
            </a:pPr>
            <a:endParaRPr lang="en-US" sz="3699" dirty="0">
              <a:solidFill>
                <a:srgbClr val="000000"/>
              </a:solidFill>
              <a:latin typeface="Catamaran Light"/>
            </a:endParaRPr>
          </a:p>
          <a:p>
            <a:pPr>
              <a:lnSpc>
                <a:spcPts val="5179"/>
              </a:lnSpc>
            </a:pP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Estructura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que define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el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comportamiento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y las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características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que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los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objetos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creados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a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partir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de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ella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tendrán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. </a:t>
            </a:r>
          </a:p>
          <a:p>
            <a:pPr>
              <a:lnSpc>
                <a:spcPts val="5179"/>
              </a:lnSpc>
            </a:pPr>
            <a:endParaRPr lang="en-US" sz="3699" dirty="0">
              <a:solidFill>
                <a:srgbClr val="000000"/>
              </a:solidFill>
              <a:latin typeface="Catamaran Light"/>
            </a:endParaRPr>
          </a:p>
          <a:p>
            <a:pPr>
              <a:lnSpc>
                <a:spcPts val="5179"/>
              </a:lnSpc>
            </a:pPr>
            <a:r>
              <a:rPr lang="en-US" sz="3699" dirty="0">
                <a:solidFill>
                  <a:srgbClr val="000000"/>
                </a:solidFill>
                <a:latin typeface="Catamaran Light"/>
              </a:rPr>
              <a:t>Conjunto de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datos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y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métodos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que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trabajan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juntos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para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representar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un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concepto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o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entidad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en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el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mundo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real.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2902183"/>
            <a:ext cx="6851966" cy="3583732"/>
          </a:xfrm>
          <a:custGeom>
            <a:avLst/>
            <a:gdLst/>
            <a:ahLst/>
            <a:cxnLst/>
            <a:rect l="l" t="t" r="r" b="b"/>
            <a:pathLst>
              <a:path w="6851966" h="3583732">
                <a:moveTo>
                  <a:pt x="0" y="0"/>
                </a:moveTo>
                <a:lnTo>
                  <a:pt x="6851966" y="0"/>
                </a:lnTo>
                <a:lnTo>
                  <a:pt x="6851966" y="3583732"/>
                </a:lnTo>
                <a:lnTo>
                  <a:pt x="0" y="35837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8580122" y="1171575"/>
            <a:ext cx="8214942" cy="1012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00"/>
              </a:lnSpc>
            </a:pPr>
            <a:r>
              <a:rPr lang="en-US" sz="7600">
                <a:solidFill>
                  <a:srgbClr val="000000"/>
                </a:solidFill>
                <a:latin typeface="Catamaran Light"/>
              </a:rPr>
              <a:t>Objeto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385351" y="2156777"/>
            <a:ext cx="8604485" cy="5334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79"/>
              </a:lnSpc>
            </a:pPr>
            <a:r>
              <a:rPr lang="en-US" sz="3699" dirty="0" err="1">
                <a:solidFill>
                  <a:srgbClr val="000000"/>
                </a:solidFill>
                <a:latin typeface="Catamaran"/>
              </a:rPr>
              <a:t>Ejemplar</a:t>
            </a:r>
            <a:r>
              <a:rPr lang="en-US" sz="3699" dirty="0">
                <a:solidFill>
                  <a:srgbClr val="000000"/>
                </a:solidFill>
                <a:latin typeface="Catamaran"/>
              </a:rPr>
              <a:t> </a:t>
            </a:r>
            <a:r>
              <a:rPr lang="en-US" sz="3699" dirty="0" err="1">
                <a:solidFill>
                  <a:srgbClr val="000000"/>
                </a:solidFill>
                <a:latin typeface="Catamaran"/>
              </a:rPr>
              <a:t>concreto</a:t>
            </a:r>
            <a:r>
              <a:rPr lang="en-US" sz="3699" dirty="0">
                <a:solidFill>
                  <a:srgbClr val="000000"/>
                </a:solidFill>
                <a:latin typeface="Catamaran"/>
              </a:rPr>
              <a:t> de </a:t>
            </a:r>
            <a:r>
              <a:rPr lang="en-US" sz="3699" dirty="0" err="1">
                <a:solidFill>
                  <a:srgbClr val="000000"/>
                </a:solidFill>
                <a:latin typeface="Catamaran"/>
              </a:rPr>
              <a:t>una</a:t>
            </a:r>
            <a:r>
              <a:rPr lang="en-US" sz="3699" dirty="0">
                <a:solidFill>
                  <a:srgbClr val="000000"/>
                </a:solidFill>
                <a:latin typeface="Catamaran"/>
              </a:rPr>
              <a:t> </a:t>
            </a:r>
            <a:r>
              <a:rPr lang="en-US" sz="3699" dirty="0" err="1">
                <a:solidFill>
                  <a:srgbClr val="000000"/>
                </a:solidFill>
                <a:latin typeface="Catamaran"/>
              </a:rPr>
              <a:t>clase</a:t>
            </a:r>
            <a:r>
              <a:rPr lang="en-US" sz="3699" dirty="0">
                <a:solidFill>
                  <a:srgbClr val="000000"/>
                </a:solidFill>
                <a:latin typeface="Catamaran"/>
              </a:rPr>
              <a:t>.</a:t>
            </a:r>
          </a:p>
          <a:p>
            <a:pPr>
              <a:lnSpc>
                <a:spcPts val="5179"/>
              </a:lnSpc>
            </a:pPr>
            <a:endParaRPr lang="en-US" sz="3699" dirty="0">
              <a:solidFill>
                <a:srgbClr val="000000"/>
              </a:solidFill>
              <a:latin typeface="Catamaran"/>
            </a:endParaRPr>
          </a:p>
          <a:p>
            <a:pPr>
              <a:lnSpc>
                <a:spcPts val="5179"/>
              </a:lnSpc>
            </a:pPr>
            <a:r>
              <a:rPr lang="en-US" sz="3699" dirty="0">
                <a:solidFill>
                  <a:srgbClr val="000000"/>
                </a:solidFill>
                <a:latin typeface="Catamaran Light"/>
              </a:rPr>
              <a:t>E</a:t>
            </a:r>
            <a:r>
              <a:rPr lang="es-ES" sz="3699" dirty="0" err="1">
                <a:solidFill>
                  <a:srgbClr val="000000"/>
                </a:solidFill>
                <a:latin typeface="Catamaran Light"/>
              </a:rPr>
              <a:t>ntidad</a:t>
            </a:r>
            <a:r>
              <a:rPr lang="es-ES" sz="3699" dirty="0">
                <a:solidFill>
                  <a:srgbClr val="000000"/>
                </a:solidFill>
                <a:latin typeface="Catamaran Light"/>
              </a:rPr>
              <a:t> que tiene un estado (datos) y un comportamiento (métodos) asociados.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</a:t>
            </a:r>
          </a:p>
          <a:p>
            <a:pPr>
              <a:lnSpc>
                <a:spcPts val="5179"/>
              </a:lnSpc>
            </a:pPr>
            <a:endParaRPr lang="en-US" sz="3699" dirty="0">
              <a:solidFill>
                <a:srgbClr val="000000"/>
              </a:solidFill>
              <a:latin typeface="Catamaran Light"/>
            </a:endParaRPr>
          </a:p>
          <a:p>
            <a:pPr>
              <a:lnSpc>
                <a:spcPts val="5179"/>
              </a:lnSpc>
            </a:pP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Esos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datos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y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métodos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,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corresponden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a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los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que se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definieron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en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la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clase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 a la que </a:t>
            </a:r>
            <a:r>
              <a:rPr lang="en-US" sz="3699" dirty="0" err="1">
                <a:solidFill>
                  <a:srgbClr val="000000"/>
                </a:solidFill>
                <a:latin typeface="Catamaran Light"/>
              </a:rPr>
              <a:t>pertenecen</a:t>
            </a:r>
            <a:r>
              <a:rPr lang="en-US" sz="3699" dirty="0">
                <a:solidFill>
                  <a:srgbClr val="000000"/>
                </a:solidFill>
                <a:latin typeface="Catamaran Light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94135" y="2575971"/>
            <a:ext cx="7732097" cy="5135057"/>
          </a:xfrm>
          <a:custGeom>
            <a:avLst/>
            <a:gdLst/>
            <a:ahLst/>
            <a:cxnLst/>
            <a:rect l="l" t="t" r="r" b="b"/>
            <a:pathLst>
              <a:path w="7732097" h="5135057">
                <a:moveTo>
                  <a:pt x="0" y="0"/>
                </a:moveTo>
                <a:lnTo>
                  <a:pt x="7732098" y="0"/>
                </a:lnTo>
                <a:lnTo>
                  <a:pt x="7732098" y="5135058"/>
                </a:lnTo>
                <a:lnTo>
                  <a:pt x="0" y="51350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9716016" y="2637180"/>
            <a:ext cx="6765131" cy="5073848"/>
          </a:xfrm>
          <a:custGeom>
            <a:avLst/>
            <a:gdLst/>
            <a:ahLst/>
            <a:cxnLst/>
            <a:rect l="l" t="t" r="r" b="b"/>
            <a:pathLst>
              <a:path w="6765131" h="5073848">
                <a:moveTo>
                  <a:pt x="0" y="0"/>
                </a:moveTo>
                <a:lnTo>
                  <a:pt x="6765131" y="0"/>
                </a:lnTo>
                <a:lnTo>
                  <a:pt x="6765131" y="5073849"/>
                </a:lnTo>
                <a:lnTo>
                  <a:pt x="0" y="50738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74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31144" y="4340531"/>
            <a:ext cx="12225711" cy="26188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84"/>
              </a:lnSpc>
            </a:pPr>
            <a:r>
              <a:rPr lang="en-US" sz="6400">
                <a:solidFill>
                  <a:srgbClr val="FAF5F2"/>
                </a:solidFill>
                <a:latin typeface="Lovelo"/>
              </a:rPr>
              <a:t>"Las clases se crean para algo. Debes tener claro el proposito de tus clases"</a:t>
            </a:r>
          </a:p>
        </p:txBody>
      </p:sp>
      <p:sp>
        <p:nvSpPr>
          <p:cNvPr id="3" name="Freeform 3"/>
          <p:cNvSpPr/>
          <p:nvPr/>
        </p:nvSpPr>
        <p:spPr>
          <a:xfrm>
            <a:off x="8050157" y="904513"/>
            <a:ext cx="2187686" cy="2257462"/>
          </a:xfrm>
          <a:custGeom>
            <a:avLst/>
            <a:gdLst/>
            <a:ahLst/>
            <a:cxnLst/>
            <a:rect l="l" t="t" r="r" b="b"/>
            <a:pathLst>
              <a:path w="2187686" h="2257462">
                <a:moveTo>
                  <a:pt x="0" y="0"/>
                </a:moveTo>
                <a:lnTo>
                  <a:pt x="2187686" y="0"/>
                </a:lnTo>
                <a:lnTo>
                  <a:pt x="2187686" y="2257462"/>
                </a:lnTo>
                <a:lnTo>
                  <a:pt x="0" y="22574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11355</TotalTime>
  <Words>1075</Words>
  <Application>Microsoft Office PowerPoint</Application>
  <PresentationFormat>Custom</PresentationFormat>
  <Paragraphs>140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Catamaran Bold</vt:lpstr>
      <vt:lpstr>Catamaran Light</vt:lpstr>
      <vt:lpstr>Söhne</vt:lpstr>
      <vt:lpstr>Lovelo</vt:lpstr>
      <vt:lpstr>Catamaran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</dc:title>
  <cp:lastModifiedBy>Juan Emmanuel Rosario Rodriguez</cp:lastModifiedBy>
  <cp:revision>9</cp:revision>
  <dcterms:created xsi:type="dcterms:W3CDTF">2006-08-16T00:00:00Z</dcterms:created>
  <dcterms:modified xsi:type="dcterms:W3CDTF">2024-04-09T10:15:23Z</dcterms:modified>
  <dc:identifier>DAF_IlrTic4</dc:identifier>
</cp:coreProperties>
</file>