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EB Garamon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AED735-4588-4395-A29C-6A83351E1492}">
  <a:tblStyle styleId="{EAAED735-4588-4395-A29C-6A83351E14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BGaramond-regular.fntdata"/><Relationship Id="rId25" Type="http://schemas.openxmlformats.org/officeDocument/2006/relationships/font" Target="fonts/Lato-boldItalic.fntdata"/><Relationship Id="rId28" Type="http://schemas.openxmlformats.org/officeDocument/2006/relationships/font" Target="fonts/EBGaramond-italic.fntdata"/><Relationship Id="rId27" Type="http://schemas.openxmlformats.org/officeDocument/2006/relationships/font" Target="fonts/EBGaramon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BGaramon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8c333d99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8c333d99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8c333d99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8c333d99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8c333d99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8c333d99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8c333d99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8c333d99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8c333d99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8c333d99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c333d99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c333d99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8c333d99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8c333d99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8c333d99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8c333d99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8c333d99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8c333d99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c333d99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c333d99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football-data.co.uk/data.php" TargetMode="External"/><Relationship Id="rId4" Type="http://schemas.openxmlformats.org/officeDocument/2006/relationships/hyperlink" Target="http://sunsite.tut.fi/rec/riku/soccer.html" TargetMode="External"/><Relationship Id="rId5" Type="http://schemas.openxmlformats.org/officeDocument/2006/relationships/hyperlink" Target="http://www.soccerstatistically.com/blog/2013/7/15/goal-time-analysi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Soccer/ Football Winner Predictor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Juan Lopez </a:t>
            </a:r>
            <a:endParaRPr/>
          </a:p>
          <a:p>
            <a:pPr indent="0" lvl="0" marL="0" rtl="0" algn="l">
              <a:spcBef>
                <a:spcPts val="0"/>
              </a:spcBef>
              <a:spcAft>
                <a:spcPts val="0"/>
              </a:spcAft>
              <a:buNone/>
            </a:pPr>
            <a:r>
              <a:rPr lang="en"/>
              <a:t>ECE 677</a:t>
            </a:r>
            <a:endParaRPr/>
          </a:p>
        </p:txBody>
      </p:sp>
      <p:pic>
        <p:nvPicPr>
          <p:cNvPr id="88" name="Google Shape;88;p13"/>
          <p:cNvPicPr preferRelativeResize="0"/>
          <p:nvPr/>
        </p:nvPicPr>
        <p:blipFill>
          <a:blip r:embed="rId3">
            <a:alphaModFix/>
          </a:blip>
          <a:stretch>
            <a:fillRect/>
          </a:stretch>
        </p:blipFill>
        <p:spPr>
          <a:xfrm>
            <a:off x="3729775" y="2280050"/>
            <a:ext cx="4435375" cy="249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7650" y="578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4" name="Google Shape;154;p22"/>
          <p:cNvSpPr txBox="1"/>
          <p:nvPr>
            <p:ph idx="1" type="body"/>
          </p:nvPr>
        </p:nvSpPr>
        <p:spPr>
          <a:xfrm>
            <a:off x="729450" y="1527975"/>
            <a:ext cx="7688700" cy="281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Though there were some challenges at first. Instead of just implementing the whole entire CSV file and just instances were values were missing. My Accuracy was way to high at about 99%. Looking at the data seeing that because the model was able to train on the goals scored vs goals conceded of the match it could obviously tell who won automatically. This is why Data processing and Data cleaning was very important. Using the previous games data of goals scored and goals conceded we were able to give a better estimation without knowing how many goals they scored in this game as a parameter. This project really taught me the importance of Data Cleaning and Preprocessing as or even more important than the actual training of the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554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0" name="Google Shape;160;p23"/>
          <p:cNvSpPr txBox="1"/>
          <p:nvPr>
            <p:ph idx="1" type="body"/>
          </p:nvPr>
        </p:nvSpPr>
        <p:spPr>
          <a:xfrm>
            <a:off x="729450" y="1456350"/>
            <a:ext cx="7688700" cy="288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http://www.football-data.co.uk/data.php</a:t>
            </a:r>
            <a:endParaRPr/>
          </a:p>
          <a:p>
            <a:pPr indent="-311150" lvl="0" marL="457200" rtl="0" algn="l">
              <a:spcBef>
                <a:spcPts val="0"/>
              </a:spcBef>
              <a:spcAft>
                <a:spcPts val="0"/>
              </a:spcAft>
              <a:buSzPts val="1300"/>
              <a:buChar char="-"/>
            </a:pPr>
            <a:r>
              <a:rPr lang="en" u="sng">
                <a:solidFill>
                  <a:schemeClr val="hlink"/>
                </a:solidFill>
                <a:hlinkClick r:id="rId4"/>
              </a:rPr>
              <a:t>http://sunsite.tut.fi/rec/riku/soccer.html</a:t>
            </a:r>
            <a:endParaRPr/>
          </a:p>
          <a:p>
            <a:pPr indent="-311150" lvl="0" marL="457200" rtl="0" algn="l">
              <a:spcBef>
                <a:spcPts val="0"/>
              </a:spcBef>
              <a:spcAft>
                <a:spcPts val="0"/>
              </a:spcAft>
              <a:buSzPts val="1300"/>
              <a:buChar char="-"/>
            </a:pPr>
            <a:r>
              <a:rPr lang="en" u="sng">
                <a:solidFill>
                  <a:schemeClr val="hlink"/>
                </a:solidFill>
                <a:hlinkClick r:id="rId5"/>
              </a:rPr>
              <a:t>http://www.soccerstatistically.com/blog/2013/7/15/goal-time-analysis.html</a:t>
            </a:r>
            <a:endParaRPr/>
          </a:p>
          <a:p>
            <a:pPr indent="-311150" lvl="0" marL="457200" rtl="0" algn="l">
              <a:spcBef>
                <a:spcPts val="0"/>
              </a:spcBef>
              <a:spcAft>
                <a:spcPts val="0"/>
              </a:spcAft>
              <a:buSzPts val="1300"/>
              <a:buChar char="-"/>
            </a:pPr>
            <a:r>
              <a:rPr lang="en"/>
              <a:t>https://punkrockor.com/2020/07/02/a-soccer-win-probability-model/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4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94" name="Google Shape;94;p14"/>
          <p:cNvSpPr txBox="1"/>
          <p:nvPr>
            <p:ph idx="1" type="body"/>
          </p:nvPr>
        </p:nvSpPr>
        <p:spPr>
          <a:xfrm>
            <a:off x="729450" y="1227150"/>
            <a:ext cx="4344000" cy="268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Soccer has a huge fan base of around 3.5 billion people.</a:t>
            </a:r>
            <a:endParaRPr sz="1600"/>
          </a:p>
          <a:p>
            <a:pPr indent="-330200" lvl="0" marL="457200" rtl="0" algn="l">
              <a:spcBef>
                <a:spcPts val="0"/>
              </a:spcBef>
              <a:spcAft>
                <a:spcPts val="0"/>
              </a:spcAft>
              <a:buSzPts val="1600"/>
              <a:buChar char="-"/>
            </a:pPr>
            <a:r>
              <a:rPr lang="en" sz="1600"/>
              <a:t>Personal fan of certain leagues means there is high chance of Domain Knowledge</a:t>
            </a:r>
            <a:endParaRPr sz="1600"/>
          </a:p>
          <a:p>
            <a:pPr indent="-330200" lvl="0" marL="457200" rtl="0" algn="l">
              <a:spcBef>
                <a:spcPts val="0"/>
              </a:spcBef>
              <a:spcAft>
                <a:spcPts val="0"/>
              </a:spcAft>
              <a:buSzPts val="1600"/>
              <a:buChar char="-"/>
            </a:pPr>
            <a:r>
              <a:rPr lang="en" sz="1600"/>
              <a:t>Listening to commentators predict outcomes has now become more autonomous using data mining and machine learning to create predictions</a:t>
            </a:r>
            <a:endParaRPr sz="1600"/>
          </a:p>
          <a:p>
            <a:pPr indent="-330200" lvl="0" marL="457200" rtl="0" algn="l">
              <a:spcBef>
                <a:spcPts val="0"/>
              </a:spcBef>
              <a:spcAft>
                <a:spcPts val="0"/>
              </a:spcAft>
              <a:buSzPts val="1600"/>
              <a:buChar char="-"/>
            </a:pPr>
            <a:r>
              <a:rPr lang="en" sz="1600"/>
              <a:t>Can be taken step furthers in terms of betting odds FIFA world cup challengers/ winners. </a:t>
            </a:r>
            <a:endParaRPr sz="1600"/>
          </a:p>
          <a:p>
            <a:pPr indent="-330200" lvl="0" marL="457200" rtl="0" algn="l">
              <a:spcBef>
                <a:spcPts val="0"/>
              </a:spcBef>
              <a:spcAft>
                <a:spcPts val="0"/>
              </a:spcAft>
              <a:buSzPts val="1600"/>
              <a:buChar char="-"/>
            </a:pPr>
            <a:r>
              <a:rPr lang="en" sz="1600"/>
              <a:t>I</a:t>
            </a:r>
            <a:r>
              <a:rPr lang="en" sz="1600"/>
              <a:t>ntegration</a:t>
            </a:r>
            <a:r>
              <a:rPr lang="en" sz="1600"/>
              <a:t> into other sports</a:t>
            </a:r>
            <a:endParaRPr sz="1600"/>
          </a:p>
        </p:txBody>
      </p:sp>
      <p:pic>
        <p:nvPicPr>
          <p:cNvPr descr="Download CRiSTiANO RONALDO Free PNG transparent image and clipart" id="95" name="Google Shape;95;p14"/>
          <p:cNvPicPr preferRelativeResize="0"/>
          <p:nvPr/>
        </p:nvPicPr>
        <p:blipFill>
          <a:blip r:embed="rId3">
            <a:alphaModFix/>
          </a:blip>
          <a:stretch>
            <a:fillRect/>
          </a:stretch>
        </p:blipFill>
        <p:spPr>
          <a:xfrm>
            <a:off x="4989775" y="1077925"/>
            <a:ext cx="3810000"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90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101" name="Google Shape;101;p15"/>
          <p:cNvSpPr txBox="1"/>
          <p:nvPr>
            <p:ph idx="1" type="body"/>
          </p:nvPr>
        </p:nvSpPr>
        <p:spPr>
          <a:xfrm>
            <a:off x="669750" y="1314900"/>
            <a:ext cx="7626600" cy="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Scrape CSV file		Cleaning/		3 Different 		   Best Model/ Optimization   </a:t>
            </a:r>
            <a:endParaRPr/>
          </a:p>
          <a:p>
            <a:pPr indent="0" lvl="0" marL="0" rtl="0" algn="l">
              <a:spcBef>
                <a:spcPts val="1600"/>
              </a:spcBef>
              <a:spcAft>
                <a:spcPts val="1600"/>
              </a:spcAft>
              <a:buNone/>
            </a:pPr>
            <a:r>
              <a:rPr lang="en"/>
              <a:t>					Preprocessing	</a:t>
            </a:r>
            <a:r>
              <a:rPr lang="en"/>
              <a:t>Data Models	</a:t>
            </a:r>
            <a:endParaRPr/>
          </a:p>
        </p:txBody>
      </p:sp>
      <p:pic>
        <p:nvPicPr>
          <p:cNvPr descr="Data Mining in Brief. Data mining is a very popular topic… | by Sidath  Asiri | Towards Data Science" id="102" name="Google Shape;102;p15"/>
          <p:cNvPicPr preferRelativeResize="0"/>
          <p:nvPr/>
        </p:nvPicPr>
        <p:blipFill>
          <a:blip r:embed="rId3">
            <a:alphaModFix/>
          </a:blip>
          <a:stretch>
            <a:fillRect/>
          </a:stretch>
        </p:blipFill>
        <p:spPr>
          <a:xfrm>
            <a:off x="1704975" y="2079000"/>
            <a:ext cx="5734050" cy="26967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7650" y="61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Step: Data Cleaning and Preprocessing</a:t>
            </a:r>
            <a:endParaRPr/>
          </a:p>
        </p:txBody>
      </p:sp>
      <p:sp>
        <p:nvSpPr>
          <p:cNvPr id="108" name="Google Shape;108;p16"/>
          <p:cNvSpPr txBox="1"/>
          <p:nvPr>
            <p:ph idx="1" type="body"/>
          </p:nvPr>
        </p:nvSpPr>
        <p:spPr>
          <a:xfrm>
            <a:off x="729450" y="1384725"/>
            <a:ext cx="4332000" cy="247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first step before applying the 3 learning models is to preprocess and clean the data.</a:t>
            </a:r>
            <a:endParaRPr/>
          </a:p>
          <a:p>
            <a:pPr indent="-311150" lvl="0" marL="457200" rtl="0" algn="l">
              <a:spcBef>
                <a:spcPts val="0"/>
              </a:spcBef>
              <a:spcAft>
                <a:spcPts val="0"/>
              </a:spcAft>
              <a:buSzPts val="1300"/>
              <a:buChar char="-"/>
            </a:pPr>
            <a:r>
              <a:rPr lang="en"/>
              <a:t>The data was very large coming from the European Football Results CSV files from the years 1993-2020. </a:t>
            </a:r>
            <a:endParaRPr/>
          </a:p>
          <a:p>
            <a:pPr indent="-311150" lvl="0" marL="457200" rtl="0" algn="l">
              <a:spcBef>
                <a:spcPts val="0"/>
              </a:spcBef>
              <a:spcAft>
                <a:spcPts val="0"/>
              </a:spcAft>
              <a:buSzPts val="1300"/>
              <a:buChar char="-"/>
            </a:pPr>
            <a:r>
              <a:rPr lang="en"/>
              <a:t>Getting Data on the last 17 years of Premier League soccer got us around about 6000 different match instances and about 63 attributes to choose from. </a:t>
            </a:r>
            <a:endParaRPr/>
          </a:p>
          <a:p>
            <a:pPr indent="-311150" lvl="0" marL="457200" rtl="0" algn="l">
              <a:spcBef>
                <a:spcPts val="0"/>
              </a:spcBef>
              <a:spcAft>
                <a:spcPts val="0"/>
              </a:spcAft>
              <a:buSzPts val="1300"/>
              <a:buChar char="-"/>
            </a:pPr>
            <a:r>
              <a:rPr lang="en"/>
              <a:t>This is why domain knowledge is important</a:t>
            </a:r>
            <a:r>
              <a:rPr lang="en"/>
              <a:t> </a:t>
            </a:r>
            <a:endParaRPr/>
          </a:p>
          <a:p>
            <a:pPr indent="0" lvl="0" marL="457200" rtl="0" algn="l">
              <a:spcBef>
                <a:spcPts val="1600"/>
              </a:spcBef>
              <a:spcAft>
                <a:spcPts val="1600"/>
              </a:spcAft>
              <a:buNone/>
            </a:pPr>
            <a:r>
              <a:t/>
            </a:r>
            <a:endParaRPr/>
          </a:p>
        </p:txBody>
      </p:sp>
      <p:sp>
        <p:nvSpPr>
          <p:cNvPr id="109" name="Google Shape;109;p16"/>
          <p:cNvSpPr txBox="1"/>
          <p:nvPr/>
        </p:nvSpPr>
        <p:spPr>
          <a:xfrm>
            <a:off x="167125" y="4034825"/>
            <a:ext cx="2638200" cy="11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Removing Features: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Domain Knowledge suggesting things that aren’t important.</a:t>
            </a:r>
            <a:endParaRPr>
              <a:latin typeface="Lato"/>
              <a:ea typeface="Lato"/>
              <a:cs typeface="Lato"/>
              <a:sym typeface="Lato"/>
            </a:endParaRPr>
          </a:p>
        </p:txBody>
      </p:sp>
      <p:sp>
        <p:nvSpPr>
          <p:cNvPr id="110" name="Google Shape;110;p16"/>
          <p:cNvSpPr txBox="1"/>
          <p:nvPr/>
        </p:nvSpPr>
        <p:spPr>
          <a:xfrm>
            <a:off x="2471050" y="3942425"/>
            <a:ext cx="26382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Preprocessing:</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One-Hot Encoding for Nominal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Bounding numeric values with z score scaling</a:t>
            </a:r>
            <a:endParaRPr>
              <a:latin typeface="Lato"/>
              <a:ea typeface="Lato"/>
              <a:cs typeface="Lato"/>
              <a:sym typeface="Lato"/>
            </a:endParaRPr>
          </a:p>
        </p:txBody>
      </p:sp>
      <p:sp>
        <p:nvSpPr>
          <p:cNvPr id="111" name="Google Shape;111;p16"/>
          <p:cNvSpPr txBox="1"/>
          <p:nvPr/>
        </p:nvSpPr>
        <p:spPr>
          <a:xfrm>
            <a:off x="5001750" y="4090975"/>
            <a:ext cx="37191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See if any attributes are prioritized for example home games account for higher percentage of winning than away. About 46% of the time</a:t>
            </a:r>
            <a:endParaRPr>
              <a:latin typeface="Lato"/>
              <a:ea typeface="Lato"/>
              <a:cs typeface="Lato"/>
              <a:sym typeface="Lato"/>
            </a:endParaRPr>
          </a:p>
        </p:txBody>
      </p:sp>
      <p:pic>
        <p:nvPicPr>
          <p:cNvPr id="112" name="Google Shape;112;p16"/>
          <p:cNvPicPr preferRelativeResize="0"/>
          <p:nvPr/>
        </p:nvPicPr>
        <p:blipFill>
          <a:blip r:embed="rId3">
            <a:alphaModFix/>
          </a:blip>
          <a:stretch>
            <a:fillRect/>
          </a:stretch>
        </p:blipFill>
        <p:spPr>
          <a:xfrm>
            <a:off x="5001750" y="1281174"/>
            <a:ext cx="2316443" cy="2678175"/>
          </a:xfrm>
          <a:prstGeom prst="rect">
            <a:avLst/>
          </a:prstGeom>
          <a:noFill/>
          <a:ln>
            <a:noFill/>
          </a:ln>
        </p:spPr>
      </p:pic>
      <p:pic>
        <p:nvPicPr>
          <p:cNvPr id="113" name="Google Shape;113;p16"/>
          <p:cNvPicPr preferRelativeResize="0"/>
          <p:nvPr/>
        </p:nvPicPr>
        <p:blipFill>
          <a:blip r:embed="rId4">
            <a:alphaModFix/>
          </a:blip>
          <a:stretch>
            <a:fillRect/>
          </a:stretch>
        </p:blipFill>
        <p:spPr>
          <a:xfrm>
            <a:off x="7424950" y="1347464"/>
            <a:ext cx="2316451" cy="25455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7650" y="554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Step Continued.</a:t>
            </a:r>
            <a:endParaRPr/>
          </a:p>
        </p:txBody>
      </p:sp>
      <p:sp>
        <p:nvSpPr>
          <p:cNvPr id="119" name="Google Shape;119;p17"/>
          <p:cNvSpPr txBox="1"/>
          <p:nvPr>
            <p:ph idx="1" type="body"/>
          </p:nvPr>
        </p:nvSpPr>
        <p:spPr>
          <a:xfrm>
            <a:off x="729450" y="1396675"/>
            <a:ext cx="7688700" cy="294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I preprocess the data I had obtained about 20 attributes I thought were viable into training a model.  </a:t>
            </a:r>
            <a:endParaRPr/>
          </a:p>
          <a:p>
            <a:pPr indent="-311150" lvl="0" marL="457200" rtl="0" algn="l">
              <a:spcBef>
                <a:spcPts val="0"/>
              </a:spcBef>
              <a:spcAft>
                <a:spcPts val="0"/>
              </a:spcAft>
              <a:buSzPts val="1300"/>
              <a:buChar char="-"/>
            </a:pPr>
            <a:r>
              <a:rPr lang="en"/>
              <a:t>Some attributes include </a:t>
            </a:r>
            <a:endParaRPr/>
          </a:p>
          <a:p>
            <a:pPr indent="-298450" lvl="3" marL="1828800" rtl="0" algn="l">
              <a:spcBef>
                <a:spcPts val="0"/>
              </a:spcBef>
              <a:spcAft>
                <a:spcPts val="0"/>
              </a:spcAft>
              <a:buSzPts val="1100"/>
              <a:buChar char="-"/>
            </a:pPr>
            <a:r>
              <a:rPr lang="en"/>
              <a:t>Location they were playing either at home or away</a:t>
            </a:r>
            <a:endParaRPr/>
          </a:p>
          <a:p>
            <a:pPr indent="-298450" lvl="3" marL="1828800" rtl="0" algn="l">
              <a:spcBef>
                <a:spcPts val="0"/>
              </a:spcBef>
              <a:spcAft>
                <a:spcPts val="0"/>
              </a:spcAft>
              <a:buSzPts val="1100"/>
              <a:buChar char="-"/>
            </a:pPr>
            <a:r>
              <a:rPr lang="en"/>
              <a:t>Record for past 3 games</a:t>
            </a:r>
            <a:endParaRPr/>
          </a:p>
          <a:p>
            <a:pPr indent="-298450" lvl="3" marL="1828800" rtl="0" algn="l">
              <a:spcBef>
                <a:spcPts val="0"/>
              </a:spcBef>
              <a:spcAft>
                <a:spcPts val="0"/>
              </a:spcAft>
              <a:buSzPts val="1100"/>
              <a:buChar char="-"/>
            </a:pPr>
            <a:r>
              <a:rPr lang="en"/>
              <a:t>The numerical total of last 3 games L=+0 D=+1 W=+3</a:t>
            </a:r>
            <a:endParaRPr/>
          </a:p>
          <a:p>
            <a:pPr indent="-298450" lvl="3" marL="1828800" rtl="0" algn="l">
              <a:spcBef>
                <a:spcPts val="0"/>
              </a:spcBef>
              <a:spcAft>
                <a:spcPts val="0"/>
              </a:spcAft>
              <a:buSzPts val="1100"/>
              <a:buChar char="-"/>
            </a:pPr>
            <a:r>
              <a:rPr lang="en"/>
              <a:t>The record of goals conceded and goals scored between the last 3 games.</a:t>
            </a:r>
            <a:endParaRPr/>
          </a:p>
          <a:p>
            <a:pPr indent="-311150" lvl="0" marL="457200" rtl="0" algn="l">
              <a:spcBef>
                <a:spcPts val="0"/>
              </a:spcBef>
              <a:spcAft>
                <a:spcPts val="0"/>
              </a:spcAft>
              <a:buSzPts val="1300"/>
              <a:buChar char="-"/>
            </a:pPr>
            <a:r>
              <a:rPr lang="en"/>
              <a:t>The reason for some of these attributes is because it is important to also note a teams confidence that can’t be directly valued as “being on fire”  in the  moment which they could be on a winning streak. Or the lack of confidence on a losing streak which would make a team’s desire to win high or low.  I created new attributes using one-hot encoding characterized as Win1 Win2 Win3 which would look like like if they won last 3 games as 111 or if they only won their first and last game out of the 3 it would look like 101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7650" y="602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Models for Learning</a:t>
            </a:r>
            <a:endParaRPr/>
          </a:p>
        </p:txBody>
      </p:sp>
      <p:sp>
        <p:nvSpPr>
          <p:cNvPr id="125" name="Google Shape;125;p18"/>
          <p:cNvSpPr txBox="1"/>
          <p:nvPr>
            <p:ph idx="1" type="body"/>
          </p:nvPr>
        </p:nvSpPr>
        <p:spPr>
          <a:xfrm>
            <a:off x="729450" y="1325050"/>
            <a:ext cx="7925100" cy="301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Logistic</a:t>
            </a:r>
            <a:r>
              <a:rPr lang="en"/>
              <a:t> Regression</a:t>
            </a:r>
            <a:endParaRPr/>
          </a:p>
          <a:p>
            <a:pPr indent="-298450" lvl="1" marL="914400" rtl="0" algn="l">
              <a:spcBef>
                <a:spcPts val="0"/>
              </a:spcBef>
              <a:spcAft>
                <a:spcPts val="0"/>
              </a:spcAft>
              <a:buSzPts val="1100"/>
              <a:buChar char="-"/>
            </a:pPr>
            <a:r>
              <a:rPr lang="en"/>
              <a:t>This is a regression model in which we could predict the </a:t>
            </a:r>
            <a:r>
              <a:rPr lang="en" sz="1100"/>
              <a:t>probability</a:t>
            </a:r>
            <a:r>
              <a:rPr lang="en" sz="1100"/>
              <a:t> that a                          certain entries belongs to certain classes  based on the sigmoid function</a:t>
            </a:r>
            <a:endParaRPr sz="1100"/>
          </a:p>
          <a:p>
            <a:pPr indent="-311150" lvl="0" marL="457200" rtl="0" algn="l">
              <a:spcBef>
                <a:spcPts val="0"/>
              </a:spcBef>
              <a:spcAft>
                <a:spcPts val="0"/>
              </a:spcAft>
              <a:buSzPts val="1300"/>
              <a:buChar char="-"/>
            </a:pPr>
            <a:r>
              <a:rPr lang="en"/>
              <a:t>XGBoost: </a:t>
            </a:r>
            <a:endParaRPr/>
          </a:p>
          <a:p>
            <a:pPr indent="-285750" lvl="1" marL="914400" rtl="0" algn="l">
              <a:spcBef>
                <a:spcPts val="0"/>
              </a:spcBef>
              <a:spcAft>
                <a:spcPts val="0"/>
              </a:spcAft>
              <a:buSzPts val="900"/>
              <a:buChar char="-"/>
            </a:pPr>
            <a:r>
              <a:rPr lang="en"/>
              <a:t>This is a model used in building trees that continuously improves and fixes the previous errors created by the previously trained tree.</a:t>
            </a:r>
            <a:endParaRPr/>
          </a:p>
          <a:p>
            <a:pPr indent="-311150" lvl="0" marL="457200" rtl="0" algn="l">
              <a:spcBef>
                <a:spcPts val="0"/>
              </a:spcBef>
              <a:spcAft>
                <a:spcPts val="0"/>
              </a:spcAft>
              <a:buSzPts val="1300"/>
              <a:buChar char="-"/>
            </a:pPr>
            <a:r>
              <a:rPr lang="en"/>
              <a:t>Support Vector Machine:</a:t>
            </a:r>
            <a:endParaRPr/>
          </a:p>
          <a:p>
            <a:pPr indent="-298450" lvl="1" marL="914400" rtl="0" algn="l">
              <a:spcBef>
                <a:spcPts val="0"/>
              </a:spcBef>
              <a:spcAft>
                <a:spcPts val="0"/>
              </a:spcAft>
              <a:buSzPts val="1100"/>
              <a:buChar char="-"/>
            </a:pPr>
            <a:r>
              <a:rPr lang="en"/>
              <a:t>This is done to differentiate between classes that are significantly different and thus creates a certain separation gap that is as wide as possible clearly defining certain classes.</a:t>
            </a:r>
            <a:endParaRPr/>
          </a:p>
        </p:txBody>
      </p:sp>
      <p:pic>
        <p:nvPicPr>
          <p:cNvPr descr="Machine Learning Part 6: Logistic Regression - Chun's Machine Learning Page" id="126" name="Google Shape;126;p18"/>
          <p:cNvPicPr preferRelativeResize="0"/>
          <p:nvPr/>
        </p:nvPicPr>
        <p:blipFill>
          <a:blip r:embed="rId3">
            <a:alphaModFix/>
          </a:blip>
          <a:stretch>
            <a:fillRect/>
          </a:stretch>
        </p:blipFill>
        <p:spPr>
          <a:xfrm>
            <a:off x="6159674" y="381825"/>
            <a:ext cx="2494874" cy="1763375"/>
          </a:xfrm>
          <a:prstGeom prst="rect">
            <a:avLst/>
          </a:prstGeom>
          <a:noFill/>
          <a:ln>
            <a:noFill/>
          </a:ln>
        </p:spPr>
      </p:pic>
      <p:pic>
        <p:nvPicPr>
          <p:cNvPr descr="Support Vector Machines — Soft Margin Formulation and Kernel Trick | by  Rishabh Misra | Towards Data Science" id="127" name="Google Shape;127;p18"/>
          <p:cNvPicPr preferRelativeResize="0"/>
          <p:nvPr/>
        </p:nvPicPr>
        <p:blipFill>
          <a:blip r:embed="rId4">
            <a:alphaModFix/>
          </a:blip>
          <a:stretch>
            <a:fillRect/>
          </a:stretch>
        </p:blipFill>
        <p:spPr>
          <a:xfrm>
            <a:off x="6515652" y="3258824"/>
            <a:ext cx="2138898" cy="176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7650" y="566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33" name="Google Shape;133;p19"/>
          <p:cNvSpPr txBox="1"/>
          <p:nvPr>
            <p:ph idx="1" type="body"/>
          </p:nvPr>
        </p:nvSpPr>
        <p:spPr>
          <a:xfrm>
            <a:off x="729450" y="1480225"/>
            <a:ext cx="7688700" cy="28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has been several studies done on these classification learning algorithms in sports. As we can see from the result. We had a better prediction than just stating that 46% of the games at home are won or at random chance of 33% given that we can also account for  wins at home, or away or even draws. </a:t>
            </a:r>
            <a:endParaRPr/>
          </a:p>
          <a:p>
            <a:pPr indent="0" lvl="0" marL="0" rtl="0" algn="l">
              <a:spcBef>
                <a:spcPts val="1600"/>
              </a:spcBef>
              <a:spcAft>
                <a:spcPts val="0"/>
              </a:spcAft>
              <a:buNone/>
            </a:pPr>
            <a:r>
              <a:rPr lang="en"/>
              <a:t>-Other studies were done on Football matches that found 54.7% classification accuracy based on different models using Naive Bayes or Neural Networks.</a:t>
            </a:r>
            <a:endParaRPr/>
          </a:p>
          <a:p>
            <a:pPr indent="0" lvl="0" marL="0" rtl="0" algn="l">
              <a:spcBef>
                <a:spcPts val="1600"/>
              </a:spcBef>
              <a:spcAft>
                <a:spcPts val="1600"/>
              </a:spcAft>
              <a:buNone/>
            </a:pPr>
            <a:r>
              <a:t/>
            </a:r>
            <a:endParaRPr/>
          </a:p>
        </p:txBody>
      </p:sp>
      <p:graphicFrame>
        <p:nvGraphicFramePr>
          <p:cNvPr id="134" name="Google Shape;134;p19"/>
          <p:cNvGraphicFramePr/>
          <p:nvPr/>
        </p:nvGraphicFramePr>
        <p:xfrm>
          <a:off x="904750" y="3205925"/>
          <a:ext cx="3000000" cy="3000000"/>
        </p:xfrm>
        <a:graphic>
          <a:graphicData uri="http://schemas.openxmlformats.org/drawingml/2006/table">
            <a:tbl>
              <a:tblPr>
                <a:noFill/>
                <a:tableStyleId>{EAAED735-4588-4395-A29C-6A83351E1492}</a:tableStyleId>
              </a:tblPr>
              <a:tblGrid>
                <a:gridCol w="1809750"/>
                <a:gridCol w="1809750"/>
                <a:gridCol w="1809750"/>
                <a:gridCol w="1809750"/>
              </a:tblGrid>
              <a:tr h="591875">
                <a:tc>
                  <a:txBody>
                    <a:bodyPr/>
                    <a:lstStyle/>
                    <a:p>
                      <a:pPr indent="0" lvl="0" marL="0" rtl="0" algn="ctr">
                        <a:spcBef>
                          <a:spcPts val="0"/>
                        </a:spcBef>
                        <a:spcAft>
                          <a:spcPts val="0"/>
                        </a:spcAft>
                        <a:buNone/>
                      </a:pPr>
                      <a:r>
                        <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a:latin typeface="EB Garamond"/>
                          <a:ea typeface="EB Garamond"/>
                          <a:cs typeface="EB Garamond"/>
                          <a:sym typeface="EB Garamond"/>
                        </a:rPr>
                        <a:t>Support Vector Machine</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a:latin typeface="EB Garamond"/>
                          <a:ea typeface="EB Garamond"/>
                          <a:cs typeface="EB Garamond"/>
                          <a:sym typeface="EB Garamond"/>
                        </a:rPr>
                        <a:t>XGBoost</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a:latin typeface="EB Garamond"/>
                          <a:ea typeface="EB Garamond"/>
                          <a:cs typeface="EB Garamond"/>
                          <a:sym typeface="EB Garamond"/>
                        </a:rPr>
                        <a:t>Logistic</a:t>
                      </a:r>
                      <a:r>
                        <a:rPr lang="en">
                          <a:latin typeface="EB Garamond"/>
                          <a:ea typeface="EB Garamond"/>
                          <a:cs typeface="EB Garamond"/>
                          <a:sym typeface="EB Garamond"/>
                        </a:rPr>
                        <a:t> Regression</a:t>
                      </a:r>
                      <a:endParaRPr>
                        <a:latin typeface="EB Garamond"/>
                        <a:ea typeface="EB Garamond"/>
                        <a:cs typeface="EB Garamond"/>
                        <a:sym typeface="EB Garamond"/>
                      </a:endParaRPr>
                    </a:p>
                  </a:txBody>
                  <a:tcPr marT="91425" marB="91425" marR="91425" marL="91425"/>
                </a:tc>
              </a:tr>
              <a:tr h="591875">
                <a:tc>
                  <a:txBody>
                    <a:bodyPr/>
                    <a:lstStyle/>
                    <a:p>
                      <a:pPr indent="0" lvl="0" marL="0" rtl="0" algn="ctr">
                        <a:spcBef>
                          <a:spcPts val="0"/>
                        </a:spcBef>
                        <a:spcAft>
                          <a:spcPts val="0"/>
                        </a:spcAft>
                        <a:buNone/>
                      </a:pPr>
                      <a:r>
                        <a:rPr lang="en">
                          <a:latin typeface="EB Garamond"/>
                          <a:ea typeface="EB Garamond"/>
                          <a:cs typeface="EB Garamond"/>
                          <a:sym typeface="EB Garamond"/>
                        </a:rPr>
                        <a:t>Accuracy</a:t>
                      </a:r>
                      <a:endParaRPr>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a:latin typeface="EB Garamond"/>
                          <a:ea typeface="EB Garamond"/>
                          <a:cs typeface="EB Garamond"/>
                          <a:sym typeface="EB Garamond"/>
                        </a:rPr>
                        <a:t>Testing: 53.39%</a:t>
                      </a:r>
                      <a:endParaRPr>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a:latin typeface="EB Garamond"/>
                          <a:ea typeface="EB Garamond"/>
                          <a:cs typeface="EB Garamond"/>
                          <a:sym typeface="EB Garamond"/>
                        </a:rPr>
                        <a:t>Testing: 53.21%</a:t>
                      </a:r>
                      <a:endParaRPr>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a:latin typeface="EB Garamond"/>
                          <a:ea typeface="EB Garamond"/>
                          <a:cs typeface="EB Garamond"/>
                          <a:sym typeface="EB Garamond"/>
                        </a:rPr>
                        <a:t>Testing: 53.75%</a:t>
                      </a:r>
                      <a:endParaRPr>
                        <a:latin typeface="EB Garamond"/>
                        <a:ea typeface="EB Garamond"/>
                        <a:cs typeface="EB Garamond"/>
                        <a:sym typeface="EB Garamond"/>
                      </a:endParaRPr>
                    </a:p>
                  </a:txBody>
                  <a:tcPr marT="91425" marB="91425" marR="91425" marL="91425"/>
                </a:tc>
              </a:tr>
              <a:tr h="591875">
                <a:tc>
                  <a:txBody>
                    <a:bodyPr/>
                    <a:lstStyle/>
                    <a:p>
                      <a:pPr indent="0" lvl="0" marL="0" rtl="0" algn="ctr">
                        <a:spcBef>
                          <a:spcPts val="0"/>
                        </a:spcBef>
                        <a:spcAft>
                          <a:spcPts val="0"/>
                        </a:spcAft>
                        <a:buNone/>
                      </a:pPr>
                      <a:r>
                        <a:rPr lang="en">
                          <a:latin typeface="EB Garamond"/>
                          <a:ea typeface="EB Garamond"/>
                          <a:cs typeface="EB Garamond"/>
                          <a:sym typeface="EB Garamond"/>
                        </a:rPr>
                        <a:t>F1-Score</a:t>
                      </a:r>
                      <a:endParaRPr>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a:latin typeface="EB Garamond"/>
                          <a:ea typeface="EB Garamond"/>
                          <a:cs typeface="EB Garamond"/>
                          <a:sym typeface="EB Garamond"/>
                        </a:rPr>
                        <a:t>Testing: 42.15%</a:t>
                      </a:r>
                      <a:endParaRPr>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a:latin typeface="EB Garamond"/>
                          <a:ea typeface="EB Garamond"/>
                          <a:cs typeface="EB Garamond"/>
                          <a:sym typeface="EB Garamond"/>
                        </a:rPr>
                        <a:t>Testing: 44.84%</a:t>
                      </a:r>
                      <a:endParaRPr>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a:latin typeface="EB Garamond"/>
                          <a:ea typeface="EB Garamond"/>
                          <a:cs typeface="EB Garamond"/>
                          <a:sym typeface="EB Garamond"/>
                        </a:rPr>
                        <a:t>Testing: 43.95%</a:t>
                      </a:r>
                      <a:endParaRPr>
                        <a:latin typeface="EB Garamond"/>
                        <a:ea typeface="EB Garamond"/>
                        <a:cs typeface="EB Garamond"/>
                        <a:sym typeface="EB Garamond"/>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7650" y="578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further Optimization</a:t>
            </a:r>
            <a:endParaRPr/>
          </a:p>
        </p:txBody>
      </p:sp>
      <p:sp>
        <p:nvSpPr>
          <p:cNvPr id="140" name="Google Shape;140;p20"/>
          <p:cNvSpPr txBox="1"/>
          <p:nvPr>
            <p:ph idx="1" type="body"/>
          </p:nvPr>
        </p:nvSpPr>
        <p:spPr>
          <a:xfrm>
            <a:off x="729450" y="1444425"/>
            <a:ext cx="7688700" cy="289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Implementing a grid search into optimizing the parameters of the XGBoost significantly improved </a:t>
            </a:r>
            <a:r>
              <a:rPr lang="en"/>
              <a:t>our</a:t>
            </a:r>
            <a:r>
              <a:rPr lang="en"/>
              <a:t> ability to generate better results. This is done because of the GridSearch ability to find the most optimal values for the parameters. </a:t>
            </a:r>
            <a:endParaRPr/>
          </a:p>
          <a:p>
            <a:pPr indent="-311150" lvl="0" marL="457200" rtl="0" algn="l">
              <a:spcBef>
                <a:spcPts val="0"/>
              </a:spcBef>
              <a:spcAft>
                <a:spcPts val="0"/>
              </a:spcAft>
              <a:buSzPts val="1300"/>
              <a:buChar char="-"/>
            </a:pPr>
            <a:r>
              <a:rPr lang="en"/>
              <a:t>Different data splits also helped the learning models </a:t>
            </a:r>
            <a:r>
              <a:rPr lang="en"/>
              <a:t>and for XGBoost it did not create the issue of overfitting a training model.</a:t>
            </a:r>
            <a:endParaRPr/>
          </a:p>
          <a:p>
            <a:pPr indent="-311150" lvl="0" marL="457200" rtl="0" algn="l">
              <a:spcBef>
                <a:spcPts val="0"/>
              </a:spcBef>
              <a:spcAft>
                <a:spcPts val="0"/>
              </a:spcAft>
              <a:buSzPts val="1300"/>
              <a:buChar char="-"/>
            </a:pPr>
            <a:r>
              <a:rPr lang="en"/>
              <a:t>At a 90/10 split between training and testing the results were as follows</a:t>
            </a:r>
            <a:endParaRPr/>
          </a:p>
          <a:p>
            <a:pPr indent="0" lvl="0" marL="0" rtl="0" algn="l">
              <a:spcBef>
                <a:spcPts val="1600"/>
              </a:spcBef>
              <a:spcAft>
                <a:spcPts val="1600"/>
              </a:spcAft>
              <a:buNone/>
            </a:pPr>
            <a:r>
              <a:t/>
            </a:r>
            <a:endParaRPr/>
          </a:p>
        </p:txBody>
      </p:sp>
      <p:graphicFrame>
        <p:nvGraphicFramePr>
          <p:cNvPr id="141" name="Google Shape;141;p20"/>
          <p:cNvGraphicFramePr/>
          <p:nvPr/>
        </p:nvGraphicFramePr>
        <p:xfrm>
          <a:off x="2349175" y="3211400"/>
          <a:ext cx="3000000" cy="3000000"/>
        </p:xfrm>
        <a:graphic>
          <a:graphicData uri="http://schemas.openxmlformats.org/drawingml/2006/table">
            <a:tbl>
              <a:tblPr>
                <a:noFill/>
                <a:tableStyleId>{EAAED735-4588-4395-A29C-6A83351E1492}</a:tableStyleId>
              </a:tblPr>
              <a:tblGrid>
                <a:gridCol w="2112575"/>
                <a:gridCol w="2112575"/>
              </a:tblGrid>
              <a:tr h="736250">
                <a:tc>
                  <a:txBody>
                    <a:bodyPr/>
                    <a:lstStyle/>
                    <a:p>
                      <a:pPr indent="0" lvl="0" marL="0" rtl="0" algn="ctr">
                        <a:spcBef>
                          <a:spcPts val="0"/>
                        </a:spcBef>
                        <a:spcAft>
                          <a:spcPts val="0"/>
                        </a:spcAft>
                        <a:buNone/>
                      </a:pPr>
                      <a:r>
                        <a:rPr lang="en">
                          <a:latin typeface="EB Garamond"/>
                          <a:ea typeface="EB Garamond"/>
                          <a:cs typeface="EB Garamond"/>
                          <a:sym typeface="EB Garamond"/>
                        </a:rPr>
                        <a:t>F1-Score</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Testing: 58.35%</a:t>
                      </a:r>
                      <a:endParaRPr>
                        <a:latin typeface="EB Garamond"/>
                        <a:ea typeface="EB Garamond"/>
                        <a:cs typeface="EB Garamond"/>
                        <a:sym typeface="EB Garamond"/>
                      </a:endParaRPr>
                    </a:p>
                  </a:txBody>
                  <a:tcPr marT="91425" marB="91425" marR="91425" marL="91425"/>
                </a:tc>
              </a:tr>
              <a:tr h="736250">
                <a:tc>
                  <a:txBody>
                    <a:bodyPr/>
                    <a:lstStyle/>
                    <a:p>
                      <a:pPr indent="0" lvl="0" marL="0" rtl="0" algn="ctr">
                        <a:spcBef>
                          <a:spcPts val="0"/>
                        </a:spcBef>
                        <a:spcAft>
                          <a:spcPts val="0"/>
                        </a:spcAft>
                        <a:buNone/>
                      </a:pPr>
                      <a:r>
                        <a:rPr lang="en">
                          <a:latin typeface="EB Garamond"/>
                          <a:ea typeface="EB Garamond"/>
                          <a:cs typeface="EB Garamond"/>
                          <a:sym typeface="EB Garamond"/>
                        </a:rPr>
                        <a:t>Accuracy</a:t>
                      </a:r>
                      <a:endParaRPr>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Testing: 56.78%</a:t>
                      </a:r>
                      <a:endParaRPr>
                        <a:latin typeface="EB Garamond"/>
                        <a:ea typeface="EB Garamond"/>
                        <a:cs typeface="EB Garamond"/>
                        <a:sym typeface="EB Garamond"/>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650" y="61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Integration</a:t>
            </a:r>
            <a:endParaRPr/>
          </a:p>
        </p:txBody>
      </p:sp>
      <p:sp>
        <p:nvSpPr>
          <p:cNvPr id="147" name="Google Shape;147;p21"/>
          <p:cNvSpPr txBox="1"/>
          <p:nvPr>
            <p:ph idx="1" type="body"/>
          </p:nvPr>
        </p:nvSpPr>
        <p:spPr>
          <a:xfrm>
            <a:off x="667975" y="1563775"/>
            <a:ext cx="3245700" cy="287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integration of live “data” in terms of betting odds could be very significant in helping someone bet more on certain teams based on the idea that they will win.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This integration could also include the idea of Implied Probability which can be another attribute added and calculated </a:t>
            </a:r>
            <a:r>
              <a:rPr lang="en"/>
              <a:t>simultaneously to it’s live broadcast.</a:t>
            </a:r>
            <a:endParaRPr/>
          </a:p>
        </p:txBody>
      </p:sp>
      <p:pic>
        <p:nvPicPr>
          <p:cNvPr id="148" name="Google Shape;148;p21"/>
          <p:cNvPicPr preferRelativeResize="0"/>
          <p:nvPr/>
        </p:nvPicPr>
        <p:blipFill>
          <a:blip r:embed="rId3">
            <a:alphaModFix/>
          </a:blip>
          <a:stretch>
            <a:fillRect/>
          </a:stretch>
        </p:blipFill>
        <p:spPr>
          <a:xfrm>
            <a:off x="3975161" y="1275875"/>
            <a:ext cx="4862966" cy="28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