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pen Sans Bold" charset="1" panose="020B0806030504020204"/>
      <p:regular r:id="rId15"/>
    </p:embeddedFont>
    <p:embeddedFont>
      <p:font typeface="League Spartan" charset="1" panose="00000800000000000000"/>
      <p:regular r:id="rId16"/>
    </p:embeddedFont>
    <p:embeddedFont>
      <p:font typeface="Open Sans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2" Target="../media/image6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svg" Type="http://schemas.openxmlformats.org/officeDocument/2006/relationships/image"/><Relationship Id="rId11" Target="../media/image29.png" Type="http://schemas.openxmlformats.org/officeDocument/2006/relationships/image"/><Relationship Id="rId12" Target="../media/image30.png" Type="http://schemas.openxmlformats.org/officeDocument/2006/relationships/image"/><Relationship Id="rId13" Target="../media/image31.png" Type="http://schemas.openxmlformats.org/officeDocument/2006/relationships/image"/><Relationship Id="rId14" Target="../media/image32.png" Type="http://schemas.openxmlformats.org/officeDocument/2006/relationships/image"/><Relationship Id="rId2" Target="../media/image6.jpe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952267"/>
            <a:ext cx="16230600" cy="8382465"/>
            <a:chOff x="0" y="0"/>
            <a:chExt cx="6045684" cy="31223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45684" cy="3122357"/>
            </a:xfrm>
            <a:custGeom>
              <a:avLst/>
              <a:gdLst/>
              <a:ahLst/>
              <a:cxnLst/>
              <a:rect r="r" b="b" t="t" l="l"/>
              <a:pathLst>
                <a:path h="3122357" w="6045684">
                  <a:moveTo>
                    <a:pt x="0" y="0"/>
                  </a:moveTo>
                  <a:lnTo>
                    <a:pt x="6045684" y="0"/>
                  </a:lnTo>
                  <a:lnTo>
                    <a:pt x="6045684" y="3122357"/>
                  </a:lnTo>
                  <a:lnTo>
                    <a:pt x="0" y="31223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9753A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45684" cy="3122357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74539" y="8993151"/>
            <a:ext cx="4284389" cy="1567256"/>
            <a:chOff x="0" y="0"/>
            <a:chExt cx="1128399" cy="412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8399" cy="412775"/>
            </a:xfrm>
            <a:custGeom>
              <a:avLst/>
              <a:gdLst/>
              <a:ahLst/>
              <a:cxnLst/>
              <a:rect r="r" b="b" t="t" l="l"/>
              <a:pathLst>
                <a:path h="412775" w="1128399">
                  <a:moveTo>
                    <a:pt x="0" y="0"/>
                  </a:moveTo>
                  <a:lnTo>
                    <a:pt x="1128399" y="0"/>
                  </a:lnTo>
                  <a:lnTo>
                    <a:pt x="1128399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128399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4012664" y="3237235"/>
            <a:ext cx="6983416" cy="1567256"/>
            <a:chOff x="0" y="0"/>
            <a:chExt cx="1839254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39254" cy="412775"/>
            </a:xfrm>
            <a:custGeom>
              <a:avLst/>
              <a:gdLst/>
              <a:ahLst/>
              <a:cxnLst/>
              <a:rect r="r" b="b" t="t" l="l"/>
              <a:pathLst>
                <a:path h="412775" w="1839254">
                  <a:moveTo>
                    <a:pt x="0" y="0"/>
                  </a:moveTo>
                  <a:lnTo>
                    <a:pt x="1839254" y="0"/>
                  </a:lnTo>
                  <a:lnTo>
                    <a:pt x="183925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3925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true" rot="5400000">
            <a:off x="10540746" y="-52264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18001" y="1688159"/>
            <a:ext cx="491457" cy="480734"/>
          </a:xfrm>
          <a:custGeom>
            <a:avLst/>
            <a:gdLst/>
            <a:ahLst/>
            <a:cxnLst/>
            <a:rect r="r" b="b" t="t" l="l"/>
            <a:pathLst>
              <a:path h="480734" w="491457">
                <a:moveTo>
                  <a:pt x="0" y="0"/>
                </a:moveTo>
                <a:lnTo>
                  <a:pt x="491457" y="0"/>
                </a:lnTo>
                <a:lnTo>
                  <a:pt x="491457" y="480735"/>
                </a:lnTo>
                <a:lnTo>
                  <a:pt x="0" y="480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46576" y="6010235"/>
            <a:ext cx="9224082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Análisis de Actividades Humanas Basado en Inteligencia Artificial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18001" y="4455375"/>
            <a:ext cx="11119114" cy="1825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8"/>
              </a:lnSpc>
            </a:pPr>
            <a:r>
              <a:rPr lang="en-US" sz="12099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PROYECTO IA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84676" y="3226149"/>
            <a:ext cx="11052439" cy="1162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3"/>
              </a:lnSpc>
            </a:pPr>
            <a:r>
              <a:rPr lang="en-US" sz="7700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PROPUESTA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11950" y="7888354"/>
            <a:ext cx="4756684" cy="36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Presentado por: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11950" y="8231889"/>
            <a:ext cx="4756684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Santiago Jose Barraza</a:t>
            </a: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Sebastian Lopez Garcia </a:t>
            </a: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Juan Sebastian Medina</a:t>
            </a:r>
          </a:p>
          <a:p>
            <a:pPr algn="just" marL="0" indent="0" lvl="0">
              <a:lnSpc>
                <a:spcPts val="2600"/>
              </a:lnSpc>
              <a:spcBef>
                <a:spcPct val="0"/>
              </a:spcBef>
            </a:pPr>
          </a:p>
        </p:txBody>
      </p:sp>
      <p:sp>
        <p:nvSpPr>
          <p:cNvPr name="AutoShape 19" id="19"/>
          <p:cNvSpPr/>
          <p:nvPr/>
        </p:nvSpPr>
        <p:spPr>
          <a:xfrm flipV="true">
            <a:off x="13553005" y="935761"/>
            <a:ext cx="5036482" cy="5036482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14602740" y="4540846"/>
            <a:ext cx="1216428" cy="1216428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12944791" y="7512571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11473469" y="9776779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77486" y="3088067"/>
            <a:ext cx="15333028" cy="129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8"/>
              </a:lnSpc>
            </a:pPr>
            <a:r>
              <a:rPr lang="en-US" sz="846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INTRODUCCIÓN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30994" y="4321100"/>
            <a:ext cx="12826012" cy="237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4"/>
              </a:lnSpc>
            </a:pPr>
            <a:r>
              <a:rPr lang="en-US" sz="26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Este proyecto desarrolla un sistema de análisis de actividades humanas utilizando inteligencia artificial. Se analizan movimientos específicos como sentarse, ponerse de pie y caminar mediante la extracción de características biomecánicas de videos grabados, incluyendo velocidad articular, ángulos articulares y deltas de movimiento. </a:t>
            </a:r>
          </a:p>
        </p:txBody>
      </p:sp>
      <p:grpSp>
        <p:nvGrpSpPr>
          <p:cNvPr name="Group 5" id="5"/>
          <p:cNvGrpSpPr/>
          <p:nvPr/>
        </p:nvGrpSpPr>
        <p:grpSpPr>
          <a:xfrm rot="-5400000">
            <a:off x="6186162" y="2511196"/>
            <a:ext cx="6818207" cy="20947169"/>
            <a:chOff x="0" y="0"/>
            <a:chExt cx="1795742" cy="5516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700000">
            <a:off x="13734331" y="93713"/>
            <a:ext cx="4685776" cy="1567256"/>
            <a:chOff x="0" y="0"/>
            <a:chExt cx="1234114" cy="4127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4114" cy="412775"/>
            </a:xfrm>
            <a:custGeom>
              <a:avLst/>
              <a:gdLst/>
              <a:ahLst/>
              <a:cxnLst/>
              <a:rect r="r" b="b" t="t" l="l"/>
              <a:pathLst>
                <a:path h="412775" w="1234114">
                  <a:moveTo>
                    <a:pt x="0" y="0"/>
                  </a:moveTo>
                  <a:lnTo>
                    <a:pt x="1234114" y="0"/>
                  </a:lnTo>
                  <a:lnTo>
                    <a:pt x="123411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3411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0858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85161" y="1649662"/>
            <a:ext cx="7758839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5"/>
              </a:lnSpc>
            </a:pPr>
            <a:r>
              <a:rPr lang="en-US" sz="55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5161" y="2857695"/>
            <a:ext cx="7555756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objetivo es ofrecer información biomecánica precisa en tiempo real, con aplicaciones en rehabilitación, deportes y monitoreo de actividades cotidianas.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2575" y="1028700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553707" y="3306067"/>
            <a:ext cx="2498868" cy="2498868"/>
            <a:chOff x="0" y="0"/>
            <a:chExt cx="3331824" cy="3331824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3331824" cy="3331824"/>
              <a:chOff x="0" y="0"/>
              <a:chExt cx="14400530" cy="1440053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782A8C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408917" y="466286"/>
              <a:ext cx="2505689" cy="2505689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9235425" y="3306067"/>
            <a:ext cx="2498868" cy="2498868"/>
            <a:chOff x="0" y="0"/>
            <a:chExt cx="3331824" cy="3331824"/>
          </a:xfrm>
        </p:grpSpPr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5400000">
              <a:off x="0" y="0"/>
              <a:ext cx="3331824" cy="3331824"/>
              <a:chOff x="0" y="0"/>
              <a:chExt cx="14400530" cy="1440053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FF99FF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386640" y="461273"/>
              <a:ext cx="2510702" cy="2510702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9235425" y="5936126"/>
            <a:ext cx="2498868" cy="2498868"/>
            <a:chOff x="0" y="0"/>
            <a:chExt cx="3331824" cy="3331824"/>
          </a:xfrm>
        </p:grpSpPr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-10800000">
              <a:off x="0" y="0"/>
              <a:ext cx="3331824" cy="3331824"/>
              <a:chOff x="0" y="0"/>
              <a:chExt cx="14400530" cy="1440053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782A8C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374877" y="374877"/>
              <a:ext cx="2530206" cy="2530206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24" id="24"/>
          <p:cNvGrpSpPr/>
          <p:nvPr/>
        </p:nvGrpSpPr>
        <p:grpSpPr>
          <a:xfrm rot="0">
            <a:off x="6553707" y="5936126"/>
            <a:ext cx="2521050" cy="2521050"/>
            <a:chOff x="0" y="0"/>
            <a:chExt cx="3361401" cy="3361401"/>
          </a:xfrm>
        </p:grpSpPr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-5400000">
              <a:off x="0" y="0"/>
              <a:ext cx="3361401" cy="3361401"/>
              <a:chOff x="0" y="0"/>
              <a:chExt cx="14400530" cy="1440053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DD4EDA"/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408917" y="443611"/>
              <a:ext cx="2508873" cy="2508873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sp>
        <p:nvSpPr>
          <p:cNvPr name="TextBox 30" id="30"/>
          <p:cNvSpPr txBox="true"/>
          <p:nvPr/>
        </p:nvSpPr>
        <p:spPr>
          <a:xfrm rot="0">
            <a:off x="2664396" y="2020324"/>
            <a:ext cx="13142058" cy="961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7083" spc="22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TÉCNICAS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7323829" y="3940553"/>
            <a:ext cx="952399" cy="1411913"/>
          </a:xfrm>
          <a:custGeom>
            <a:avLst/>
            <a:gdLst/>
            <a:ahLst/>
            <a:cxnLst/>
            <a:rect r="r" b="b" t="t" l="l"/>
            <a:pathLst>
              <a:path h="1411913" w="952399">
                <a:moveTo>
                  <a:pt x="0" y="0"/>
                </a:moveTo>
                <a:lnTo>
                  <a:pt x="952400" y="0"/>
                </a:lnTo>
                <a:lnTo>
                  <a:pt x="952400" y="1411913"/>
                </a:lnTo>
                <a:lnTo>
                  <a:pt x="0" y="14119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9968395" y="6602489"/>
            <a:ext cx="1047406" cy="1166140"/>
          </a:xfrm>
          <a:custGeom>
            <a:avLst/>
            <a:gdLst/>
            <a:ahLst/>
            <a:cxnLst/>
            <a:rect r="r" b="b" t="t" l="l"/>
            <a:pathLst>
              <a:path h="1166140" w="1047406">
                <a:moveTo>
                  <a:pt x="0" y="0"/>
                </a:moveTo>
                <a:lnTo>
                  <a:pt x="1047405" y="0"/>
                </a:lnTo>
                <a:lnTo>
                  <a:pt x="1047405" y="1166140"/>
                </a:lnTo>
                <a:lnTo>
                  <a:pt x="0" y="11661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009650" y="4057507"/>
            <a:ext cx="973317" cy="1112940"/>
          </a:xfrm>
          <a:custGeom>
            <a:avLst/>
            <a:gdLst/>
            <a:ahLst/>
            <a:cxnLst/>
            <a:rect r="r" b="b" t="t" l="l"/>
            <a:pathLst>
              <a:path h="1112940" w="973317">
                <a:moveTo>
                  <a:pt x="0" y="0"/>
                </a:moveTo>
                <a:lnTo>
                  <a:pt x="973317" y="0"/>
                </a:lnTo>
                <a:lnTo>
                  <a:pt x="973317" y="1112941"/>
                </a:lnTo>
                <a:lnTo>
                  <a:pt x="0" y="11129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275352" y="6593053"/>
            <a:ext cx="1049354" cy="1233215"/>
          </a:xfrm>
          <a:custGeom>
            <a:avLst/>
            <a:gdLst/>
            <a:ahLst/>
            <a:cxnLst/>
            <a:rect r="r" b="b" t="t" l="l"/>
            <a:pathLst>
              <a:path h="1233215" w="1049354">
                <a:moveTo>
                  <a:pt x="0" y="0"/>
                </a:moveTo>
                <a:lnTo>
                  <a:pt x="1049354" y="0"/>
                </a:lnTo>
                <a:lnTo>
                  <a:pt x="1049354" y="1233215"/>
                </a:lnTo>
                <a:lnTo>
                  <a:pt x="0" y="123321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2594183" y="3277492"/>
            <a:ext cx="3071543" cy="691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6"/>
              </a:lnSpc>
              <a:spcBef>
                <a:spcPct val="0"/>
              </a:spcBef>
            </a:pPr>
            <a:r>
              <a:rPr lang="en-US" sz="2011" spc="-4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 Cálculo Biomecánica Articular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939939" y="3277492"/>
            <a:ext cx="3418129" cy="691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2011" spc="-4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3. Modelos Supervisados:</a:t>
            </a:r>
          </a:p>
          <a:p>
            <a:pPr algn="l">
              <a:lnSpc>
                <a:spcPts val="2816"/>
              </a:lnSpc>
              <a:spcBef>
                <a:spcPct val="0"/>
              </a:spcBef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2998949" y="6185586"/>
            <a:ext cx="3359119" cy="334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6"/>
              </a:lnSpc>
              <a:spcBef>
                <a:spcPct val="0"/>
              </a:spcBef>
            </a:pPr>
            <a:r>
              <a:rPr lang="en-US" sz="2011" spc="-4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4. Hiperparámetros: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594183" y="6185586"/>
            <a:ext cx="3071543" cy="334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6"/>
              </a:lnSpc>
              <a:spcBef>
                <a:spcPct val="0"/>
              </a:spcBef>
            </a:pPr>
            <a:r>
              <a:rPr lang="en-US" sz="2011" spc="-4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r>
              <a:rPr lang="en-US" sz="2011" spc="-4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. Normalización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594183" y="4020303"/>
            <a:ext cx="2689114" cy="134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64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 velocidades y ángulos articulares son métricas fundamentales para diferenciar actividades dinámicas de estáticas.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594183" y="6812226"/>
            <a:ext cx="2933584" cy="1071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64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Utilizando un estándar scaler para asegurar la normalización de todos los datos en el dataset.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939939" y="3750293"/>
            <a:ext cx="2699178" cy="215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64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Técnicas como XGBoost son especialmente útiles para problemas de clasificación debido a su capacidad para manejar datos estructurados y mitigar el impacto del ruido.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998949" y="6812226"/>
            <a:ext cx="2787064" cy="1071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64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clave para mejorar la precisión del modelo y evitar problemas como el sobreajuste o el subajuste.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5009" y="1019175"/>
            <a:ext cx="13177983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07"/>
              </a:lnSpc>
              <a:spcBef>
                <a:spcPct val="0"/>
              </a:spcBef>
            </a:pPr>
            <a:r>
              <a:rPr lang="en-US" sz="8755" spc="26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FLUJO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6186162" y="2511196"/>
            <a:ext cx="6818207" cy="20947169"/>
            <a:chOff x="0" y="0"/>
            <a:chExt cx="1795742" cy="55169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2700000">
            <a:off x="13734331" y="93713"/>
            <a:ext cx="4685776" cy="1567256"/>
            <a:chOff x="0" y="0"/>
            <a:chExt cx="1234114" cy="4127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34114" cy="412775"/>
            </a:xfrm>
            <a:custGeom>
              <a:avLst/>
              <a:gdLst/>
              <a:ahLst/>
              <a:cxnLst/>
              <a:rect r="r" b="b" t="t" l="l"/>
              <a:pathLst>
                <a:path h="412775" w="1234114">
                  <a:moveTo>
                    <a:pt x="0" y="0"/>
                  </a:moveTo>
                  <a:lnTo>
                    <a:pt x="1234114" y="0"/>
                  </a:lnTo>
                  <a:lnTo>
                    <a:pt x="123411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3411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101995" y="2362200"/>
            <a:ext cx="12084011" cy="7038936"/>
          </a:xfrm>
          <a:custGeom>
            <a:avLst/>
            <a:gdLst/>
            <a:ahLst/>
            <a:cxnLst/>
            <a:rect r="r" b="b" t="t" l="l"/>
            <a:pathLst>
              <a:path h="7038936" w="12084011">
                <a:moveTo>
                  <a:pt x="0" y="0"/>
                </a:moveTo>
                <a:lnTo>
                  <a:pt x="12084010" y="0"/>
                </a:lnTo>
                <a:lnTo>
                  <a:pt x="12084010" y="7038936"/>
                </a:lnTo>
                <a:lnTo>
                  <a:pt x="0" y="7038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7516841" y="294646"/>
            <a:ext cx="14145878" cy="11522461"/>
          </a:xfrm>
          <a:custGeom>
            <a:avLst/>
            <a:gdLst/>
            <a:ahLst/>
            <a:cxnLst/>
            <a:rect r="r" b="b" t="t" l="l"/>
            <a:pathLst>
              <a:path h="11522461" w="14145878">
                <a:moveTo>
                  <a:pt x="14145878" y="11522461"/>
                </a:moveTo>
                <a:lnTo>
                  <a:pt x="0" y="11522461"/>
                </a:lnTo>
                <a:lnTo>
                  <a:pt x="0" y="0"/>
                </a:lnTo>
                <a:lnTo>
                  <a:pt x="14145878" y="0"/>
                </a:lnTo>
                <a:lnTo>
                  <a:pt x="14145878" y="1152246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50131" y="1862817"/>
            <a:ext cx="13561080" cy="89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2"/>
              </a:lnSpc>
            </a:pPr>
            <a:r>
              <a:rPr lang="en-US" sz="584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RESULTADOS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493042" y="3112828"/>
            <a:ext cx="13301915" cy="5886098"/>
          </a:xfrm>
          <a:custGeom>
            <a:avLst/>
            <a:gdLst/>
            <a:ahLst/>
            <a:cxnLst/>
            <a:rect r="r" b="b" t="t" l="l"/>
            <a:pathLst>
              <a:path h="5886098" w="13301915">
                <a:moveTo>
                  <a:pt x="0" y="0"/>
                </a:moveTo>
                <a:lnTo>
                  <a:pt x="13301916" y="0"/>
                </a:lnTo>
                <a:lnTo>
                  <a:pt x="13301916" y="5886098"/>
                </a:lnTo>
                <a:lnTo>
                  <a:pt x="0" y="588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46499" y="5228815"/>
            <a:ext cx="3925804" cy="3831308"/>
            <a:chOff x="0" y="0"/>
            <a:chExt cx="453389" cy="4424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3389" cy="442476"/>
            </a:xfrm>
            <a:custGeom>
              <a:avLst/>
              <a:gdLst/>
              <a:ahLst/>
              <a:cxnLst/>
              <a:rect r="r" b="b" t="t" l="l"/>
              <a:pathLst>
                <a:path h="442476" w="453389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570F69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228815"/>
            <a:ext cx="3925804" cy="3831308"/>
            <a:chOff x="0" y="0"/>
            <a:chExt cx="453389" cy="4424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3389" cy="442476"/>
            </a:xfrm>
            <a:custGeom>
              <a:avLst/>
              <a:gdLst/>
              <a:ahLst/>
              <a:cxnLst/>
              <a:rect r="r" b="b" t="t" l="l"/>
              <a:pathLst>
                <a:path h="442476" w="453389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FF99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700000">
            <a:off x="2075081" y="3516412"/>
            <a:ext cx="1833041" cy="1833041"/>
            <a:chOff x="0" y="0"/>
            <a:chExt cx="2444055" cy="2444055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FF99FF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-2700000">
            <a:off x="6192880" y="3516412"/>
            <a:ext cx="1833041" cy="1833041"/>
            <a:chOff x="0" y="0"/>
            <a:chExt cx="2444055" cy="2444055"/>
          </a:xfrm>
        </p:grpSpPr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5400000"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570F69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283619" y="338366"/>
              <a:ext cx="1841722" cy="1841722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9200744" y="5228815"/>
            <a:ext cx="3925804" cy="3831308"/>
            <a:chOff x="0" y="0"/>
            <a:chExt cx="453389" cy="4424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53389" cy="442476"/>
            </a:xfrm>
            <a:custGeom>
              <a:avLst/>
              <a:gdLst/>
              <a:ahLst/>
              <a:cxnLst/>
              <a:rect r="r" b="b" t="t" l="l"/>
              <a:pathLst>
                <a:path h="442476" w="453389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FF99FF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2700000">
            <a:off x="10247125" y="3516412"/>
            <a:ext cx="1833041" cy="1833041"/>
            <a:chOff x="0" y="0"/>
            <a:chExt cx="2444055" cy="2444055"/>
          </a:xfrm>
        </p:grpSpPr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FF99FF"/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30" id="30"/>
          <p:cNvGrpSpPr/>
          <p:nvPr/>
        </p:nvGrpSpPr>
        <p:grpSpPr>
          <a:xfrm rot="0">
            <a:off x="13333496" y="5228815"/>
            <a:ext cx="3925804" cy="3831308"/>
            <a:chOff x="0" y="0"/>
            <a:chExt cx="453389" cy="4424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53389" cy="442476"/>
            </a:xfrm>
            <a:custGeom>
              <a:avLst/>
              <a:gdLst/>
              <a:ahLst/>
              <a:cxnLst/>
              <a:rect r="r" b="b" t="t" l="l"/>
              <a:pathLst>
                <a:path h="442476" w="453389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570F69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-2700000">
            <a:off x="14379878" y="3516412"/>
            <a:ext cx="1833041" cy="1833041"/>
            <a:chOff x="0" y="0"/>
            <a:chExt cx="2444055" cy="2444055"/>
          </a:xfrm>
        </p:grpSpPr>
        <p:grpSp>
          <p:nvGrpSpPr>
            <p:cNvPr name="Group 34" id="34"/>
            <p:cNvGrpSpPr>
              <a:grpSpLocks noChangeAspect="true"/>
            </p:cNvGrpSpPr>
            <p:nvPr/>
          </p:nvGrpSpPr>
          <p:grpSpPr>
            <a:xfrm rot="5400000"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570F69"/>
              </a:solidFill>
            </p:spPr>
          </p:sp>
        </p:grpSp>
        <p:grpSp>
          <p:nvGrpSpPr>
            <p:cNvPr name="Group 36" id="36"/>
            <p:cNvGrpSpPr/>
            <p:nvPr/>
          </p:nvGrpSpPr>
          <p:grpSpPr>
            <a:xfrm rot="0">
              <a:off x="283619" y="338366"/>
              <a:ext cx="1841722" cy="1841722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sp>
        <p:nvSpPr>
          <p:cNvPr name="Freeform 39" id="39"/>
          <p:cNvSpPr/>
          <p:nvPr/>
        </p:nvSpPr>
        <p:spPr>
          <a:xfrm flipH="false" flipV="false" rot="0">
            <a:off x="6608019" y="4105585"/>
            <a:ext cx="1002763" cy="814973"/>
          </a:xfrm>
          <a:custGeom>
            <a:avLst/>
            <a:gdLst/>
            <a:ahLst/>
            <a:cxnLst/>
            <a:rect r="r" b="b" t="t" l="l"/>
            <a:pathLst>
              <a:path h="814973" w="1002763">
                <a:moveTo>
                  <a:pt x="0" y="0"/>
                </a:moveTo>
                <a:lnTo>
                  <a:pt x="1002764" y="0"/>
                </a:lnTo>
                <a:lnTo>
                  <a:pt x="1002764" y="814973"/>
                </a:lnTo>
                <a:lnTo>
                  <a:pt x="0" y="8149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0734405" y="4017132"/>
            <a:ext cx="858482" cy="783559"/>
          </a:xfrm>
          <a:custGeom>
            <a:avLst/>
            <a:gdLst/>
            <a:ahLst/>
            <a:cxnLst/>
            <a:rect r="r" b="b" t="t" l="l"/>
            <a:pathLst>
              <a:path h="783559" w="858482">
                <a:moveTo>
                  <a:pt x="0" y="0"/>
                </a:moveTo>
                <a:lnTo>
                  <a:pt x="858482" y="0"/>
                </a:lnTo>
                <a:lnTo>
                  <a:pt x="858482" y="783560"/>
                </a:lnTo>
                <a:lnTo>
                  <a:pt x="0" y="7835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468490" y="3909428"/>
            <a:ext cx="1011130" cy="1011130"/>
          </a:xfrm>
          <a:custGeom>
            <a:avLst/>
            <a:gdLst/>
            <a:ahLst/>
            <a:cxnLst/>
            <a:rect r="r" b="b" t="t" l="l"/>
            <a:pathLst>
              <a:path h="1011130" w="1011130">
                <a:moveTo>
                  <a:pt x="0" y="0"/>
                </a:moveTo>
                <a:lnTo>
                  <a:pt x="1011130" y="0"/>
                </a:lnTo>
                <a:lnTo>
                  <a:pt x="1011130" y="1011130"/>
                </a:lnTo>
                <a:lnTo>
                  <a:pt x="0" y="10111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4793426" y="3878014"/>
            <a:ext cx="948407" cy="1109838"/>
          </a:xfrm>
          <a:custGeom>
            <a:avLst/>
            <a:gdLst/>
            <a:ahLst/>
            <a:cxnLst/>
            <a:rect r="r" b="b" t="t" l="l"/>
            <a:pathLst>
              <a:path h="1109838" w="948407">
                <a:moveTo>
                  <a:pt x="0" y="0"/>
                </a:moveTo>
                <a:lnTo>
                  <a:pt x="948407" y="0"/>
                </a:lnTo>
                <a:lnTo>
                  <a:pt x="948407" y="1109838"/>
                </a:lnTo>
                <a:lnTo>
                  <a:pt x="0" y="11098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144511" y="5729089"/>
            <a:ext cx="3659088" cy="3021608"/>
          </a:xfrm>
          <a:custGeom>
            <a:avLst/>
            <a:gdLst/>
            <a:ahLst/>
            <a:cxnLst/>
            <a:rect r="r" b="b" t="t" l="l"/>
            <a:pathLst>
              <a:path h="3021608" w="3659088">
                <a:moveTo>
                  <a:pt x="0" y="0"/>
                </a:moveTo>
                <a:lnTo>
                  <a:pt x="3659088" y="0"/>
                </a:lnTo>
                <a:lnTo>
                  <a:pt x="3659088" y="3021607"/>
                </a:lnTo>
                <a:lnTo>
                  <a:pt x="0" y="30216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4035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5279857" y="5841722"/>
            <a:ext cx="3659088" cy="2908975"/>
          </a:xfrm>
          <a:custGeom>
            <a:avLst/>
            <a:gdLst/>
            <a:ahLst/>
            <a:cxnLst/>
            <a:rect r="r" b="b" t="t" l="l"/>
            <a:pathLst>
              <a:path h="2908975" w="3659088">
                <a:moveTo>
                  <a:pt x="0" y="0"/>
                </a:moveTo>
                <a:lnTo>
                  <a:pt x="3659088" y="0"/>
                </a:lnTo>
                <a:lnTo>
                  <a:pt x="3659088" y="2908974"/>
                </a:lnTo>
                <a:lnTo>
                  <a:pt x="0" y="290897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9322523" y="5785405"/>
            <a:ext cx="3682246" cy="2908975"/>
          </a:xfrm>
          <a:custGeom>
            <a:avLst/>
            <a:gdLst/>
            <a:ahLst/>
            <a:cxnLst/>
            <a:rect r="r" b="b" t="t" l="l"/>
            <a:pathLst>
              <a:path h="2908975" w="3682246">
                <a:moveTo>
                  <a:pt x="0" y="0"/>
                </a:moveTo>
                <a:lnTo>
                  <a:pt x="3682246" y="0"/>
                </a:lnTo>
                <a:lnTo>
                  <a:pt x="3682246" y="2908975"/>
                </a:lnTo>
                <a:lnTo>
                  <a:pt x="0" y="290897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4152407" y="5898038"/>
            <a:ext cx="2287982" cy="2852658"/>
          </a:xfrm>
          <a:custGeom>
            <a:avLst/>
            <a:gdLst/>
            <a:ahLst/>
            <a:cxnLst/>
            <a:rect r="r" b="b" t="t" l="l"/>
            <a:pathLst>
              <a:path h="2852658" w="2287982">
                <a:moveTo>
                  <a:pt x="0" y="0"/>
                </a:moveTo>
                <a:lnTo>
                  <a:pt x="2287982" y="0"/>
                </a:lnTo>
                <a:lnTo>
                  <a:pt x="2287982" y="2852658"/>
                </a:lnTo>
                <a:lnTo>
                  <a:pt x="0" y="285265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028700" y="2567889"/>
            <a:ext cx="16230600" cy="845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3"/>
              </a:lnSpc>
            </a:pPr>
            <a:r>
              <a:rPr lang="en-US" sz="6177" spc="19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PRINCIPALES LOGROS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2575" y="1028700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2700000">
            <a:off x="57071" y="8050244"/>
            <a:ext cx="3393988" cy="1567256"/>
            <a:chOff x="0" y="0"/>
            <a:chExt cx="893890" cy="412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700000">
            <a:off x="14836942" y="550429"/>
            <a:ext cx="3393988" cy="1567256"/>
            <a:chOff x="0" y="0"/>
            <a:chExt cx="893890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794973" y="5188925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92396" y="3277398"/>
            <a:ext cx="15103207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</a:pPr>
            <a:r>
              <a:rPr lang="en-US" sz="76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CONCLUSIONES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800000">
            <a:off x="13871465" y="-189523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712132" y="4891424"/>
            <a:ext cx="8863735" cy="284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4"/>
              </a:lnSpc>
            </a:pPr>
            <a:r>
              <a:rPr lang="en-US" sz="26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</a:t>
            </a:r>
            <a:r>
              <a:rPr lang="en-US" sz="26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proyecto sienta las bases para aplicaciones en rehabilitación y monitoreo físico. En el futuro, planeamos ampliar el dataset, integrar sensores adicionales y explorar redes neuronales profundas para mejorar aún más la precisión.</a:t>
            </a:r>
          </a:p>
          <a:p>
            <a:pPr algn="just">
              <a:lnSpc>
                <a:spcPts val="375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115119"/>
            <a:chOff x="0" y="0"/>
            <a:chExt cx="6045684" cy="3022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45684" cy="3022775"/>
            </a:xfrm>
            <a:custGeom>
              <a:avLst/>
              <a:gdLst/>
              <a:ahLst/>
              <a:cxnLst/>
              <a:rect r="r" b="b" t="t" l="l"/>
              <a:pathLst>
                <a:path h="3022775" w="6045684">
                  <a:moveTo>
                    <a:pt x="0" y="0"/>
                  </a:moveTo>
                  <a:lnTo>
                    <a:pt x="6045684" y="0"/>
                  </a:lnTo>
                  <a:lnTo>
                    <a:pt x="6045684" y="3022775"/>
                  </a:lnTo>
                  <a:lnTo>
                    <a:pt x="0" y="30227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9753A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45684" cy="3022775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74539" y="8993151"/>
            <a:ext cx="4284389" cy="1567256"/>
            <a:chOff x="0" y="0"/>
            <a:chExt cx="1128399" cy="412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8399" cy="412775"/>
            </a:xfrm>
            <a:custGeom>
              <a:avLst/>
              <a:gdLst/>
              <a:ahLst/>
              <a:cxnLst/>
              <a:rect r="r" b="b" t="t" l="l"/>
              <a:pathLst>
                <a:path h="412775" w="1128399">
                  <a:moveTo>
                    <a:pt x="0" y="0"/>
                  </a:moveTo>
                  <a:lnTo>
                    <a:pt x="1128399" y="0"/>
                  </a:lnTo>
                  <a:lnTo>
                    <a:pt x="1128399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128399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4012664" y="3237235"/>
            <a:ext cx="6983416" cy="1567256"/>
            <a:chOff x="0" y="0"/>
            <a:chExt cx="1839254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39254" cy="412775"/>
            </a:xfrm>
            <a:custGeom>
              <a:avLst/>
              <a:gdLst/>
              <a:ahLst/>
              <a:cxnLst/>
              <a:rect r="r" b="b" t="t" l="l"/>
              <a:pathLst>
                <a:path h="412775" w="1839254">
                  <a:moveTo>
                    <a:pt x="0" y="0"/>
                  </a:moveTo>
                  <a:lnTo>
                    <a:pt x="1839254" y="0"/>
                  </a:lnTo>
                  <a:lnTo>
                    <a:pt x="183925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3925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true" rot="5400000">
            <a:off x="10540746" y="-52264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18001" y="1688159"/>
            <a:ext cx="491457" cy="480734"/>
          </a:xfrm>
          <a:custGeom>
            <a:avLst/>
            <a:gdLst/>
            <a:ahLst/>
            <a:cxnLst/>
            <a:rect r="r" b="b" t="t" l="l"/>
            <a:pathLst>
              <a:path h="480734" w="491457">
                <a:moveTo>
                  <a:pt x="0" y="0"/>
                </a:moveTo>
                <a:lnTo>
                  <a:pt x="491457" y="0"/>
                </a:lnTo>
                <a:lnTo>
                  <a:pt x="491457" y="480735"/>
                </a:lnTo>
                <a:lnTo>
                  <a:pt x="0" y="480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18001" y="4941630"/>
            <a:ext cx="11119114" cy="1825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8"/>
              </a:lnSpc>
            </a:pPr>
            <a:r>
              <a:rPr lang="en-US" sz="12099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GRACIAS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84676" y="3712404"/>
            <a:ext cx="11052439" cy="1162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3"/>
              </a:lnSpc>
            </a:pPr>
            <a:r>
              <a:rPr lang="en-US" sz="7700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MUCHAS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13553005" y="935761"/>
            <a:ext cx="5036482" cy="5036482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4602740" y="4540846"/>
            <a:ext cx="1216428" cy="1216428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2944791" y="7512571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11473469" y="9776779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DAGXc8W_r0Y</dc:identifier>
  <dcterms:modified xsi:type="dcterms:W3CDTF">2011-08-01T06:04:30Z</dcterms:modified>
  <cp:revision>1</cp:revision>
  <dc:title>IA</dc:title>
</cp:coreProperties>
</file>