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4"/>
  </p:notesMasterIdLst>
  <p:sldIdLst>
    <p:sldId id="256" r:id="rId2"/>
    <p:sldId id="258" r:id="rId3"/>
    <p:sldId id="312" r:id="rId4"/>
    <p:sldId id="314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5" r:id="rId22"/>
    <p:sldId id="334" r:id="rId23"/>
  </p:sldIdLst>
  <p:sldSz cx="9144000" cy="5143500" type="screen16x9"/>
  <p:notesSz cx="6858000" cy="9144000"/>
  <p:embeddedFontLst>
    <p:embeddedFont>
      <p:font typeface="Anton" pitchFamily="2" charset="0"/>
      <p:regular r:id="rId25"/>
    </p:embeddedFont>
    <p:embeddedFont>
      <p:font typeface="Aptos Narrow" panose="020B0004020202020204" pitchFamily="34" charset="0"/>
      <p:regular r:id="rId26"/>
      <p:bold r:id="rId27"/>
      <p:italic r:id="rId28"/>
      <p:boldItalic r:id="rId29"/>
    </p:embeddedFont>
    <p:embeddedFont>
      <p:font typeface="Hind" panose="02000000000000000000" pitchFamily="2" charset="0"/>
      <p:regular r:id="rId30"/>
      <p:bold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CCBE0B-4CB8-4436-A4CF-8A1F351D8455}">
  <a:tblStyle styleId="{B2CCBE0B-4CB8-4436-A4CF-8A1F351D8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049155d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049155d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F4C69FF9-6E90-0A7F-5393-74531B956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F04C3A0-D744-A16B-E46D-D1E7F0E0C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0636CFBE-6C6D-1CEF-D391-06F89D1D4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</a:t>
            </a:r>
            <a:r>
              <a:rPr lang="es-ES" dirty="0" err="1"/>
              <a:t>i_rload</a:t>
            </a:r>
            <a:r>
              <a:rPr lang="es-ES" dirty="0"/>
              <a:t> para distintas </a:t>
            </a:r>
            <a:r>
              <a:rPr lang="es-ES" dirty="0" err="1"/>
              <a:t>Rload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09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395DA66B-7D0A-0C7C-23DC-2AE1FD296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1B8B088B-5290-157B-367E-B4FEA9E2E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7BB716A1-1470-6D09-C86F-E9381C952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12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BE2873AC-9E3A-C11C-6197-80148CF9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8C355D5-1F31-A4C8-1339-7A1F6D1204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A2CB3108-1B35-9844-9F80-2BDEE532B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51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7A9F4548-F224-13CE-41F6-209C7A58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0DE0D8F3-9018-021C-E69D-D891240654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904D167-1E52-6915-55FD-9C9B9FBFC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73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39239CE2-D7AD-B1F4-4415-91483708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E86669E-305D-C2FB-322B-CA652BF7C5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278E507F-F228-CE90-38B5-CDCFEA3D0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87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813D5FBA-FFC3-5494-9AC8-CC54BD99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50C14C98-C2DA-0138-7782-C41FD7B8B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84C90FF3-E066-B0B8-D2D3-CB78A65AA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56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94449AB1-5464-3385-2B74-5C13B295C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021AE485-DEC8-82F1-C7C3-AFE6C7764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4CF35925-5B3E-A414-B4DB-6B7D14F7D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921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A4C7863A-F200-F2FD-07EF-D321E1803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A5BF49C-BB2D-6B32-FF84-74CD619BB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AE978335-16B6-315C-A0B9-CFBD66F138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264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C7B4CF3-E7C6-089E-9A46-53C93353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D4799FD-8A5B-E4DC-B7C7-B6932F8FA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AC7E8D0-642C-CD1F-5B4C-D1693B82EF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438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12BB0CA-4FAD-34F0-7AA3-E6A30D9D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33CE964-B918-DAEC-A6F3-F7BDE8CFDC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2DFBA59-3791-54E8-C5B8-6DC3FC4A0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0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F2DE00DE-6DF5-358F-8E56-1E3A0F335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94DF7C00-A86F-58F7-695A-8394000D79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CC228ED3-310B-1D64-8E06-2A6FD612C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24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57436D2A-4B44-B721-BD9E-740CE3F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8E0812D9-2CEA-AD68-B46D-7138E9201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D22362BF-BEC4-CF69-2ED5-8C42A7DA1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02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CE5908C7-DB8A-67F9-6AE2-E78EF6F5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CB066C7-8956-A7B3-31AC-476E3F946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B55C1159-5A44-CFF9-652E-90C27DD5F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31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A1DF31F-1267-8BC0-8800-0851E882A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6EF04275-7DF0-1265-FE28-CE192D199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E0F943BD-1717-C08B-96F1-922BF58D6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74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C68230DE-158F-2640-BE0E-E2686AE2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71B139F-D41E-9FA0-71E5-3DE14866A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EF96D6D5-2433-82CE-F3CC-5E773D8E2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58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10557D87-197C-A966-F96C-A658DB8EB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E8614F8D-52C5-523C-CFC5-1047C7884C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96CDD514-DAFA-8DB4-F7BE-7875440E0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9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936084FA-6E79-517C-407C-9059F359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DB279F7-7E0B-D7AA-1D6B-CFA8E3132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4784015C-A717-9471-A80B-1021FAFE1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41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89B97C94-28B4-134A-4CBA-2C6822BD6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6FC46E7-CC5A-AEBD-E664-78ECF94865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51D78DD0-A2AD-B6D4-3AC8-D807AF603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37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1F13A68-4DC0-3CFC-895A-2128969CE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618CA869-831E-9BBD-CC8D-1E181FB4A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CF0A9EEA-2754-17FF-15C8-3632B7959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51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0CB658B4-AE57-BF15-EDD4-BEEB3FC4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CC148B22-4580-2C36-8BEC-9AB7BCEA80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7935CB33-F9F6-FDCE-5336-853F77C86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220725" y="0"/>
            <a:ext cx="2923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12" name="Google Shape;12;p2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302988" y="231550"/>
            <a:ext cx="538025" cy="157800"/>
            <a:chOff x="2575325" y="1348650"/>
            <a:chExt cx="538025" cy="157800"/>
          </a:xfrm>
        </p:grpSpPr>
        <p:sp>
          <p:nvSpPr>
            <p:cNvPr id="32" name="Google Shape;32;p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3639" y="4144000"/>
            <a:ext cx="925310" cy="943383"/>
            <a:chOff x="595389" y="1761100"/>
            <a:chExt cx="925310" cy="943383"/>
          </a:xfrm>
        </p:grpSpPr>
        <p:cxnSp>
          <p:nvCxnSpPr>
            <p:cNvPr id="36" name="Google Shape;36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262436" y="-403375"/>
            <a:ext cx="925310" cy="943383"/>
            <a:chOff x="595389" y="1761100"/>
            <a:chExt cx="925310" cy="943383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43;p2"/>
          <p:cNvGrpSpPr/>
          <p:nvPr/>
        </p:nvGrpSpPr>
        <p:grpSpPr>
          <a:xfrm rot="5400000">
            <a:off x="7926547" y="2473475"/>
            <a:ext cx="1584577" cy="196549"/>
            <a:chOff x="750197" y="155825"/>
            <a:chExt cx="1584577" cy="196549"/>
          </a:xfrm>
        </p:grpSpPr>
        <p:sp>
          <p:nvSpPr>
            <p:cNvPr id="44" name="Google Shape;44;p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2"/>
          <p:cNvSpPr>
            <a:spLocks noGrp="1"/>
          </p:cNvSpPr>
          <p:nvPr>
            <p:ph type="pic" idx="2"/>
          </p:nvPr>
        </p:nvSpPr>
        <p:spPr>
          <a:xfrm>
            <a:off x="4891175" y="1183975"/>
            <a:ext cx="3405600" cy="2940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3"/>
          <p:cNvSpPr/>
          <p:nvPr/>
        </p:nvSpPr>
        <p:spPr>
          <a:xfrm>
            <a:off x="714635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13"/>
          <p:cNvGrpSpPr/>
          <p:nvPr/>
        </p:nvGrpSpPr>
        <p:grpSpPr>
          <a:xfrm>
            <a:off x="-317255" y="-728874"/>
            <a:ext cx="1656312" cy="1660374"/>
            <a:chOff x="2929375" y="236175"/>
            <a:chExt cx="805325" cy="807300"/>
          </a:xfrm>
        </p:grpSpPr>
        <p:sp>
          <p:nvSpPr>
            <p:cNvPr id="641" name="Google Shape;641;p13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13"/>
          <p:cNvGrpSpPr/>
          <p:nvPr/>
        </p:nvGrpSpPr>
        <p:grpSpPr>
          <a:xfrm>
            <a:off x="7885975" y="4700725"/>
            <a:ext cx="538025" cy="157800"/>
            <a:chOff x="2575325" y="1348650"/>
            <a:chExt cx="538025" cy="157800"/>
          </a:xfrm>
        </p:grpSpPr>
        <p:sp>
          <p:nvSpPr>
            <p:cNvPr id="661" name="Google Shape;661;p1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502186" y="3642837"/>
            <a:ext cx="925310" cy="943383"/>
            <a:chOff x="595389" y="1761100"/>
            <a:chExt cx="925310" cy="943383"/>
          </a:xfrm>
        </p:grpSpPr>
        <p:cxnSp>
          <p:nvCxnSpPr>
            <p:cNvPr id="665" name="Google Shape;665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3"/>
          <p:cNvGrpSpPr/>
          <p:nvPr/>
        </p:nvGrpSpPr>
        <p:grpSpPr>
          <a:xfrm>
            <a:off x="8662839" y="540000"/>
            <a:ext cx="925310" cy="943383"/>
            <a:chOff x="595389" y="1761100"/>
            <a:chExt cx="925310" cy="943383"/>
          </a:xfrm>
        </p:grpSpPr>
        <p:cxnSp>
          <p:nvCxnSpPr>
            <p:cNvPr id="669" name="Google Shape;669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2" name="Google Shape;672;p13"/>
          <p:cNvGrpSpPr/>
          <p:nvPr/>
        </p:nvGrpSpPr>
        <p:grpSpPr>
          <a:xfrm>
            <a:off x="3779710" y="155825"/>
            <a:ext cx="1584577" cy="196549"/>
            <a:chOff x="750197" y="155825"/>
            <a:chExt cx="1584577" cy="196549"/>
          </a:xfrm>
        </p:grpSpPr>
        <p:sp>
          <p:nvSpPr>
            <p:cNvPr id="673" name="Google Shape;673;p1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2" name="Google Shape;692;p13"/>
          <p:cNvSpPr txBox="1">
            <a:spLocks noGrp="1"/>
          </p:cNvSpPr>
          <p:nvPr>
            <p:ph type="subTitle" idx="1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3" name="Google Shape;693;p13"/>
          <p:cNvSpPr txBox="1">
            <a:spLocks noGrp="1"/>
          </p:cNvSpPr>
          <p:nvPr>
            <p:ph type="title" idx="2" hasCustomPrompt="1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3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 idx="4" hasCustomPrompt="1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5"/>
          </p:nvPr>
        </p:nvSpPr>
        <p:spPr>
          <a:xfrm>
            <a:off x="713100" y="3863575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title" idx="6" hasCustomPrompt="1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7"/>
          </p:nvPr>
        </p:nvSpPr>
        <p:spPr>
          <a:xfrm>
            <a:off x="3318107" y="38635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title" idx="8" hasCustomPrompt="1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9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13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14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15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>
            <a:spLocks noGrp="1"/>
          </p:cNvSpPr>
          <p:nvPr>
            <p:ph type="pic" idx="16"/>
          </p:nvPr>
        </p:nvSpPr>
        <p:spPr>
          <a:xfrm>
            <a:off x="5844900" y="1359600"/>
            <a:ext cx="2579100" cy="29373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50" name="Google Shape;1150;p20"/>
          <p:cNvGrpSpPr/>
          <p:nvPr/>
        </p:nvGrpSpPr>
        <p:grpSpPr>
          <a:xfrm>
            <a:off x="1520470" y="4673463"/>
            <a:ext cx="1656312" cy="1660374"/>
            <a:chOff x="2929375" y="236175"/>
            <a:chExt cx="805325" cy="807300"/>
          </a:xfrm>
        </p:grpSpPr>
        <p:sp>
          <p:nvSpPr>
            <p:cNvPr id="1151" name="Google Shape;1151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 rot="5400000">
            <a:off x="93600" y="2492838"/>
            <a:ext cx="538025" cy="157800"/>
            <a:chOff x="2575325" y="1348650"/>
            <a:chExt cx="538025" cy="157800"/>
          </a:xfrm>
        </p:grpSpPr>
        <p:sp>
          <p:nvSpPr>
            <p:cNvPr id="1171" name="Google Shape;1171;p2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20"/>
          <p:cNvGrpSpPr/>
          <p:nvPr/>
        </p:nvGrpSpPr>
        <p:grpSpPr>
          <a:xfrm>
            <a:off x="-323011" y="3530000"/>
            <a:ext cx="925310" cy="943383"/>
            <a:chOff x="595389" y="1761100"/>
            <a:chExt cx="925310" cy="943383"/>
          </a:xfrm>
        </p:grpSpPr>
        <p:cxnSp>
          <p:nvCxnSpPr>
            <p:cNvPr id="1175" name="Google Shape;1175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8" name="Google Shape;1178;p20"/>
          <p:cNvGrpSpPr/>
          <p:nvPr/>
        </p:nvGrpSpPr>
        <p:grpSpPr>
          <a:xfrm>
            <a:off x="6500372" y="4743900"/>
            <a:ext cx="1584577" cy="196549"/>
            <a:chOff x="750197" y="155825"/>
            <a:chExt cx="1584577" cy="196549"/>
          </a:xfrm>
        </p:grpSpPr>
        <p:sp>
          <p:nvSpPr>
            <p:cNvPr id="1179" name="Google Shape;1179;p2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20"/>
          <p:cNvGrpSpPr/>
          <p:nvPr/>
        </p:nvGrpSpPr>
        <p:grpSpPr>
          <a:xfrm>
            <a:off x="8529739" y="965475"/>
            <a:ext cx="925310" cy="943383"/>
            <a:chOff x="595389" y="1761100"/>
            <a:chExt cx="925310" cy="943383"/>
          </a:xfrm>
        </p:grpSpPr>
        <p:cxnSp>
          <p:nvCxnSpPr>
            <p:cNvPr id="1198" name="Google Shape;1198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1" name="Google Shape;1201;p20"/>
          <p:cNvGrpSpPr/>
          <p:nvPr/>
        </p:nvGrpSpPr>
        <p:grpSpPr>
          <a:xfrm>
            <a:off x="6153170" y="-1163137"/>
            <a:ext cx="1656312" cy="1660374"/>
            <a:chOff x="2929375" y="236175"/>
            <a:chExt cx="805325" cy="807300"/>
          </a:xfrm>
        </p:grpSpPr>
        <p:sp>
          <p:nvSpPr>
            <p:cNvPr id="1202" name="Google Shape;1202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" name="Google Shape;212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1" name="Google Shape;2121;p34"/>
          <p:cNvGrpSpPr/>
          <p:nvPr/>
        </p:nvGrpSpPr>
        <p:grpSpPr>
          <a:xfrm>
            <a:off x="-943205" y="4190838"/>
            <a:ext cx="1656312" cy="1660374"/>
            <a:chOff x="2929375" y="236175"/>
            <a:chExt cx="805325" cy="807300"/>
          </a:xfrm>
        </p:grpSpPr>
        <p:sp>
          <p:nvSpPr>
            <p:cNvPr id="2122" name="Google Shape;2122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4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142" name="Google Shape;2142;p3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4"/>
          <p:cNvGrpSpPr/>
          <p:nvPr/>
        </p:nvGrpSpPr>
        <p:grpSpPr>
          <a:xfrm>
            <a:off x="-289536" y="342037"/>
            <a:ext cx="925310" cy="943383"/>
            <a:chOff x="595389" y="1761100"/>
            <a:chExt cx="925310" cy="943383"/>
          </a:xfrm>
        </p:grpSpPr>
        <p:cxnSp>
          <p:nvCxnSpPr>
            <p:cNvPr id="2146" name="Google Shape;2146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9" name="Google Shape;2149;p34"/>
          <p:cNvGrpSpPr/>
          <p:nvPr/>
        </p:nvGrpSpPr>
        <p:grpSpPr>
          <a:xfrm>
            <a:off x="8659439" y="4065800"/>
            <a:ext cx="925310" cy="943383"/>
            <a:chOff x="595389" y="1761100"/>
            <a:chExt cx="925310" cy="943383"/>
          </a:xfrm>
        </p:grpSpPr>
        <p:cxnSp>
          <p:nvCxnSpPr>
            <p:cNvPr id="2150" name="Google Shape;2150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53" name="Google Shape;2153;p34"/>
          <p:cNvGrpSpPr/>
          <p:nvPr/>
        </p:nvGrpSpPr>
        <p:grpSpPr>
          <a:xfrm>
            <a:off x="3779697" y="213225"/>
            <a:ext cx="1584577" cy="196549"/>
            <a:chOff x="750197" y="155825"/>
            <a:chExt cx="1584577" cy="196549"/>
          </a:xfrm>
        </p:grpSpPr>
        <p:sp>
          <p:nvSpPr>
            <p:cNvPr id="2154" name="Google Shape;2154;p3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34"/>
          <p:cNvGrpSpPr/>
          <p:nvPr/>
        </p:nvGrpSpPr>
        <p:grpSpPr>
          <a:xfrm>
            <a:off x="8293945" y="-374937"/>
            <a:ext cx="1656312" cy="1660374"/>
            <a:chOff x="2929375" y="236175"/>
            <a:chExt cx="805325" cy="807300"/>
          </a:xfrm>
        </p:grpSpPr>
        <p:sp>
          <p:nvSpPr>
            <p:cNvPr id="2173" name="Google Shape;2173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92" name="Google Shape;2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50" y="766000"/>
            <a:ext cx="2413750" cy="3620626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4" name="Google Shape;219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5" name="Google Shape;2195;p35"/>
          <p:cNvGrpSpPr/>
          <p:nvPr/>
        </p:nvGrpSpPr>
        <p:grpSpPr>
          <a:xfrm>
            <a:off x="-943205" y="812288"/>
            <a:ext cx="1656312" cy="1660374"/>
            <a:chOff x="2929375" y="236175"/>
            <a:chExt cx="805325" cy="807300"/>
          </a:xfrm>
        </p:grpSpPr>
        <p:sp>
          <p:nvSpPr>
            <p:cNvPr id="2196" name="Google Shape;2196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35"/>
          <p:cNvGrpSpPr/>
          <p:nvPr/>
        </p:nvGrpSpPr>
        <p:grpSpPr>
          <a:xfrm>
            <a:off x="8236250" y="4715075"/>
            <a:ext cx="538025" cy="157800"/>
            <a:chOff x="2575325" y="1348650"/>
            <a:chExt cx="538025" cy="157800"/>
          </a:xfrm>
        </p:grpSpPr>
        <p:sp>
          <p:nvSpPr>
            <p:cNvPr id="2216" name="Google Shape;2216;p3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35"/>
          <p:cNvGrpSpPr/>
          <p:nvPr/>
        </p:nvGrpSpPr>
        <p:grpSpPr>
          <a:xfrm>
            <a:off x="7735464" y="-403388"/>
            <a:ext cx="925310" cy="943383"/>
            <a:chOff x="595389" y="1761100"/>
            <a:chExt cx="925310" cy="943383"/>
          </a:xfrm>
        </p:grpSpPr>
        <p:cxnSp>
          <p:nvCxnSpPr>
            <p:cNvPr id="2220" name="Google Shape;2220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3" name="Google Shape;2223;p35"/>
          <p:cNvGrpSpPr/>
          <p:nvPr/>
        </p:nvGrpSpPr>
        <p:grpSpPr>
          <a:xfrm>
            <a:off x="-577711" y="3820875"/>
            <a:ext cx="925310" cy="943383"/>
            <a:chOff x="595389" y="1761100"/>
            <a:chExt cx="925310" cy="943383"/>
          </a:xfrm>
        </p:grpSpPr>
        <p:cxnSp>
          <p:nvCxnSpPr>
            <p:cNvPr id="2224" name="Google Shape;2224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7" name="Google Shape;2227;p35"/>
          <p:cNvGrpSpPr/>
          <p:nvPr/>
        </p:nvGrpSpPr>
        <p:grpSpPr>
          <a:xfrm>
            <a:off x="305597" y="213225"/>
            <a:ext cx="1584577" cy="196549"/>
            <a:chOff x="750197" y="155825"/>
            <a:chExt cx="1584577" cy="196549"/>
          </a:xfrm>
        </p:grpSpPr>
        <p:sp>
          <p:nvSpPr>
            <p:cNvPr id="2228" name="Google Shape;2228;p3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35"/>
          <p:cNvGrpSpPr/>
          <p:nvPr/>
        </p:nvGrpSpPr>
        <p:grpSpPr>
          <a:xfrm>
            <a:off x="8313670" y="2728488"/>
            <a:ext cx="1656312" cy="1660374"/>
            <a:chOff x="2929375" y="236175"/>
            <a:chExt cx="805325" cy="807300"/>
          </a:xfrm>
        </p:grpSpPr>
        <p:sp>
          <p:nvSpPr>
            <p:cNvPr id="2247" name="Google Shape;2247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6" name="Google Shape;2266;p35"/>
          <p:cNvPicPr preferRelativeResize="0"/>
          <p:nvPr/>
        </p:nvPicPr>
        <p:blipFill rotWithShape="1">
          <a:blip r:embed="rId3">
            <a:alphaModFix/>
          </a:blip>
          <a:srcRect l="22484" r="10795"/>
          <a:stretch/>
        </p:blipFill>
        <p:spPr>
          <a:xfrm>
            <a:off x="5704419" y="1382887"/>
            <a:ext cx="2386925" cy="2386851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6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 dirty="0">
                <a:solidFill>
                  <a:schemeClr val="accent3"/>
                </a:solidFill>
              </a:rPr>
              <a:t>Hito 1</a:t>
            </a:r>
            <a:br>
              <a:rPr lang="en" sz="2750" dirty="0">
                <a:solidFill>
                  <a:schemeClr val="accent3"/>
                </a:solidFill>
              </a:rPr>
            </a:br>
            <a:r>
              <a:rPr lang="en" sz="5100" dirty="0"/>
              <a:t>Regulador Lineal</a:t>
            </a:r>
            <a:endParaRPr sz="4700" dirty="0"/>
          </a:p>
        </p:txBody>
      </p:sp>
      <p:sp>
        <p:nvSpPr>
          <p:cNvPr id="2278" name="Google Shape;2278;p39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Diseño Avanzado de Sistemas Electrónicos</a:t>
            </a:r>
            <a:endParaRPr dirty="0"/>
          </a:p>
        </p:txBody>
      </p:sp>
      <p:pic>
        <p:nvPicPr>
          <p:cNvPr id="2279" name="Google Shape;2279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094" r="28734" b="1140"/>
          <a:stretch/>
        </p:blipFill>
        <p:spPr>
          <a:xfrm>
            <a:off x="4891175" y="1183975"/>
            <a:ext cx="3405699" cy="29405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DBC81220-A143-0B89-2BC4-FC71EF13C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BB08F21-DB7A-ADEE-F5EC-B748746625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644" y="540000"/>
            <a:ext cx="8772712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4D2A8-4DDC-5C7D-5532-5A88EA58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0379" y="1268572"/>
            <a:ext cx="7222210" cy="33179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6452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5D017C69-44E0-C90C-4D1B-6606299E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41F74FB-C0C2-2CF4-27A1-ECE33A861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Lectura de 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1EFE1-26B6-DFF3-10D2-3E04F468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85" y="1156649"/>
            <a:ext cx="5165118" cy="33921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6411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B6DDD32-3B7C-3767-EB0D-214FB818A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2E45C134-24BE-A6A8-08E7-6F8AE7971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Lectura de corriente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01F99E-9991-1E0E-A3FC-4A1D8CE43196}"/>
              </a:ext>
            </a:extLst>
          </p:cNvPr>
          <p:cNvGraphicFramePr>
            <a:graphicFrameLocks noGrp="1"/>
          </p:cNvGraphicFramePr>
          <p:nvPr/>
        </p:nvGraphicFramePr>
        <p:xfrm>
          <a:off x="2076450" y="1704975"/>
          <a:ext cx="4991100" cy="173355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17461803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0698101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1689664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Justificación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6415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Amplificador de instrumentación ajustado para una ganancia de 4.5 (salida de 3.3V para 150mA de corriente con la resistencia de 6.2)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494147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05619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98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35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81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769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7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56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9FF0FAA4-C56D-6200-6D96-00BEC156A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0163CA6C-722E-076A-5569-AC91590D0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Lectura de 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02F86-FBDC-48D2-1015-89745F45C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81" y="1314003"/>
            <a:ext cx="7431437" cy="3429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5974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7B27D400-9F54-C51C-0446-91E67318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92C8A78-FFF0-FD86-5FD5-25A4C72D26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Lectura de tensión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88B1E-7B7D-2603-C471-FF0C83BF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68285" y="1793546"/>
            <a:ext cx="5165118" cy="21183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1138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7ABCD2AF-8EB2-868E-975F-B81AC183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B0C0A195-F51A-F4EB-A9AA-BB3797978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Lectura de tensión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ABCAB2-7B97-EAF9-BBA5-B58382B68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3065"/>
              </p:ext>
            </p:extLst>
          </p:nvPr>
        </p:nvGraphicFramePr>
        <p:xfrm>
          <a:off x="1860550" y="1866523"/>
          <a:ext cx="5422900" cy="52578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77148409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52402169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30373327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Justificación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468910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Se usa seguidor de tensión porque la tensión a leer está en el rango 0-3.3V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94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16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519E45B5-4D9C-7EF4-2B15-E1C81268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84890CD-9E37-27D7-9400-FC58652E94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Lectura de tensión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7C24B-D184-E249-7751-AB790EEB2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81" y="1222041"/>
            <a:ext cx="7431437" cy="3381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652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CE5EF284-318C-9551-3354-C3EED05B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EC92121-D189-E0EC-AA52-BBFABE1548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3C605-4C92-C334-7DA5-7CE50DB0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6548" y="1642820"/>
            <a:ext cx="6074632" cy="23523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3835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DBF9EBD-FC2F-C9D9-4BC4-A4FA4E4C5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BD602C8-EC62-D5D8-EEBF-294D8631B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Filtro paso-bajo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89D36F-8DFA-3E55-A23F-AB87DD8E0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67428"/>
              </p:ext>
            </p:extLst>
          </p:nvPr>
        </p:nvGraphicFramePr>
        <p:xfrm>
          <a:off x="2076450" y="1878713"/>
          <a:ext cx="4991100" cy="93726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01655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809209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2487103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Justificación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7402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Filtro de 2º orden (por conexión de dos 1º orden) con frecuencia de corte de 160Hz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3335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26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100" u="none" strike="noStrike">
                          <a:effectLst/>
                        </a:rPr>
                        <a:t>1μ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82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100" u="none" strike="noStrike" dirty="0">
                          <a:effectLst/>
                        </a:rPr>
                        <a:t>1μ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3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86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181C1411-D7D9-1316-82B3-C11989D3F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6EAC8120-5164-A3DA-4980-3F909FA4C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EFAB5-8B92-5031-9257-FE83A735F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9" y="1170314"/>
            <a:ext cx="7256483" cy="33473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344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Tabla de contenidos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94" name="Google Shape;2294;p41"/>
          <p:cNvSpPr txBox="1">
            <a:spLocks noGrp="1"/>
          </p:cNvSpPr>
          <p:nvPr>
            <p:ph type="title" idx="2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95" name="Google Shape;2295;p41"/>
          <p:cNvSpPr txBox="1">
            <a:spLocks noGrp="1"/>
          </p:cNvSpPr>
          <p:nvPr>
            <p:ph type="subTitle" idx="5"/>
          </p:nvPr>
        </p:nvSpPr>
        <p:spPr>
          <a:xfrm>
            <a:off x="713100" y="3863575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Resultados experimentales</a:t>
            </a:r>
            <a:endParaRPr dirty="0"/>
          </a:p>
        </p:txBody>
      </p:sp>
      <p:sp>
        <p:nvSpPr>
          <p:cNvPr id="2296" name="Google Shape;2296;p41"/>
          <p:cNvSpPr txBox="1">
            <a:spLocks noGrp="1"/>
          </p:cNvSpPr>
          <p:nvPr>
            <p:ph type="title" idx="6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97" name="Google Shape;2297;p41"/>
          <p:cNvSpPr txBox="1">
            <a:spLocks noGrp="1"/>
          </p:cNvSpPr>
          <p:nvPr>
            <p:ph type="subTitle" idx="7"/>
          </p:nvPr>
        </p:nvSpPr>
        <p:spPr>
          <a:xfrm>
            <a:off x="3318107" y="38635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Lista de componentes y estado de adquisición</a:t>
            </a:r>
            <a:endParaRPr dirty="0"/>
          </a:p>
        </p:txBody>
      </p:sp>
      <p:sp>
        <p:nvSpPr>
          <p:cNvPr id="2298" name="Google Shape;2298;p41"/>
          <p:cNvSpPr txBox="1">
            <a:spLocks noGrp="1"/>
          </p:cNvSpPr>
          <p:nvPr>
            <p:ph type="title" idx="8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9" name="Google Shape;2299;p41"/>
          <p:cNvSpPr txBox="1">
            <a:spLocks noGrp="1"/>
          </p:cNvSpPr>
          <p:nvPr>
            <p:ph type="subTitle" idx="3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Diseño y validación por simulación de cada bloque</a:t>
            </a:r>
            <a:endParaRPr dirty="0"/>
          </a:p>
        </p:txBody>
      </p:sp>
      <p:sp>
        <p:nvSpPr>
          <p:cNvPr id="2300" name="Google Shape;2300;p41"/>
          <p:cNvSpPr txBox="1">
            <a:spLocks noGrp="1"/>
          </p:cNvSpPr>
          <p:nvPr>
            <p:ph type="title" idx="4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01" name="Google Shape;2301;p41"/>
          <p:cNvSpPr txBox="1">
            <a:spLocks noGrp="1"/>
          </p:cNvSpPr>
          <p:nvPr>
            <p:ph type="subTitle" idx="1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Diagrama de bloques del sistema</a:t>
            </a:r>
            <a:endParaRPr dirty="0"/>
          </a:p>
        </p:txBody>
      </p:sp>
      <p:sp>
        <p:nvSpPr>
          <p:cNvPr id="2302" name="Google Shape;2302;p41"/>
          <p:cNvSpPr txBox="1">
            <a:spLocks noGrp="1"/>
          </p:cNvSpPr>
          <p:nvPr>
            <p:ph type="subTitle" idx="9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</a:t>
            </a:r>
            <a:endParaRPr lang="es-ES" dirty="0"/>
          </a:p>
        </p:txBody>
      </p:sp>
      <p:sp>
        <p:nvSpPr>
          <p:cNvPr id="2303" name="Google Shape;2303;p41"/>
          <p:cNvSpPr txBox="1">
            <a:spLocks noGrp="1"/>
          </p:cNvSpPr>
          <p:nvPr>
            <p:ph type="subTitle" idx="13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04" name="Google Shape;2304;p41"/>
          <p:cNvSpPr txBox="1">
            <a:spLocks noGrp="1"/>
          </p:cNvSpPr>
          <p:nvPr>
            <p:ph type="subTitle" idx="14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05" name="Google Shape;2305;p41"/>
          <p:cNvSpPr txBox="1">
            <a:spLocks noGrp="1"/>
          </p:cNvSpPr>
          <p:nvPr>
            <p:ph type="subTitle" idx="15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BOM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306" name="Google Shape;2306;p41"/>
          <p:cNvPicPr preferRelativeResize="0">
            <a:picLocks noGrp="1"/>
          </p:cNvPicPr>
          <p:nvPr>
            <p:ph type="pic" idx="16"/>
          </p:nvPr>
        </p:nvPicPr>
        <p:blipFill rotWithShape="1">
          <a:blip r:embed="rId3">
            <a:alphaModFix/>
          </a:blip>
          <a:srcRect l="36154" r="9624" b="7330"/>
          <a:stretch/>
        </p:blipFill>
        <p:spPr>
          <a:xfrm>
            <a:off x="5844900" y="1359600"/>
            <a:ext cx="2579101" cy="29373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73D7DC8F-73CA-BD9C-64C1-87D7C1430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1B5CC6B-BFED-E491-83B9-BE1685DE6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78B07-81BC-D999-8673-3D3A6AC8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76" y="1246497"/>
            <a:ext cx="3792720" cy="35018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3848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4C78FC0C-7A71-3804-D053-AC5AFE2B0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C6408F0C-C059-55C2-628F-FACACFD02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C2C19-86AC-9677-352D-560CD21B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69" y="1200646"/>
            <a:ext cx="4420924" cy="34237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1981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4653F60-F3A8-42FA-5AAD-4B8FA06E0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A9478A98-4D75-7726-0844-B97E409704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C6C3A-3074-A3C6-F5B4-DE78FEC4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7" y="1808032"/>
            <a:ext cx="7415406" cy="20742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037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6BE92552-D7E6-F53F-1341-529919C8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136B35E3-CE74-ED8B-AFAA-8ACBFE37B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Diagrama de bloques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2710;p67">
            <a:extLst>
              <a:ext uri="{FF2B5EF4-FFF2-40B4-BE49-F238E27FC236}">
                <a16:creationId xmlns:a16="http://schemas.microsoft.com/office/drawing/2014/main" id="{EB1848D9-8499-0AEB-D3A6-DEBB08AE6183}"/>
              </a:ext>
            </a:extLst>
          </p:cNvPr>
          <p:cNvSpPr txBox="1">
            <a:spLocks/>
          </p:cNvSpPr>
          <p:nvPr/>
        </p:nvSpPr>
        <p:spPr>
          <a:xfrm>
            <a:off x="852471" y="1650925"/>
            <a:ext cx="1710759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Regulador lineal</a:t>
            </a:r>
          </a:p>
        </p:txBody>
      </p:sp>
      <p:sp>
        <p:nvSpPr>
          <p:cNvPr id="2" name="Google Shape;2710;p67">
            <a:extLst>
              <a:ext uri="{FF2B5EF4-FFF2-40B4-BE49-F238E27FC236}">
                <a16:creationId xmlns:a16="http://schemas.microsoft.com/office/drawing/2014/main" id="{BF690569-E135-E6DE-3670-A993FEDEECE4}"/>
              </a:ext>
            </a:extLst>
          </p:cNvPr>
          <p:cNvSpPr txBox="1">
            <a:spLocks/>
          </p:cNvSpPr>
          <p:nvPr/>
        </p:nvSpPr>
        <p:spPr>
          <a:xfrm>
            <a:off x="3415725" y="1115240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Protección de sobrecorriente</a:t>
            </a:r>
          </a:p>
        </p:txBody>
      </p:sp>
      <p:sp>
        <p:nvSpPr>
          <p:cNvPr id="3" name="Google Shape;2710;p67">
            <a:extLst>
              <a:ext uri="{FF2B5EF4-FFF2-40B4-BE49-F238E27FC236}">
                <a16:creationId xmlns:a16="http://schemas.microsoft.com/office/drawing/2014/main" id="{B7D18491-0A1C-5ACD-1294-16A713CC6E21}"/>
              </a:ext>
            </a:extLst>
          </p:cNvPr>
          <p:cNvSpPr txBox="1">
            <a:spLocks/>
          </p:cNvSpPr>
          <p:nvPr/>
        </p:nvSpPr>
        <p:spPr>
          <a:xfrm>
            <a:off x="3415725" y="1959629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3000"/>
              <a:buFont typeface="Poppins"/>
              <a:buNone/>
              <a:defRPr sz="1600" b="1">
                <a:solidFill>
                  <a:schemeClr val="lt1"/>
                </a:solidFill>
                <a:latin typeface="Poppins"/>
                <a:ea typeface="Poppins"/>
                <a:cs typeface="Poppins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/>
              <a:t>Lectura </a:t>
            </a:r>
            <a:r>
              <a:rPr lang="en"/>
              <a:t>de corriente</a:t>
            </a:r>
            <a:endParaRPr lang="en" dirty="0"/>
          </a:p>
        </p:txBody>
      </p:sp>
      <p:sp>
        <p:nvSpPr>
          <p:cNvPr id="4" name="Google Shape;2710;p67">
            <a:extLst>
              <a:ext uri="{FF2B5EF4-FFF2-40B4-BE49-F238E27FC236}">
                <a16:creationId xmlns:a16="http://schemas.microsoft.com/office/drawing/2014/main" id="{339EB5AA-BFF7-70A9-B23D-3DB2F4C2B950}"/>
              </a:ext>
            </a:extLst>
          </p:cNvPr>
          <p:cNvSpPr txBox="1">
            <a:spLocks/>
          </p:cNvSpPr>
          <p:nvPr/>
        </p:nvSpPr>
        <p:spPr>
          <a:xfrm>
            <a:off x="3449648" y="2823421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>
                <a:solidFill>
                  <a:schemeClr val="lt1"/>
                </a:solidFill>
              </a:rPr>
              <a:t>Lectura de tensión</a:t>
            </a:r>
            <a:endParaRPr lang="en" sz="1600" dirty="0">
              <a:solidFill>
                <a:schemeClr val="lt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9772C24-35FD-8FD3-CB69-CADBA0DCD9AA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2563230" y="1490896"/>
            <a:ext cx="852495" cy="53568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Google Shape;2710;p67">
            <a:extLst>
              <a:ext uri="{FF2B5EF4-FFF2-40B4-BE49-F238E27FC236}">
                <a16:creationId xmlns:a16="http://schemas.microsoft.com/office/drawing/2014/main" id="{6A7B3760-5116-888F-EA67-76CE7D83C3F5}"/>
              </a:ext>
            </a:extLst>
          </p:cNvPr>
          <p:cNvSpPr txBox="1">
            <a:spLocks/>
          </p:cNvSpPr>
          <p:nvPr/>
        </p:nvSpPr>
        <p:spPr>
          <a:xfrm>
            <a:off x="5910229" y="2447765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FPGA</a:t>
            </a:r>
          </a:p>
        </p:txBody>
      </p:sp>
      <p:sp>
        <p:nvSpPr>
          <p:cNvPr id="13" name="Google Shape;2710;p67">
            <a:extLst>
              <a:ext uri="{FF2B5EF4-FFF2-40B4-BE49-F238E27FC236}">
                <a16:creationId xmlns:a16="http://schemas.microsoft.com/office/drawing/2014/main" id="{2CA47DD5-7E9C-3068-25B2-69136E2E504B}"/>
              </a:ext>
            </a:extLst>
          </p:cNvPr>
          <p:cNvSpPr txBox="1">
            <a:spLocks/>
          </p:cNvSpPr>
          <p:nvPr/>
        </p:nvSpPr>
        <p:spPr>
          <a:xfrm>
            <a:off x="3449648" y="3758684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Filtro paso-bajo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D14A6C-37C3-5316-6649-7961C5CE615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563230" y="2026581"/>
            <a:ext cx="886418" cy="1172496"/>
          </a:xfrm>
          <a:prstGeom prst="bentConnector3">
            <a:avLst>
              <a:gd name="adj1" fmla="val 4825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Google Shape;2718;p67">
            <a:extLst>
              <a:ext uri="{FF2B5EF4-FFF2-40B4-BE49-F238E27FC236}">
                <a16:creationId xmlns:a16="http://schemas.microsoft.com/office/drawing/2014/main" id="{3CD86AE2-161F-3C2B-A6BE-9872C005898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373625" y="1866552"/>
            <a:ext cx="0" cy="930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Google Shape;2708;p67">
            <a:extLst>
              <a:ext uri="{FF2B5EF4-FFF2-40B4-BE49-F238E27FC236}">
                <a16:creationId xmlns:a16="http://schemas.microsoft.com/office/drawing/2014/main" id="{E8094F88-9B15-38B2-85CB-B794C93B9543}"/>
              </a:ext>
            </a:extLst>
          </p:cNvPr>
          <p:cNvSpPr txBox="1"/>
          <p:nvPr/>
        </p:nvSpPr>
        <p:spPr>
          <a:xfrm>
            <a:off x="5847668" y="1276110"/>
            <a:ext cx="300179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Salida de voltaje</a:t>
            </a:r>
            <a:endParaRPr sz="2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" name="Google Shape;2718;p67">
            <a:extLst>
              <a:ext uri="{FF2B5EF4-FFF2-40B4-BE49-F238E27FC236}">
                <a16:creationId xmlns:a16="http://schemas.microsoft.com/office/drawing/2014/main" id="{4ABFCF24-2E10-421C-7136-5F67843BF025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5331525" y="1490896"/>
            <a:ext cx="516143" cy="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970913A-6D8B-7FCD-5BBA-2E6C4F10686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5331525" y="2335285"/>
            <a:ext cx="578704" cy="4881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D386B52-8B93-EEF9-D933-14293EF0887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365448" y="2823421"/>
            <a:ext cx="544781" cy="375656"/>
          </a:xfrm>
          <a:prstGeom prst="bentConnector3">
            <a:avLst>
              <a:gd name="adj1" fmla="val 4720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B88D413-6E86-718D-9B7C-FCFA35B341BF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>
            <a:off x="5365448" y="2823421"/>
            <a:ext cx="2460581" cy="1310919"/>
          </a:xfrm>
          <a:prstGeom prst="bentConnector3">
            <a:avLst>
              <a:gd name="adj1" fmla="val -929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C60F84C-B0A9-11C9-A5F9-764F7F49ABAA}"/>
              </a:ext>
            </a:extLst>
          </p:cNvPr>
          <p:cNvSpPr txBox="1"/>
          <p:nvPr/>
        </p:nvSpPr>
        <p:spPr>
          <a:xfrm>
            <a:off x="5751080" y="3564667"/>
            <a:ext cx="1813301" cy="34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Señal</a:t>
            </a:r>
            <a:r>
              <a:rPr lang="en-US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referencia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026" name="Picture 2" descr="ICON] Square wave · Issue #165 · iconoir-icons/iconoir · GitHub">
            <a:extLst>
              <a:ext uri="{FF2B5EF4-FFF2-40B4-BE49-F238E27FC236}">
                <a16:creationId xmlns:a16="http://schemas.microsoft.com/office/drawing/2014/main" id="{2F151777-1A44-C2F7-335F-737B15CA9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26" y="3734713"/>
            <a:ext cx="500807" cy="4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018D4F-F20E-6CC9-A041-03E1ADD9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833" r="92667">
                        <a14:foregroundMark x1="16417" y1="21875" x2="92667" y2="30208"/>
                        <a14:foregroundMark x1="88250" y1="63542" x2="14333" y2="55208"/>
                        <a14:foregroundMark x1="14333" y1="55208" x2="85500" y2="59167"/>
                        <a14:foregroundMark x1="85500" y1="59167" x2="7500" y2="28750"/>
                        <a14:foregroundMark x1="15833" y1="65000" x2="5833" y2="63542"/>
                        <a14:foregroundMark x1="43667" y1="63542" x2="66000" y2="70625"/>
                        <a14:foregroundMark x1="74333" y1="60833" x2="92167" y2="62292"/>
                        <a14:backgroundMark x1="42583" y1="6458" x2="42583" y2="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28" y="3860643"/>
            <a:ext cx="684243" cy="27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D7379D5-7978-EDAC-0F33-86F0FB2C99F5}"/>
              </a:ext>
            </a:extLst>
          </p:cNvPr>
          <p:cNvCxnSpPr>
            <a:cxnSpLocks/>
            <a:stCxn id="13" idx="1"/>
            <a:endCxn id="5" idx="2"/>
          </p:cNvCxnSpPr>
          <p:nvPr/>
        </p:nvCxnSpPr>
        <p:spPr>
          <a:xfrm rot="10800000">
            <a:off x="1707852" y="2402238"/>
            <a:ext cx="1741797" cy="17321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3745D9-5C84-7F45-4D0C-106D0ACB2DC6}"/>
              </a:ext>
            </a:extLst>
          </p:cNvPr>
          <p:cNvSpPr txBox="1"/>
          <p:nvPr/>
        </p:nvSpPr>
        <p:spPr>
          <a:xfrm>
            <a:off x="1704342" y="3551544"/>
            <a:ext cx="1813301" cy="3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Señal</a:t>
            </a:r>
            <a:r>
              <a:rPr lang="en-US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referencia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69971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B7A144C-B00F-FDE1-1253-E783C2015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FD2173A8-D177-F86E-A53D-2F1D56ADD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352A7-7CC1-ABB5-F2B3-2BDE96AB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69" y="1200646"/>
            <a:ext cx="4420924" cy="34237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1158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0D8321E0-39E5-BEA8-84E2-A727D3FF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D88DB1A6-559B-E7D4-2FC1-DE144AB2D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Regulador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3E3F2-2555-F3A0-33FA-9A9B63AE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02" y="1461106"/>
            <a:ext cx="5852022" cy="2682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36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F393047-58DE-621D-AD84-BAF8CA7CA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623CD67-D2BF-FB73-ADD1-0F6C7B667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Regulador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812E38-6D39-D2E3-A1E7-1ECD67FA7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32960"/>
              </p:ext>
            </p:extLst>
          </p:nvPr>
        </p:nvGraphicFramePr>
        <p:xfrm>
          <a:off x="1596164" y="2006169"/>
          <a:ext cx="5951672" cy="136779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995855">
                  <a:extLst>
                    <a:ext uri="{9D8B030D-6E8A-4147-A177-3AD203B41FA5}">
                      <a16:colId xmlns:a16="http://schemas.microsoft.com/office/drawing/2014/main" val="263592034"/>
                    </a:ext>
                  </a:extLst>
                </a:gridCol>
                <a:gridCol w="507803">
                  <a:extLst>
                    <a:ext uri="{9D8B030D-6E8A-4147-A177-3AD203B41FA5}">
                      <a16:colId xmlns:a16="http://schemas.microsoft.com/office/drawing/2014/main" val="352749303"/>
                    </a:ext>
                  </a:extLst>
                </a:gridCol>
                <a:gridCol w="4448014">
                  <a:extLst>
                    <a:ext uri="{9D8B030D-6E8A-4147-A177-3AD203B41FA5}">
                      <a16:colId xmlns:a16="http://schemas.microsoft.com/office/drawing/2014/main" val="7415196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Parámetro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Valor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Justificación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3081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Resistencia de protección Zener. Calculada para </a:t>
                      </a:r>
                      <a:r>
                        <a:rPr lang="es-ES" sz="1100" u="none" strike="noStrike" dirty="0" err="1">
                          <a:effectLst/>
                        </a:rPr>
                        <a:t>izmax</a:t>
                      </a:r>
                      <a:r>
                        <a:rPr lang="es-ES" sz="1100" u="none" strike="noStrike" dirty="0">
                          <a:effectLst/>
                        </a:rPr>
                        <a:t> = 3.5mA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891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Divisor de tensión resistivo. 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Calculado para multiplicar la señal de referencia x2.4 (2V -&gt; 4.8V; 3.3V -&gt; 7.94V)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7786629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88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Rload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 de prueba. Pruebas realizadas con rango de 100 a 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696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Vcc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Tensión del generador frente a tierra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761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5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C65A1CC-4A30-70A4-0CC0-A60A9A20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AE827A7-EBAA-19F5-B3CC-E7CE17ED9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Regulador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42244-3CA2-E2D7-8A47-7F172279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79" y="1251547"/>
            <a:ext cx="7222210" cy="33519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788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033B7E0-9117-9B74-13D5-75D5B41A3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89EFF17-281B-0CDD-CF2A-215AD3972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F5908-7702-CF74-B645-1B7E90C0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05" y="1437348"/>
            <a:ext cx="5617190" cy="26244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3397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6C7F13C-80B8-93B0-3F21-9CFDC101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E7E3767F-9178-8CDA-B794-5C210DF73E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821BB0-3855-E8C2-5029-1910C94E1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56101"/>
              </p:ext>
            </p:extLst>
          </p:nvPr>
        </p:nvGraphicFramePr>
        <p:xfrm>
          <a:off x="1596164" y="2455620"/>
          <a:ext cx="5951672" cy="36576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995855">
                  <a:extLst>
                    <a:ext uri="{9D8B030D-6E8A-4147-A177-3AD203B41FA5}">
                      <a16:colId xmlns:a16="http://schemas.microsoft.com/office/drawing/2014/main" val="263592034"/>
                    </a:ext>
                  </a:extLst>
                </a:gridCol>
                <a:gridCol w="507803">
                  <a:extLst>
                    <a:ext uri="{9D8B030D-6E8A-4147-A177-3AD203B41FA5}">
                      <a16:colId xmlns:a16="http://schemas.microsoft.com/office/drawing/2014/main" val="352749303"/>
                    </a:ext>
                  </a:extLst>
                </a:gridCol>
                <a:gridCol w="4448014">
                  <a:extLst>
                    <a:ext uri="{9D8B030D-6E8A-4147-A177-3AD203B41FA5}">
                      <a16:colId xmlns:a16="http://schemas.microsoft.com/office/drawing/2014/main" val="7415196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Parámetro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Valor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Justificación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3081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6.2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Calculada para </a:t>
                      </a:r>
                      <a:r>
                        <a:rPr lang="es-ES" sz="1100" u="none" strike="noStrike" dirty="0" err="1">
                          <a:effectLst/>
                        </a:rPr>
                        <a:t>i_rload_max</a:t>
                      </a:r>
                      <a:r>
                        <a:rPr lang="es-ES" sz="1100" u="none" strike="noStrike" dirty="0">
                          <a:effectLst/>
                        </a:rPr>
                        <a:t> = 150mA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8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888069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's Degree in Electronics Engineering by Slidesgo">
  <a:themeElements>
    <a:clrScheme name="Simple Light">
      <a:dk1>
        <a:srgbClr val="403953"/>
      </a:dk1>
      <a:lt1>
        <a:srgbClr val="F8F8F8"/>
      </a:lt1>
      <a:dk2>
        <a:srgbClr val="859294"/>
      </a:dk2>
      <a:lt2>
        <a:srgbClr val="D1D8E6"/>
      </a:lt2>
      <a:accent1>
        <a:srgbClr val="BABFD7"/>
      </a:accent1>
      <a:accent2>
        <a:srgbClr val="ECD9DD"/>
      </a:accent2>
      <a:accent3>
        <a:srgbClr val="575979"/>
      </a:accent3>
      <a:accent4>
        <a:srgbClr val="586160"/>
      </a:accent4>
      <a:accent5>
        <a:srgbClr val="FFFFFF"/>
      </a:accent5>
      <a:accent6>
        <a:srgbClr val="FFFFFF"/>
      </a:accent6>
      <a:hlink>
        <a:srgbClr val="403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358</Words>
  <Application>Microsoft Office PowerPoint</Application>
  <PresentationFormat>On-screen Show (16:9)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Hind</vt:lpstr>
      <vt:lpstr>Aptos Narrow</vt:lpstr>
      <vt:lpstr>Arial</vt:lpstr>
      <vt:lpstr>Anton</vt:lpstr>
      <vt:lpstr>Poppins</vt:lpstr>
      <vt:lpstr>Roboto</vt:lpstr>
      <vt:lpstr>Bachelor's Degree in Electronics Engineering by Slidesgo</vt:lpstr>
      <vt:lpstr>Hito 1 Regulador Lineal</vt:lpstr>
      <vt:lpstr>Tabla de contenidos</vt:lpstr>
      <vt:lpstr>Diagrama de bloques</vt:lpstr>
      <vt:lpstr>Diseño – Global</vt:lpstr>
      <vt:lpstr>Diseño – Regulador</vt:lpstr>
      <vt:lpstr>Parámetros – Regulador</vt:lpstr>
      <vt:lpstr>Simulación – Regulador</vt:lpstr>
      <vt:lpstr>Diseño – Protección de sobrecorriente</vt:lpstr>
      <vt:lpstr>Parámetros – Protección de sobrecorriente</vt:lpstr>
      <vt:lpstr>Simulación – Protección de sobrecorriente</vt:lpstr>
      <vt:lpstr>Diseño – Lectura de corriente</vt:lpstr>
      <vt:lpstr>Parámetros – Lectura de corriente</vt:lpstr>
      <vt:lpstr>Simulación – Lectura de corriente</vt:lpstr>
      <vt:lpstr>Diseño – Lectura de tensión</vt:lpstr>
      <vt:lpstr>Parámetros – Lectura de tensión</vt:lpstr>
      <vt:lpstr>Simulación – Lectura de tensión</vt:lpstr>
      <vt:lpstr>Diseño – Filtro paso-bajo</vt:lpstr>
      <vt:lpstr>Parámetros – Filtro paso-bajo</vt:lpstr>
      <vt:lpstr>Simulación – Filtro paso-bajo</vt:lpstr>
      <vt:lpstr>Simulación – Filtro paso-bajo</vt:lpstr>
      <vt:lpstr>Diseño – Global</vt:lpstr>
      <vt:lpstr>Simulación – Global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Segura</cp:lastModifiedBy>
  <cp:revision>8</cp:revision>
  <dcterms:modified xsi:type="dcterms:W3CDTF">2025-03-23T23:14:13Z</dcterms:modified>
</cp:coreProperties>
</file>