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8" r:id="rId3"/>
    <p:sldId id="312" r:id="rId4"/>
    <p:sldId id="314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4" r:id="rId23"/>
    <p:sldId id="336" r:id="rId24"/>
  </p:sldIdLst>
  <p:sldSz cx="9144000" cy="5143500" type="screen16x9"/>
  <p:notesSz cx="6858000" cy="9144000"/>
  <p:embeddedFontLst>
    <p:embeddedFont>
      <p:font typeface="Anton" pitchFamily="2" charset="0"/>
      <p:regular r:id="rId26"/>
    </p:embeddedFont>
    <p:embeddedFont>
      <p:font typeface="Aptos Narrow" panose="020B0004020202020204" pitchFamily="34" charset="0"/>
      <p:regular r:id="rId27"/>
      <p:bold r:id="rId28"/>
      <p:italic r:id="rId29"/>
      <p:boldItalic r:id="rId30"/>
    </p:embeddedFont>
    <p:embeddedFont>
      <p:font typeface="Hind" panose="02000000000000000000" pitchFamily="2" charset="0"/>
      <p:regular r:id="rId31"/>
      <p:bold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CBE0B-4CB8-4436-A4CF-8A1F351D8455}">
  <a:tblStyle styleId="{B2CCBE0B-4CB8-4436-A4CF-8A1F351D8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4C69FF9-6E90-0A7F-5393-74531B95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F04C3A0-D744-A16B-E46D-D1E7F0E0C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0636CFBE-6C6D-1CEF-D391-06F89D1D4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</a:t>
            </a:r>
            <a:r>
              <a:rPr lang="es-ES" dirty="0" err="1"/>
              <a:t>i_rload</a:t>
            </a:r>
            <a:r>
              <a:rPr lang="es-ES" dirty="0"/>
              <a:t> para distintas </a:t>
            </a:r>
            <a:r>
              <a:rPr lang="es-ES" dirty="0" err="1"/>
              <a:t>Rload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5DA66B-7D0A-0C7C-23DC-2AE1FD296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1B8B088B-5290-157B-367E-B4FEA9E2E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BB716A1-1470-6D09-C86F-E9381C952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12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BE2873AC-9E3A-C11C-6197-80148CF9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8C355D5-1F31-A4C8-1339-7A1F6D1204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2CB3108-1B35-9844-9F80-2BDEE532B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51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7A9F4548-F224-13CE-41F6-209C7A58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DE0D8F3-9018-021C-E69D-D89124065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904D167-1E52-6915-55FD-9C9B9FBFC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239CE2-D7AD-B1F4-4415-91483708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E86669E-305D-C2FB-322B-CA652BF7C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278E507F-F228-CE90-38B5-CDCFEA3D0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7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13D5FBA-FFC3-5494-9AC8-CC54BD99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50C14C98-C2DA-0138-7782-C41FD7B8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84C90FF3-E066-B0B8-D2D3-CB78A65AA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5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4449AB1-5464-3385-2B74-5C13B295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21AE485-DEC8-82F1-C7C3-AFE6C7764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CF35925-5B3E-A414-B4DB-6B7D14F7D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921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A4C7863A-F200-F2FD-07EF-D321E180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A5BF49C-BB2D-6B32-FF84-74CD619BB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E978335-16B6-315C-A0B9-CFBD66F13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6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C7B4CF3-E7C6-089E-9A46-53C93353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D4799FD-8A5B-E4DC-B7C7-B6932F8F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AC7E8D0-642C-CD1F-5B4C-D1693B82E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38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2BB0CA-4FAD-34F0-7AA3-E6A30D9D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33CE964-B918-DAEC-A6F3-F7BDE8CFD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2DFBA59-3791-54E8-C5B8-6DC3FC4A0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2DE00DE-6DF5-358F-8E56-1E3A0F33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94DF7C00-A86F-58F7-695A-8394000D7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C228ED3-310B-1D64-8E06-2A6FD612C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4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57436D2A-4B44-B721-BD9E-740CE3F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8E0812D9-2CEA-AD68-B46D-7138E9201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D22362BF-BEC4-CF69-2ED5-8C42A7DA1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E5908C7-DB8A-67F9-6AE2-E78EF6F5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CB066C7-8956-A7B3-31AC-476E3F94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B55C1159-5A44-CFF9-652E-90C27DD5F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31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A1DF31F-1267-8BC0-8800-0851E882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EF04275-7DF0-1265-FE28-CE192D19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0F943BD-1717-C08B-96F1-922BF58D6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4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68230DE-158F-2640-BE0E-E2686AE2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71B139F-D41E-9FA0-71E5-3DE14866A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F96D6D5-2433-82CE-F3CC-5E773D8E2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8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10557D87-197C-A966-F96C-A658DB8E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E8614F8D-52C5-523C-CFC5-1047C7884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96CDD514-DAFA-8DB4-F7BE-7875440E0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36084FA-6E79-517C-407C-9059F359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DB279F7-7E0B-D7AA-1D6B-CFA8E3132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784015C-A717-9471-A80B-1021FAFE1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9B97C94-28B4-134A-4CBA-2C6822BD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6FC46E7-CC5A-AEBD-E664-78ECF9486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51D78DD0-A2AD-B6D4-3AC8-D807AF603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3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F13A68-4DC0-3CFC-895A-2128969C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18CA869-831E-9BBD-CC8D-1E181FB4A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F0A9EEA-2754-17FF-15C8-3632B7959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1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0CB658B4-AE57-BF15-EDD4-BEEB3FC4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CC148B22-4580-2C36-8BEC-9AB7BCEA8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935CB33-F9F6-FDCE-5336-853F77C86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chemeClr val="accent3"/>
                </a:solidFill>
              </a:rPr>
              <a:t>Hito 1</a:t>
            </a:r>
            <a:br>
              <a:rPr lang="en" sz="2750" dirty="0">
                <a:solidFill>
                  <a:schemeClr val="accent3"/>
                </a:solidFill>
              </a:rPr>
            </a:br>
            <a:r>
              <a:rPr lang="en" sz="5100" dirty="0"/>
              <a:t>Regulador Lineal</a:t>
            </a:r>
            <a:endParaRPr sz="4700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Avanzado de Sistemas Electrónicos</a:t>
            </a:r>
            <a:endParaRPr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DBC81220-A143-0B89-2BC4-FC71EF13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B08F21-DB7A-ADEE-F5EC-B74874662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644" y="540000"/>
            <a:ext cx="87727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D2A8-4DDC-5C7D-5532-5A88EA58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0379" y="1268572"/>
            <a:ext cx="7222210" cy="3317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45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D017C69-44E0-C90C-4D1B-6606299E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41F74FB-C0C2-2CF4-27A1-ECE33A861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1EFE1-26B6-DFF3-10D2-3E04F46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5" y="1156649"/>
            <a:ext cx="5165118" cy="3392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11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6DDD32-3B7C-3767-EB0D-214FB818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2E45C134-24BE-A6A8-08E7-6F8AE7971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1F99E-9991-1E0E-A3FC-4A1D8CE43196}"/>
              </a:ext>
            </a:extLst>
          </p:cNvPr>
          <p:cNvGraphicFramePr>
            <a:graphicFrameLocks noGrp="1"/>
          </p:cNvGraphicFramePr>
          <p:nvPr/>
        </p:nvGraphicFramePr>
        <p:xfrm>
          <a:off x="2076450" y="1704975"/>
          <a:ext cx="4991100" cy="173355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746180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069810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89664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6415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Amplificador de instrumentación ajustado para una ganancia de 4.5 (salida de 3.3V para 150mA de corriente con la resistencia de 6.2)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94147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0561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8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81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6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6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9FF0FAA4-C56D-6200-6D96-00BEC156A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0163CA6C-722E-076A-5569-AC91590D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02F86-FBDC-48D2-1015-89745F45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314003"/>
            <a:ext cx="7431437" cy="3429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974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B27D400-9F54-C51C-0446-91E67318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92C8A78-FFF0-FD86-5FD5-25A4C72D2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8B1E-7B7D-2603-C471-FF0C83BF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8285" y="1793546"/>
            <a:ext cx="5165118" cy="2118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138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ABCD2AF-8EB2-868E-975F-B81AC183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B0C0A195-F51A-F4EB-A9AA-BB379797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tensión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ABCAB2-7B97-EAF9-BBA5-B58382B6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3065"/>
              </p:ext>
            </p:extLst>
          </p:nvPr>
        </p:nvGraphicFramePr>
        <p:xfrm>
          <a:off x="1860550" y="1866523"/>
          <a:ext cx="5422900" cy="52578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14840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5240216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0373327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468910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Se usa seguidor de tensión porque la tensión a leer está en el rango 0-3.3V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94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19E45B5-4D9C-7EF4-2B15-E1C81268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84890CD-9E37-27D7-9400-FC58652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C24B-D184-E249-7751-AB790EEB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222041"/>
            <a:ext cx="7431437" cy="3381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65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CE5EF284-318C-9551-3354-C3EED05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EC92121-D189-E0EC-AA52-BBFABE154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C605-4C92-C334-7DA5-7CE50DB0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6548" y="1642820"/>
            <a:ext cx="6074632" cy="2352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835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DBF9EBD-FC2F-C9D9-4BC4-A4FA4E4C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D602C8-EC62-D5D8-EEBF-294D8631B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Filtro paso-bajo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89D36F-8DFA-3E55-A23F-AB87DD8E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67428"/>
              </p:ext>
            </p:extLst>
          </p:nvPr>
        </p:nvGraphicFramePr>
        <p:xfrm>
          <a:off x="2076450" y="1878713"/>
          <a:ext cx="4991100" cy="9372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1655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809209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2487103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7402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Filtro de 2º orden (por conexión de dos 1º orden) con frecuencia de corte de 160Hz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3335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26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>
                          <a:effectLst/>
                        </a:rPr>
                        <a:t>1μ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82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 dirty="0">
                          <a:effectLst/>
                        </a:rPr>
                        <a:t>1μ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6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181C1411-D7D9-1316-82B3-C11989D3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6EAC8120-5164-A3DA-4980-3F909FA4C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FAB5-8B92-5031-9257-FE83A735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9" y="1170314"/>
            <a:ext cx="7256483" cy="33473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44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Tabla de contenidos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experimentales</a:t>
            </a:r>
            <a:endParaRPr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Lista de componentes y estado de adquisición</a:t>
            </a:r>
            <a:endParaRPr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y validación por simulación de cada bloque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Diagrama de bloques del sistema</a:t>
            </a:r>
            <a:endParaRPr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</a:t>
            </a:r>
            <a:endParaRPr lang="es-ES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5844900" y="1359600"/>
            <a:ext cx="2579101" cy="2937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3D7DC8F-73CA-BD9C-64C1-87D7C143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1B5CC6B-BFED-E491-83B9-BE1685DE6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8B07-81BC-D999-8673-3D3A6AC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76" y="1246497"/>
            <a:ext cx="3792720" cy="35018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848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4C78FC0C-7A71-3804-D053-AC5AFE2B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C6408F0C-C059-55C2-628F-FACACFD0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C2C19-86AC-9677-352D-560CD21B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981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4653F60-F3A8-42FA-5AAD-4B8FA06E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A9478A98-4D75-7726-0844-B97E40970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6C3A-3074-A3C6-F5B4-DE78FEC4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7" y="1808032"/>
            <a:ext cx="7415406" cy="20742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376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10C-71A0-9B3D-CE2C-1F6B7A8C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2F487-6CE6-252A-2768-0CDF7875D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33567"/>
              </p:ext>
            </p:extLst>
          </p:nvPr>
        </p:nvGraphicFramePr>
        <p:xfrm>
          <a:off x="1008272" y="1080173"/>
          <a:ext cx="6879484" cy="3451226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295">
                  <a:extLst>
                    <a:ext uri="{9D8B030D-6E8A-4147-A177-3AD203B41FA5}">
                      <a16:colId xmlns:a16="http://schemas.microsoft.com/office/drawing/2014/main" val="1881910677"/>
                    </a:ext>
                  </a:extLst>
                </a:gridCol>
                <a:gridCol w="519193">
                  <a:extLst>
                    <a:ext uri="{9D8B030D-6E8A-4147-A177-3AD203B41FA5}">
                      <a16:colId xmlns:a16="http://schemas.microsoft.com/office/drawing/2014/main" val="452645959"/>
                    </a:ext>
                  </a:extLst>
                </a:gridCol>
                <a:gridCol w="658678">
                  <a:extLst>
                    <a:ext uri="{9D8B030D-6E8A-4147-A177-3AD203B41FA5}">
                      <a16:colId xmlns:a16="http://schemas.microsoft.com/office/drawing/2014/main" val="3060493307"/>
                    </a:ext>
                  </a:extLst>
                </a:gridCol>
                <a:gridCol w="1193369">
                  <a:extLst>
                    <a:ext uri="{9D8B030D-6E8A-4147-A177-3AD203B41FA5}">
                      <a16:colId xmlns:a16="http://schemas.microsoft.com/office/drawing/2014/main" val="186541633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2148286507"/>
                    </a:ext>
                  </a:extLst>
                </a:gridCol>
                <a:gridCol w="890373">
                  <a:extLst>
                    <a:ext uri="{9D8B030D-6E8A-4147-A177-3AD203B41FA5}">
                      <a16:colId xmlns:a16="http://schemas.microsoft.com/office/drawing/2014/main" val="461439961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4275087653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3191951654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457152298"/>
                    </a:ext>
                  </a:extLst>
                </a:gridCol>
              </a:tblGrid>
              <a:tr h="15032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7809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Ref.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Description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Ref.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 err="1">
                          <a:effectLst/>
                        </a:rPr>
                        <a:t>Description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983434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BD135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2N3904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20673740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437307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04746564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Q2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BC547B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2712385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44116355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75805758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10K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9890444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6.2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811997794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124772411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3K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0966635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69765512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Uopamp_FPGAOutput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55650239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Uopamp_linearRegulator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(unknown)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LM741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(</a:t>
                      </a:r>
                      <a:r>
                        <a:rPr lang="es-ES" sz="900" u="none" strike="noStrike" dirty="0" err="1">
                          <a:effectLst/>
                        </a:rPr>
                        <a:t>unknown</a:t>
                      </a:r>
                      <a:r>
                        <a:rPr lang="es-ES" sz="900" u="none" strike="noStrike" dirty="0">
                          <a:effectLst/>
                        </a:rPr>
                        <a:t> 3rd </a:t>
                      </a:r>
                      <a:r>
                        <a:rPr lang="es-ES" sz="900" u="none" strike="noStrike" dirty="0" err="1">
                          <a:effectLst/>
                        </a:rPr>
                        <a:t>party</a:t>
                      </a:r>
                      <a:r>
                        <a:rPr lang="es-ES" sz="900" u="none" strike="noStrike" dirty="0"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effectLst/>
                        </a:rPr>
                        <a:t>model</a:t>
                      </a:r>
                      <a:r>
                        <a:rPr lang="es-ES" sz="900" u="none" strike="noStrike" dirty="0">
                          <a:effectLst/>
                        </a:rPr>
                        <a:t>)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27621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7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6BE92552-D7E6-F53F-1341-529919C8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136B35E3-CE74-ED8B-AFAA-8ACBFE37B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Diagrama de bloques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710;p67">
            <a:extLst>
              <a:ext uri="{FF2B5EF4-FFF2-40B4-BE49-F238E27FC236}">
                <a16:creationId xmlns:a16="http://schemas.microsoft.com/office/drawing/2014/main" id="{EB1848D9-8499-0AEB-D3A6-DEBB08AE6183}"/>
              </a:ext>
            </a:extLst>
          </p:cNvPr>
          <p:cNvSpPr txBox="1">
            <a:spLocks/>
          </p:cNvSpPr>
          <p:nvPr/>
        </p:nvSpPr>
        <p:spPr>
          <a:xfrm>
            <a:off x="852471" y="1650925"/>
            <a:ext cx="1710759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Regulador lineal</a:t>
            </a:r>
          </a:p>
        </p:txBody>
      </p:sp>
      <p:sp>
        <p:nvSpPr>
          <p:cNvPr id="2" name="Google Shape;2710;p67">
            <a:extLst>
              <a:ext uri="{FF2B5EF4-FFF2-40B4-BE49-F238E27FC236}">
                <a16:creationId xmlns:a16="http://schemas.microsoft.com/office/drawing/2014/main" id="{BF690569-E135-E6DE-3670-A993FEDEECE4}"/>
              </a:ext>
            </a:extLst>
          </p:cNvPr>
          <p:cNvSpPr txBox="1">
            <a:spLocks/>
          </p:cNvSpPr>
          <p:nvPr/>
        </p:nvSpPr>
        <p:spPr>
          <a:xfrm>
            <a:off x="3415725" y="1115240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Protección de sobrecorriente</a:t>
            </a:r>
          </a:p>
        </p:txBody>
      </p:sp>
      <p:sp>
        <p:nvSpPr>
          <p:cNvPr id="3" name="Google Shape;2710;p67">
            <a:extLst>
              <a:ext uri="{FF2B5EF4-FFF2-40B4-BE49-F238E27FC236}">
                <a16:creationId xmlns:a16="http://schemas.microsoft.com/office/drawing/2014/main" id="{B7D18491-0A1C-5ACD-1294-16A713CC6E21}"/>
              </a:ext>
            </a:extLst>
          </p:cNvPr>
          <p:cNvSpPr txBox="1">
            <a:spLocks/>
          </p:cNvSpPr>
          <p:nvPr/>
        </p:nvSpPr>
        <p:spPr>
          <a:xfrm>
            <a:off x="3415725" y="1959629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3000"/>
              <a:buFont typeface="Poppins"/>
              <a:buNone/>
              <a:defRPr sz="1600" b="1"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Lectura </a:t>
            </a:r>
            <a:r>
              <a:rPr lang="en"/>
              <a:t>de corriente</a:t>
            </a:r>
            <a:endParaRPr lang="en" dirty="0"/>
          </a:p>
        </p:txBody>
      </p:sp>
      <p:sp>
        <p:nvSpPr>
          <p:cNvPr id="4" name="Google Shape;2710;p67">
            <a:extLst>
              <a:ext uri="{FF2B5EF4-FFF2-40B4-BE49-F238E27FC236}">
                <a16:creationId xmlns:a16="http://schemas.microsoft.com/office/drawing/2014/main" id="{339EB5AA-BFF7-70A9-B23D-3DB2F4C2B950}"/>
              </a:ext>
            </a:extLst>
          </p:cNvPr>
          <p:cNvSpPr txBox="1">
            <a:spLocks/>
          </p:cNvSpPr>
          <p:nvPr/>
        </p:nvSpPr>
        <p:spPr>
          <a:xfrm>
            <a:off x="3449648" y="2823421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>
                <a:solidFill>
                  <a:schemeClr val="lt1"/>
                </a:solidFill>
              </a:rPr>
              <a:t>Lectura de tensión</a:t>
            </a:r>
            <a:endParaRPr lang="en" sz="1600" dirty="0">
              <a:solidFill>
                <a:schemeClr val="lt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772C24-35FD-8FD3-CB69-CADBA0DCD9A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563230" y="1490896"/>
            <a:ext cx="852495" cy="53568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Google Shape;2710;p67">
            <a:extLst>
              <a:ext uri="{FF2B5EF4-FFF2-40B4-BE49-F238E27FC236}">
                <a16:creationId xmlns:a16="http://schemas.microsoft.com/office/drawing/2014/main" id="{6A7B3760-5116-888F-EA67-76CE7D83C3F5}"/>
              </a:ext>
            </a:extLst>
          </p:cNvPr>
          <p:cNvSpPr txBox="1">
            <a:spLocks/>
          </p:cNvSpPr>
          <p:nvPr/>
        </p:nvSpPr>
        <p:spPr>
          <a:xfrm>
            <a:off x="5910229" y="2447765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FPGA</a:t>
            </a:r>
          </a:p>
        </p:txBody>
      </p:sp>
      <p:sp>
        <p:nvSpPr>
          <p:cNvPr id="13" name="Google Shape;2710;p67">
            <a:extLst>
              <a:ext uri="{FF2B5EF4-FFF2-40B4-BE49-F238E27FC236}">
                <a16:creationId xmlns:a16="http://schemas.microsoft.com/office/drawing/2014/main" id="{2CA47DD5-7E9C-3068-25B2-69136E2E504B}"/>
              </a:ext>
            </a:extLst>
          </p:cNvPr>
          <p:cNvSpPr txBox="1">
            <a:spLocks/>
          </p:cNvSpPr>
          <p:nvPr/>
        </p:nvSpPr>
        <p:spPr>
          <a:xfrm>
            <a:off x="3449648" y="3758684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Filtro paso-bajo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14A6C-37C3-5316-6649-7961C5CE615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63230" y="2026581"/>
            <a:ext cx="886418" cy="1172496"/>
          </a:xfrm>
          <a:prstGeom prst="bentConnector3">
            <a:avLst>
              <a:gd name="adj1" fmla="val 482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Google Shape;2718;p67">
            <a:extLst>
              <a:ext uri="{FF2B5EF4-FFF2-40B4-BE49-F238E27FC236}">
                <a16:creationId xmlns:a16="http://schemas.microsoft.com/office/drawing/2014/main" id="{3CD86AE2-161F-3C2B-A6BE-9872C00589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373625" y="1866552"/>
            <a:ext cx="0" cy="930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Google Shape;2708;p67">
            <a:extLst>
              <a:ext uri="{FF2B5EF4-FFF2-40B4-BE49-F238E27FC236}">
                <a16:creationId xmlns:a16="http://schemas.microsoft.com/office/drawing/2014/main" id="{E8094F88-9B15-38B2-85CB-B794C93B9543}"/>
              </a:ext>
            </a:extLst>
          </p:cNvPr>
          <p:cNvSpPr txBox="1"/>
          <p:nvPr/>
        </p:nvSpPr>
        <p:spPr>
          <a:xfrm>
            <a:off x="5847668" y="1276110"/>
            <a:ext cx="300179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Salida de voltaje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" name="Google Shape;2718;p67">
            <a:extLst>
              <a:ext uri="{FF2B5EF4-FFF2-40B4-BE49-F238E27FC236}">
                <a16:creationId xmlns:a16="http://schemas.microsoft.com/office/drawing/2014/main" id="{4ABFCF24-2E10-421C-7136-5F67843BF025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5331525" y="1490896"/>
            <a:ext cx="516143" cy="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70913A-6D8B-7FCD-5BBA-2E6C4F10686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331525" y="2335285"/>
            <a:ext cx="578704" cy="488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D386B52-8B93-EEF9-D933-14293EF088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65448" y="2823421"/>
            <a:ext cx="544781" cy="375656"/>
          </a:xfrm>
          <a:prstGeom prst="bentConnector3">
            <a:avLst>
              <a:gd name="adj1" fmla="val 472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88D413-6E86-718D-9B7C-FCFA35B341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5365448" y="2823421"/>
            <a:ext cx="2460581" cy="1310919"/>
          </a:xfrm>
          <a:prstGeom prst="bentConnector3">
            <a:avLst>
              <a:gd name="adj1" fmla="val -929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60F84C-B0A9-11C9-A5F9-764F7F49ABAA}"/>
              </a:ext>
            </a:extLst>
          </p:cNvPr>
          <p:cNvSpPr txBox="1"/>
          <p:nvPr/>
        </p:nvSpPr>
        <p:spPr>
          <a:xfrm>
            <a:off x="5751080" y="3564667"/>
            <a:ext cx="1813301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26" name="Picture 2" descr="ICON] Square wave · Issue #165 · iconoir-icons/iconoir · GitHub">
            <a:extLst>
              <a:ext uri="{FF2B5EF4-FFF2-40B4-BE49-F238E27FC236}">
                <a16:creationId xmlns:a16="http://schemas.microsoft.com/office/drawing/2014/main" id="{2F151777-1A44-C2F7-335F-737B15CA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26" y="3734713"/>
            <a:ext cx="500807" cy="4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018D4F-F20E-6CC9-A041-03E1ADD9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833" r="92667">
                        <a14:foregroundMark x1="16417" y1="21875" x2="92667" y2="30208"/>
                        <a14:foregroundMark x1="88250" y1="63542" x2="14333" y2="55208"/>
                        <a14:foregroundMark x1="14333" y1="55208" x2="85500" y2="59167"/>
                        <a14:foregroundMark x1="85500" y1="59167" x2="7500" y2="28750"/>
                        <a14:foregroundMark x1="15833" y1="65000" x2="5833" y2="63542"/>
                        <a14:foregroundMark x1="43667" y1="63542" x2="66000" y2="70625"/>
                        <a14:foregroundMark x1="74333" y1="60833" x2="92167" y2="62292"/>
                        <a14:backgroundMark x1="42583" y1="6458" x2="42583" y2="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8" y="3860643"/>
            <a:ext cx="684243" cy="2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7379D5-7978-EDAC-0F33-86F0FB2C99F5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1707852" y="2402238"/>
            <a:ext cx="1741797" cy="17321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3745D9-5C84-7F45-4D0C-106D0ACB2DC6}"/>
              </a:ext>
            </a:extLst>
          </p:cNvPr>
          <p:cNvSpPr txBox="1"/>
          <p:nvPr/>
        </p:nvSpPr>
        <p:spPr>
          <a:xfrm>
            <a:off x="1704342" y="3551544"/>
            <a:ext cx="1813301" cy="3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6997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7A144C-B00F-FDE1-1253-E783C201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FD2173A8-D177-F86E-A53D-2F1D56ADD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52A7-7CC1-ABB5-F2B3-2BDE96A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5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0D8321E0-39E5-BEA8-84E2-A727D3FF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D88DB1A6-559B-E7D4-2FC1-DE144AB2D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E3F2-2555-F3A0-33FA-9A9B63AE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02" y="1461106"/>
            <a:ext cx="5852022" cy="2682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F393047-58DE-621D-AD84-BAF8CA7CA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623CD67-D2BF-FB73-ADD1-0F6C7B667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Regulador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812E38-6D39-D2E3-A1E7-1ECD67FA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32960"/>
              </p:ext>
            </p:extLst>
          </p:nvPr>
        </p:nvGraphicFramePr>
        <p:xfrm>
          <a:off x="1596164" y="2006169"/>
          <a:ext cx="5951672" cy="136779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Resistencia de protección Zener. 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izmax</a:t>
                      </a:r>
                      <a:r>
                        <a:rPr lang="es-ES" sz="1100" u="none" strike="noStrike" dirty="0">
                          <a:effectLst/>
                        </a:rPr>
                        <a:t> = 3.5mA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Divisor de tensión resistivo. 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Calculado para multiplicar la señal de referencia x2.4 (2V -&gt; 4.8V; 3.3V -&gt; 7.94V)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778662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88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Rload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 de prueba. Pruebas realizadas con rango de 100 a 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96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Vcc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Tensión del generador frente a tierra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61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C65A1CC-4A30-70A4-0CC0-A60A9A20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AE827A7-EBAA-19F5-B3CC-E7CE17ED9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2244-3CA2-E2D7-8A47-7F17227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79" y="1251547"/>
            <a:ext cx="7222210" cy="335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8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033B7E0-9117-9B74-13D5-75D5B41A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89EFF17-281B-0CDD-CF2A-215AD3972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5908-7702-CF74-B645-1B7E90C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05" y="1437348"/>
            <a:ext cx="5617190" cy="2624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39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6C7F13C-80B8-93B0-3F21-9CFDC101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E7E3767F-9178-8CDA-B794-5C210DF73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821BB0-3855-E8C2-5029-1910C94E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56101"/>
              </p:ext>
            </p:extLst>
          </p:nvPr>
        </p:nvGraphicFramePr>
        <p:xfrm>
          <a:off x="1596164" y="2455620"/>
          <a:ext cx="5951672" cy="3657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6.2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i_rload_max</a:t>
                      </a:r>
                      <a:r>
                        <a:rPr lang="es-ES" sz="1100" u="none" strike="noStrike" dirty="0">
                          <a:effectLst/>
                        </a:rPr>
                        <a:t> = 150mA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542</Words>
  <Application>Microsoft Office PowerPoint</Application>
  <PresentationFormat>On-screen Show (16:9)</PresentationFormat>
  <Paragraphs>220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Hind</vt:lpstr>
      <vt:lpstr>Aptos Narrow</vt:lpstr>
      <vt:lpstr>Roboto</vt:lpstr>
      <vt:lpstr>Arial</vt:lpstr>
      <vt:lpstr>Anton</vt:lpstr>
      <vt:lpstr>Poppins</vt:lpstr>
      <vt:lpstr>Bachelor's Degree in Electronics Engineering by Slidesgo</vt:lpstr>
      <vt:lpstr>Hito 1 Regulador Lineal</vt:lpstr>
      <vt:lpstr>Tabla de contenidos</vt:lpstr>
      <vt:lpstr>Diagrama de bloques</vt:lpstr>
      <vt:lpstr>Diseño – Global</vt:lpstr>
      <vt:lpstr>Diseño – Regulador</vt:lpstr>
      <vt:lpstr>Parámetros – Regulador</vt:lpstr>
      <vt:lpstr>Simulación – Regulador</vt:lpstr>
      <vt:lpstr>Diseño – Protección de sobrecorriente</vt:lpstr>
      <vt:lpstr>Parámetros – Protección de sobrecorriente</vt:lpstr>
      <vt:lpstr>Simulación – Protección de sobrecorriente</vt:lpstr>
      <vt:lpstr>Diseño – Lectura de corriente</vt:lpstr>
      <vt:lpstr>Parámetros – Lectura de corriente</vt:lpstr>
      <vt:lpstr>Simulación – Lectura de corriente</vt:lpstr>
      <vt:lpstr>Diseño – Lectura de tensión</vt:lpstr>
      <vt:lpstr>Parámetros – Lectura de tensión</vt:lpstr>
      <vt:lpstr>Simulación – Lectura de tensión</vt:lpstr>
      <vt:lpstr>Diseño – Filtro paso-bajo</vt:lpstr>
      <vt:lpstr>Parámetros – Filtro paso-bajo</vt:lpstr>
      <vt:lpstr>Simulación – Filtro paso-bajo</vt:lpstr>
      <vt:lpstr>Simulación – Filtro paso-bajo</vt:lpstr>
      <vt:lpstr>Diseño – Global</vt:lpstr>
      <vt:lpstr>Simulación – Global</vt:lpstr>
      <vt:lpstr>BOM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Segura</cp:lastModifiedBy>
  <cp:revision>9</cp:revision>
  <dcterms:modified xsi:type="dcterms:W3CDTF">2025-03-23T23:24:37Z</dcterms:modified>
</cp:coreProperties>
</file>