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8" r:id="rId3"/>
    <p:sldId id="312" r:id="rId4"/>
    <p:sldId id="314" r:id="rId5"/>
    <p:sldId id="31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40" r:id="rId21"/>
    <p:sldId id="335" r:id="rId22"/>
    <p:sldId id="334" r:id="rId23"/>
    <p:sldId id="338" r:id="rId24"/>
    <p:sldId id="336" r:id="rId25"/>
    <p:sldId id="337" r:id="rId26"/>
    <p:sldId id="339" r:id="rId27"/>
  </p:sldIdLst>
  <p:sldSz cx="9144000" cy="5143500" type="screen16x9"/>
  <p:notesSz cx="6858000" cy="9144000"/>
  <p:embeddedFontLst>
    <p:embeddedFont>
      <p:font typeface="Anton" pitchFamily="2" charset="0"/>
      <p:regular r:id="rId29"/>
    </p:embeddedFont>
    <p:embeddedFont>
      <p:font typeface="Aptos Narrow" panose="020B0004020202020204" pitchFamily="34" charset="0"/>
      <p:regular r:id="rId30"/>
      <p:bold r:id="rId31"/>
      <p:italic r:id="rId32"/>
      <p:boldItalic r:id="rId33"/>
    </p:embeddedFont>
    <p:embeddedFont>
      <p:font typeface="Hind" panose="02000000000000000000" pitchFamily="2" charset="0"/>
      <p:regular r:id="rId34"/>
      <p:bold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CCBE0B-4CB8-4436-A4CF-8A1F351D8455}">
  <a:tblStyle styleId="{B2CCBE0B-4CB8-4436-A4CF-8A1F351D8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6" autoAdjust="0"/>
  </p:normalViewPr>
  <p:slideViewPr>
    <p:cSldViewPr snapToGrid="0">
      <p:cViewPr varScale="1">
        <p:scale>
          <a:sx n="134" d="100"/>
          <a:sy n="134" d="100"/>
        </p:scale>
        <p:origin x="9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049155d6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049155d6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F4C69FF9-6E90-0A7F-5393-74531B956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F04C3A0-D744-A16B-E46D-D1E7F0E0C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0636CFBE-6C6D-1CEF-D391-06F89D1D4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</a:t>
            </a:r>
            <a:r>
              <a:rPr lang="es-ES" dirty="0" err="1"/>
              <a:t>i_rload</a:t>
            </a:r>
            <a:r>
              <a:rPr lang="es-ES" dirty="0"/>
              <a:t> para distintas </a:t>
            </a:r>
            <a:r>
              <a:rPr lang="es-ES" dirty="0" err="1"/>
              <a:t>Rload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8092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5DA66B-7D0A-0C7C-23DC-2AE1FD296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1B8B088B-5290-157B-367E-B4FEA9E2E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BB716A1-1470-6D09-C86F-E9381C952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12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BE2873AC-9E3A-C11C-6197-80148CF9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8C355D5-1F31-A4C8-1339-7A1F6D1204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2CB3108-1B35-9844-9F80-2BDEE532B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514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7A9F4548-F224-13CE-41F6-209C7A58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DE0D8F3-9018-021C-E69D-D89124065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904D167-1E52-6915-55FD-9C9B9FBFC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73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39239CE2-D7AD-B1F4-4415-91483708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E86669E-305D-C2FB-322B-CA652BF7C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278E507F-F228-CE90-38B5-CDCFEA3D0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87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13D5FBA-FFC3-5494-9AC8-CC54BD99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50C14C98-C2DA-0138-7782-C41FD7B8B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84C90FF3-E066-B0B8-D2D3-CB78A65AA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556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4449AB1-5464-3385-2B74-5C13B295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21AE485-DEC8-82F1-C7C3-AFE6C7764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CF35925-5B3E-A414-B4DB-6B7D14F7D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921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A4C7863A-F200-F2FD-07EF-D321E1803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A5BF49C-BB2D-6B32-FF84-74CD619BB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AE978335-16B6-315C-A0B9-CFBD66F138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264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C7B4CF3-E7C6-089E-9A46-53C93353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D4799FD-8A5B-E4DC-B7C7-B6932F8F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AC7E8D0-642C-CD1F-5B4C-D1693B82E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38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2BB0CA-4FAD-34F0-7AA3-E6A30D9D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33CE964-B918-DAEC-A6F3-F7BDE8CFD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2DFBA59-3791-54E8-C5B8-6DC3FC4A0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00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3F72B8D-C89C-A438-9E1C-B2C01FDB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0EE33B8F-2174-21C9-D323-21DFC9A0B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1D0C81D1-5548-BA72-D696-DE228C9EA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0929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57436D2A-4B44-B721-BD9E-740CE3F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8E0812D9-2CEA-AD68-B46D-7138E9201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D22362BF-BEC4-CF69-2ED5-8C42A7DA1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2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E5908C7-DB8A-67F9-6AE2-E78EF6F5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2CB066C7-8956-A7B3-31AC-476E3F94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B55C1159-5A44-CFF9-652E-90C27DD5F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311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7B6A472-C6FC-D01E-7338-DD7457AB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994A27ED-426D-F7B0-820D-D70A179CD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655811EA-1CA1-41BA-C28A-A1069E0CC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117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A1DF31F-1267-8BC0-8800-0851E882A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EF04275-7DF0-1265-FE28-CE192D199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0F943BD-1717-C08B-96F1-922BF58D6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4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C68230DE-158F-2640-BE0E-E2686AE2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71B139F-D41E-9FA0-71E5-3DE14866A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EF96D6D5-2433-82CE-F3CC-5E773D8E2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58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10557D87-197C-A966-F96C-A658DB8EB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E8614F8D-52C5-523C-CFC5-1047C7884C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96CDD514-DAFA-8DB4-F7BE-7875440E0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49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936084FA-6E79-517C-407C-9059F359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7DB279F7-7E0B-D7AA-1D6B-CFA8E3132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4784015C-A717-9471-A80B-1021FAFE1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241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89B97C94-28B4-134A-4CBA-2C6822BD6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B6FC46E7-CC5A-AEBD-E664-78ECF9486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51D78DD0-A2AD-B6D4-3AC8-D807AF603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Barrido de Vout para distintas </a:t>
            </a:r>
            <a:r>
              <a:rPr lang="es-ES" dirty="0" err="1"/>
              <a:t>Vref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63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21F13A68-4DC0-3CFC-895A-2128969C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618CA869-831E-9BBD-CC8D-1E181FB4A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CF0A9EEA-2754-17FF-15C8-3632B7959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516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>
          <a:extLst>
            <a:ext uri="{FF2B5EF4-FFF2-40B4-BE49-F238E27FC236}">
              <a16:creationId xmlns:a16="http://schemas.microsoft.com/office/drawing/2014/main" id="{0CB658B4-AE57-BF15-EDD4-BEEB3FC4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1242414e1_0_147:notes">
            <a:extLst>
              <a:ext uri="{FF2B5EF4-FFF2-40B4-BE49-F238E27FC236}">
                <a16:creationId xmlns:a16="http://schemas.microsoft.com/office/drawing/2014/main" id="{CC148B22-4580-2C36-8BEC-9AB7BCEA8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1242414e1_0_147:notes">
            <a:extLst>
              <a:ext uri="{FF2B5EF4-FFF2-40B4-BE49-F238E27FC236}">
                <a16:creationId xmlns:a16="http://schemas.microsoft.com/office/drawing/2014/main" id="{7935CB33-F9F6-FDCE-5336-853F77C86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6220725" y="0"/>
            <a:ext cx="29235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933020" y="4114401"/>
            <a:ext cx="1656312" cy="1660374"/>
            <a:chOff x="2929375" y="236175"/>
            <a:chExt cx="805325" cy="807300"/>
          </a:xfrm>
        </p:grpSpPr>
        <p:sp>
          <p:nvSpPr>
            <p:cNvPr id="12" name="Google Shape;12;p2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4302988" y="231550"/>
            <a:ext cx="538025" cy="157800"/>
            <a:chOff x="2575325" y="1348650"/>
            <a:chExt cx="538025" cy="157800"/>
          </a:xfrm>
        </p:grpSpPr>
        <p:sp>
          <p:nvSpPr>
            <p:cNvPr id="32" name="Google Shape;32;p2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323639" y="4144000"/>
            <a:ext cx="925310" cy="943383"/>
            <a:chOff x="595389" y="1761100"/>
            <a:chExt cx="925310" cy="943383"/>
          </a:xfrm>
        </p:grpSpPr>
        <p:cxnSp>
          <p:nvCxnSpPr>
            <p:cNvPr id="36" name="Google Shape;36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Google Shape;39;p2"/>
          <p:cNvGrpSpPr/>
          <p:nvPr/>
        </p:nvGrpSpPr>
        <p:grpSpPr>
          <a:xfrm>
            <a:off x="-262436" y="-403375"/>
            <a:ext cx="925310" cy="943383"/>
            <a:chOff x="595389" y="1761100"/>
            <a:chExt cx="925310" cy="943383"/>
          </a:xfrm>
        </p:grpSpPr>
        <p:cxnSp>
          <p:nvCxnSpPr>
            <p:cNvPr id="40" name="Google Shape;40;p2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" name="Google Shape;43;p2"/>
          <p:cNvGrpSpPr/>
          <p:nvPr/>
        </p:nvGrpSpPr>
        <p:grpSpPr>
          <a:xfrm rot="5400000">
            <a:off x="7926547" y="2473475"/>
            <a:ext cx="1584577" cy="196549"/>
            <a:chOff x="750197" y="155825"/>
            <a:chExt cx="1584577" cy="196549"/>
          </a:xfrm>
        </p:grpSpPr>
        <p:sp>
          <p:nvSpPr>
            <p:cNvPr id="44" name="Google Shape;44;p2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2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"/>
          <p:cNvSpPr>
            <a:spLocks noGrp="1"/>
          </p:cNvSpPr>
          <p:nvPr>
            <p:ph type="pic" idx="2"/>
          </p:nvPr>
        </p:nvSpPr>
        <p:spPr>
          <a:xfrm>
            <a:off x="4891175" y="1183975"/>
            <a:ext cx="3405600" cy="29406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13"/>
          <p:cNvSpPr/>
          <p:nvPr/>
        </p:nvSpPr>
        <p:spPr>
          <a:xfrm>
            <a:off x="7146350" y="0"/>
            <a:ext cx="1998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13"/>
          <p:cNvGrpSpPr/>
          <p:nvPr/>
        </p:nvGrpSpPr>
        <p:grpSpPr>
          <a:xfrm>
            <a:off x="-317255" y="-728874"/>
            <a:ext cx="1656312" cy="1660374"/>
            <a:chOff x="2929375" y="236175"/>
            <a:chExt cx="805325" cy="807300"/>
          </a:xfrm>
        </p:grpSpPr>
        <p:sp>
          <p:nvSpPr>
            <p:cNvPr id="641" name="Google Shape;641;p13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3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3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3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3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3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3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3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885975" y="4700725"/>
            <a:ext cx="538025" cy="157800"/>
            <a:chOff x="2575325" y="1348650"/>
            <a:chExt cx="538025" cy="157800"/>
          </a:xfrm>
        </p:grpSpPr>
        <p:sp>
          <p:nvSpPr>
            <p:cNvPr id="661" name="Google Shape;661;p13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13"/>
          <p:cNvGrpSpPr/>
          <p:nvPr/>
        </p:nvGrpSpPr>
        <p:grpSpPr>
          <a:xfrm>
            <a:off x="-502186" y="3642837"/>
            <a:ext cx="925310" cy="943383"/>
            <a:chOff x="595389" y="1761100"/>
            <a:chExt cx="925310" cy="943383"/>
          </a:xfrm>
        </p:grpSpPr>
        <p:cxnSp>
          <p:nvCxnSpPr>
            <p:cNvPr id="665" name="Google Shape;665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3"/>
          <p:cNvGrpSpPr/>
          <p:nvPr/>
        </p:nvGrpSpPr>
        <p:grpSpPr>
          <a:xfrm>
            <a:off x="8662839" y="540000"/>
            <a:ext cx="925310" cy="943383"/>
            <a:chOff x="595389" y="1761100"/>
            <a:chExt cx="925310" cy="943383"/>
          </a:xfrm>
        </p:grpSpPr>
        <p:cxnSp>
          <p:nvCxnSpPr>
            <p:cNvPr id="669" name="Google Shape;669;p13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13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13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2" name="Google Shape;672;p13"/>
          <p:cNvGrpSpPr/>
          <p:nvPr/>
        </p:nvGrpSpPr>
        <p:grpSpPr>
          <a:xfrm>
            <a:off x="3779710" y="155825"/>
            <a:ext cx="1584577" cy="196549"/>
            <a:chOff x="750197" y="155825"/>
            <a:chExt cx="1584577" cy="196549"/>
          </a:xfrm>
        </p:grpSpPr>
        <p:sp>
          <p:nvSpPr>
            <p:cNvPr id="673" name="Google Shape;673;p13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3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3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2" name="Google Shape;692;p13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3" name="Google Shape;693;p13"/>
          <p:cNvSpPr txBox="1">
            <a:spLocks noGrp="1"/>
          </p:cNvSpPr>
          <p:nvPr>
            <p:ph type="title" idx="2" hasCustomPrompt="1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4" name="Google Shape;694;p13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 idx="4" hasCustomPrompt="1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title" idx="6" hasCustomPrompt="1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title" idx="8" hasCustomPrompt="1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>
            <a:spLocks noGrp="1"/>
          </p:cNvSpPr>
          <p:nvPr>
            <p:ph type="pic" idx="16"/>
          </p:nvPr>
        </p:nvSpPr>
        <p:spPr>
          <a:xfrm>
            <a:off x="5844900" y="1359600"/>
            <a:ext cx="2579100" cy="2937300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>
            <a:off x="1520470" y="4673463"/>
            <a:ext cx="1656312" cy="1660374"/>
            <a:chOff x="2929375" y="236175"/>
            <a:chExt cx="805325" cy="807300"/>
          </a:xfrm>
        </p:grpSpPr>
        <p:sp>
          <p:nvSpPr>
            <p:cNvPr id="1151" name="Google Shape;1151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 rot="5400000">
            <a:off x="93600" y="2492838"/>
            <a:ext cx="538025" cy="157800"/>
            <a:chOff x="2575325" y="1348650"/>
            <a:chExt cx="538025" cy="157800"/>
          </a:xfrm>
        </p:grpSpPr>
        <p:sp>
          <p:nvSpPr>
            <p:cNvPr id="1171" name="Google Shape;1171;p20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20"/>
          <p:cNvGrpSpPr/>
          <p:nvPr/>
        </p:nvGrpSpPr>
        <p:grpSpPr>
          <a:xfrm>
            <a:off x="-323011" y="3530000"/>
            <a:ext cx="925310" cy="943383"/>
            <a:chOff x="595389" y="1761100"/>
            <a:chExt cx="925310" cy="943383"/>
          </a:xfrm>
        </p:grpSpPr>
        <p:cxnSp>
          <p:nvCxnSpPr>
            <p:cNvPr id="1175" name="Google Shape;1175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20"/>
          <p:cNvGrpSpPr/>
          <p:nvPr/>
        </p:nvGrpSpPr>
        <p:grpSpPr>
          <a:xfrm>
            <a:off x="6500372" y="4743900"/>
            <a:ext cx="1584577" cy="196549"/>
            <a:chOff x="750197" y="155825"/>
            <a:chExt cx="1584577" cy="196549"/>
          </a:xfrm>
        </p:grpSpPr>
        <p:sp>
          <p:nvSpPr>
            <p:cNvPr id="1179" name="Google Shape;1179;p20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20"/>
          <p:cNvGrpSpPr/>
          <p:nvPr/>
        </p:nvGrpSpPr>
        <p:grpSpPr>
          <a:xfrm>
            <a:off x="8529739" y="965475"/>
            <a:ext cx="925310" cy="943383"/>
            <a:chOff x="595389" y="1761100"/>
            <a:chExt cx="925310" cy="943383"/>
          </a:xfrm>
        </p:grpSpPr>
        <p:cxnSp>
          <p:nvCxnSpPr>
            <p:cNvPr id="1198" name="Google Shape;1198;p20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9" name="Google Shape;1199;p20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20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20"/>
          <p:cNvGrpSpPr/>
          <p:nvPr/>
        </p:nvGrpSpPr>
        <p:grpSpPr>
          <a:xfrm>
            <a:off x="6153170" y="-1163137"/>
            <a:ext cx="1656312" cy="1660374"/>
            <a:chOff x="2929375" y="236175"/>
            <a:chExt cx="805325" cy="807300"/>
          </a:xfrm>
        </p:grpSpPr>
        <p:sp>
          <p:nvSpPr>
            <p:cNvPr id="1202" name="Google Shape;1202;p20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0" name="Google Shape;212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1" name="Google Shape;2121;p34"/>
          <p:cNvGrpSpPr/>
          <p:nvPr/>
        </p:nvGrpSpPr>
        <p:grpSpPr>
          <a:xfrm>
            <a:off x="-943205" y="4190838"/>
            <a:ext cx="1656312" cy="1660374"/>
            <a:chOff x="2929375" y="236175"/>
            <a:chExt cx="805325" cy="807300"/>
          </a:xfrm>
        </p:grpSpPr>
        <p:sp>
          <p:nvSpPr>
            <p:cNvPr id="2122" name="Google Shape;2122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34"/>
          <p:cNvGrpSpPr/>
          <p:nvPr/>
        </p:nvGrpSpPr>
        <p:grpSpPr>
          <a:xfrm>
            <a:off x="4302975" y="4715075"/>
            <a:ext cx="538025" cy="157800"/>
            <a:chOff x="2575325" y="1348650"/>
            <a:chExt cx="538025" cy="157800"/>
          </a:xfrm>
        </p:grpSpPr>
        <p:sp>
          <p:nvSpPr>
            <p:cNvPr id="2142" name="Google Shape;2142;p34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34"/>
          <p:cNvGrpSpPr/>
          <p:nvPr/>
        </p:nvGrpSpPr>
        <p:grpSpPr>
          <a:xfrm>
            <a:off x="-289536" y="342037"/>
            <a:ext cx="925310" cy="943383"/>
            <a:chOff x="595389" y="1761100"/>
            <a:chExt cx="925310" cy="943383"/>
          </a:xfrm>
        </p:grpSpPr>
        <p:cxnSp>
          <p:nvCxnSpPr>
            <p:cNvPr id="2146" name="Google Shape;2146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7" name="Google Shape;2147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8" name="Google Shape;2148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34"/>
          <p:cNvGrpSpPr/>
          <p:nvPr/>
        </p:nvGrpSpPr>
        <p:grpSpPr>
          <a:xfrm>
            <a:off x="8659439" y="4065800"/>
            <a:ext cx="925310" cy="943383"/>
            <a:chOff x="595389" y="1761100"/>
            <a:chExt cx="925310" cy="943383"/>
          </a:xfrm>
        </p:grpSpPr>
        <p:cxnSp>
          <p:nvCxnSpPr>
            <p:cNvPr id="2150" name="Google Shape;2150;p34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1" name="Google Shape;2151;p34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34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3" name="Google Shape;2153;p34"/>
          <p:cNvGrpSpPr/>
          <p:nvPr/>
        </p:nvGrpSpPr>
        <p:grpSpPr>
          <a:xfrm>
            <a:off x="3779697" y="213225"/>
            <a:ext cx="1584577" cy="196549"/>
            <a:chOff x="750197" y="155825"/>
            <a:chExt cx="1584577" cy="196549"/>
          </a:xfrm>
        </p:grpSpPr>
        <p:sp>
          <p:nvSpPr>
            <p:cNvPr id="2154" name="Google Shape;2154;p34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34"/>
          <p:cNvGrpSpPr/>
          <p:nvPr/>
        </p:nvGrpSpPr>
        <p:grpSpPr>
          <a:xfrm>
            <a:off x="8293945" y="-374937"/>
            <a:ext cx="1656312" cy="1660374"/>
            <a:chOff x="2929375" y="236175"/>
            <a:chExt cx="805325" cy="807300"/>
          </a:xfrm>
        </p:grpSpPr>
        <p:sp>
          <p:nvSpPr>
            <p:cNvPr id="2173" name="Google Shape;2173;p34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2" name="Google Shape;2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50" y="766000"/>
            <a:ext cx="2413750" cy="3620626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099331" scaled="0"/>
        </a:gradFill>
        <a:effectLst/>
      </p:bgPr>
    </p:bg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4" name="Google Shape;219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993300" y="-1993300"/>
            <a:ext cx="5152625" cy="9139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5" name="Google Shape;2195;p35"/>
          <p:cNvGrpSpPr/>
          <p:nvPr/>
        </p:nvGrpSpPr>
        <p:grpSpPr>
          <a:xfrm>
            <a:off x="-943205" y="812288"/>
            <a:ext cx="1656312" cy="1660374"/>
            <a:chOff x="2929375" y="236175"/>
            <a:chExt cx="805325" cy="807300"/>
          </a:xfrm>
        </p:grpSpPr>
        <p:sp>
          <p:nvSpPr>
            <p:cNvPr id="2196" name="Google Shape;2196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35"/>
          <p:cNvGrpSpPr/>
          <p:nvPr/>
        </p:nvGrpSpPr>
        <p:grpSpPr>
          <a:xfrm>
            <a:off x="8236250" y="4715075"/>
            <a:ext cx="538025" cy="157800"/>
            <a:chOff x="2575325" y="1348650"/>
            <a:chExt cx="538025" cy="157800"/>
          </a:xfrm>
        </p:grpSpPr>
        <p:sp>
          <p:nvSpPr>
            <p:cNvPr id="2216" name="Google Shape;2216;p35"/>
            <p:cNvSpPr/>
            <p:nvPr/>
          </p:nvSpPr>
          <p:spPr>
            <a:xfrm>
              <a:off x="2575325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2765438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2955550" y="1348650"/>
              <a:ext cx="157800" cy="157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35"/>
          <p:cNvGrpSpPr/>
          <p:nvPr/>
        </p:nvGrpSpPr>
        <p:grpSpPr>
          <a:xfrm>
            <a:off x="7735464" y="-403388"/>
            <a:ext cx="925310" cy="943383"/>
            <a:chOff x="595389" y="1761100"/>
            <a:chExt cx="925310" cy="943383"/>
          </a:xfrm>
        </p:grpSpPr>
        <p:cxnSp>
          <p:nvCxnSpPr>
            <p:cNvPr id="2220" name="Google Shape;2220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3" name="Google Shape;2223;p35"/>
          <p:cNvGrpSpPr/>
          <p:nvPr/>
        </p:nvGrpSpPr>
        <p:grpSpPr>
          <a:xfrm>
            <a:off x="-577711" y="3820875"/>
            <a:ext cx="925310" cy="943383"/>
            <a:chOff x="595389" y="1761100"/>
            <a:chExt cx="925310" cy="943383"/>
          </a:xfrm>
        </p:grpSpPr>
        <p:cxnSp>
          <p:nvCxnSpPr>
            <p:cNvPr id="2224" name="Google Shape;2224;p35"/>
            <p:cNvCxnSpPr/>
            <p:nvPr/>
          </p:nvCxnSpPr>
          <p:spPr>
            <a:xfrm>
              <a:off x="790199" y="2065118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35"/>
            <p:cNvCxnSpPr/>
            <p:nvPr/>
          </p:nvCxnSpPr>
          <p:spPr>
            <a:xfrm>
              <a:off x="595389" y="2117083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35"/>
            <p:cNvCxnSpPr/>
            <p:nvPr/>
          </p:nvCxnSpPr>
          <p:spPr>
            <a:xfrm>
              <a:off x="656919" y="1761100"/>
              <a:ext cx="730500" cy="58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27" name="Google Shape;2227;p35"/>
          <p:cNvGrpSpPr/>
          <p:nvPr/>
        </p:nvGrpSpPr>
        <p:grpSpPr>
          <a:xfrm>
            <a:off x="305597" y="213225"/>
            <a:ext cx="1584577" cy="196549"/>
            <a:chOff x="750197" y="155825"/>
            <a:chExt cx="1584577" cy="196549"/>
          </a:xfrm>
        </p:grpSpPr>
        <p:sp>
          <p:nvSpPr>
            <p:cNvPr id="2228" name="Google Shape;2228;p35"/>
            <p:cNvSpPr/>
            <p:nvPr/>
          </p:nvSpPr>
          <p:spPr>
            <a:xfrm rot="-5400000">
              <a:off x="20937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 rot="-5400000">
              <a:off x="1915294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1"/>
                  </a:moveTo>
                  <a:cubicBezTo>
                    <a:pt x="252" y="1"/>
                    <a:pt x="0" y="233"/>
                    <a:pt x="0" y="563"/>
                  </a:cubicBezTo>
                  <a:cubicBezTo>
                    <a:pt x="0" y="969"/>
                    <a:pt x="252" y="1202"/>
                    <a:pt x="659" y="1202"/>
                  </a:cubicBezTo>
                  <a:cubicBezTo>
                    <a:pt x="969" y="1202"/>
                    <a:pt x="1221" y="969"/>
                    <a:pt x="1221" y="563"/>
                  </a:cubicBezTo>
                  <a:cubicBezTo>
                    <a:pt x="1221" y="23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 rot="-5400000">
              <a:off x="17351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40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40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 rot="-5400000">
              <a:off x="1556334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0"/>
                  </a:moveTo>
                  <a:cubicBezTo>
                    <a:pt x="252" y="0"/>
                    <a:pt x="0" y="330"/>
                    <a:pt x="0" y="659"/>
                  </a:cubicBezTo>
                  <a:cubicBezTo>
                    <a:pt x="0" y="969"/>
                    <a:pt x="252" y="1298"/>
                    <a:pt x="659" y="1298"/>
                  </a:cubicBezTo>
                  <a:cubicBezTo>
                    <a:pt x="969" y="1298"/>
                    <a:pt x="1221" y="969"/>
                    <a:pt x="1221" y="659"/>
                  </a:cubicBezTo>
                  <a:cubicBezTo>
                    <a:pt x="1221" y="330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 rot="-5400000">
              <a:off x="1378296" y="297753"/>
              <a:ext cx="52930" cy="56312"/>
            </a:xfrm>
            <a:custGeom>
              <a:avLst/>
              <a:gdLst/>
              <a:ahLst/>
              <a:cxnLst/>
              <a:rect l="l" t="t" r="r" b="b"/>
              <a:pathLst>
                <a:path w="1221" h="1299" extrusionOk="0">
                  <a:moveTo>
                    <a:pt x="659" y="1"/>
                  </a:moveTo>
                  <a:cubicBezTo>
                    <a:pt x="252" y="1"/>
                    <a:pt x="0" y="330"/>
                    <a:pt x="0" y="640"/>
                  </a:cubicBezTo>
                  <a:cubicBezTo>
                    <a:pt x="0" y="969"/>
                    <a:pt x="252" y="1299"/>
                    <a:pt x="659" y="1299"/>
                  </a:cubicBezTo>
                  <a:cubicBezTo>
                    <a:pt x="969" y="1299"/>
                    <a:pt x="1221" y="969"/>
                    <a:pt x="1221" y="640"/>
                  </a:cubicBezTo>
                  <a:cubicBezTo>
                    <a:pt x="1221" y="330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 rot="-5400000">
              <a:off x="1197765" y="299422"/>
              <a:ext cx="52930" cy="52974"/>
            </a:xfrm>
            <a:custGeom>
              <a:avLst/>
              <a:gdLst/>
              <a:ahLst/>
              <a:cxnLst/>
              <a:rect l="l" t="t" r="r" b="b"/>
              <a:pathLst>
                <a:path w="1221" h="1222" extrusionOk="0">
                  <a:moveTo>
                    <a:pt x="659" y="1"/>
                  </a:moveTo>
                  <a:cubicBezTo>
                    <a:pt x="252" y="1"/>
                    <a:pt x="0" y="253"/>
                    <a:pt x="0" y="660"/>
                  </a:cubicBezTo>
                  <a:cubicBezTo>
                    <a:pt x="0" y="970"/>
                    <a:pt x="252" y="1221"/>
                    <a:pt x="659" y="1221"/>
                  </a:cubicBezTo>
                  <a:cubicBezTo>
                    <a:pt x="969" y="1221"/>
                    <a:pt x="1221" y="970"/>
                    <a:pt x="1221" y="660"/>
                  </a:cubicBezTo>
                  <a:cubicBezTo>
                    <a:pt x="1221" y="253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 rot="-5400000">
              <a:off x="1019336" y="299855"/>
              <a:ext cx="52930" cy="52107"/>
            </a:xfrm>
            <a:custGeom>
              <a:avLst/>
              <a:gdLst/>
              <a:ahLst/>
              <a:cxnLst/>
              <a:rect l="l" t="t" r="r" b="b"/>
              <a:pathLst>
                <a:path w="1221" h="1202" extrusionOk="0">
                  <a:moveTo>
                    <a:pt x="659" y="0"/>
                  </a:moveTo>
                  <a:cubicBezTo>
                    <a:pt x="252" y="0"/>
                    <a:pt x="0" y="233"/>
                    <a:pt x="0" y="640"/>
                  </a:cubicBezTo>
                  <a:cubicBezTo>
                    <a:pt x="0" y="969"/>
                    <a:pt x="252" y="1201"/>
                    <a:pt x="659" y="1201"/>
                  </a:cubicBezTo>
                  <a:cubicBezTo>
                    <a:pt x="969" y="1201"/>
                    <a:pt x="1221" y="969"/>
                    <a:pt x="1221" y="640"/>
                  </a:cubicBezTo>
                  <a:cubicBezTo>
                    <a:pt x="1221" y="233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 rot="-5400000">
              <a:off x="840886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1"/>
                  </a:moveTo>
                  <a:cubicBezTo>
                    <a:pt x="252" y="1"/>
                    <a:pt x="0" y="252"/>
                    <a:pt x="0" y="582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582"/>
                  </a:cubicBezTo>
                  <a:cubicBezTo>
                    <a:pt x="1221" y="252"/>
                    <a:pt x="969" y="1"/>
                    <a:pt x="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 rot="-5400000">
              <a:off x="2181051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59"/>
                  </a:cubicBezTo>
                  <a:cubicBezTo>
                    <a:pt x="0" y="969"/>
                    <a:pt x="330" y="1299"/>
                    <a:pt x="640" y="1299"/>
                  </a:cubicBezTo>
                  <a:cubicBezTo>
                    <a:pt x="969" y="1299"/>
                    <a:pt x="1298" y="969"/>
                    <a:pt x="1298" y="659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 rot="-5400000">
              <a:off x="20009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 rot="-5400000">
              <a:off x="1822503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0"/>
                  </a:moveTo>
                  <a:cubicBezTo>
                    <a:pt x="330" y="0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 rot="-5400000">
              <a:off x="1644053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1"/>
                  </a:moveTo>
                  <a:cubicBezTo>
                    <a:pt x="330" y="1"/>
                    <a:pt x="0" y="233"/>
                    <a:pt x="0" y="563"/>
                  </a:cubicBezTo>
                  <a:cubicBezTo>
                    <a:pt x="0" y="969"/>
                    <a:pt x="330" y="1202"/>
                    <a:pt x="640" y="1202"/>
                  </a:cubicBezTo>
                  <a:cubicBezTo>
                    <a:pt x="969" y="1202"/>
                    <a:pt x="1298" y="969"/>
                    <a:pt x="1298" y="563"/>
                  </a:cubicBezTo>
                  <a:cubicBezTo>
                    <a:pt x="1298" y="233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 rot="-5400000">
              <a:off x="14639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0"/>
                  </a:moveTo>
                  <a:cubicBezTo>
                    <a:pt x="330" y="0"/>
                    <a:pt x="0" y="330"/>
                    <a:pt x="0" y="640"/>
                  </a:cubicBezTo>
                  <a:cubicBezTo>
                    <a:pt x="0" y="969"/>
                    <a:pt x="330" y="1298"/>
                    <a:pt x="640" y="1298"/>
                  </a:cubicBezTo>
                  <a:cubicBezTo>
                    <a:pt x="969" y="1298"/>
                    <a:pt x="1298" y="969"/>
                    <a:pt x="1298" y="640"/>
                  </a:cubicBezTo>
                  <a:cubicBezTo>
                    <a:pt x="1298" y="330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 rot="-5400000">
              <a:off x="1285505" y="156237"/>
              <a:ext cx="56312" cy="55488"/>
            </a:xfrm>
            <a:custGeom>
              <a:avLst/>
              <a:gdLst/>
              <a:ahLst/>
              <a:cxnLst/>
              <a:rect l="l" t="t" r="r" b="b"/>
              <a:pathLst>
                <a:path w="1299" h="1280" extrusionOk="0">
                  <a:moveTo>
                    <a:pt x="640" y="1"/>
                  </a:moveTo>
                  <a:cubicBezTo>
                    <a:pt x="330" y="1"/>
                    <a:pt x="0" y="311"/>
                    <a:pt x="0" y="640"/>
                  </a:cubicBezTo>
                  <a:cubicBezTo>
                    <a:pt x="0" y="969"/>
                    <a:pt x="330" y="1279"/>
                    <a:pt x="640" y="1279"/>
                  </a:cubicBezTo>
                  <a:cubicBezTo>
                    <a:pt x="969" y="1279"/>
                    <a:pt x="1298" y="969"/>
                    <a:pt x="1298" y="640"/>
                  </a:cubicBezTo>
                  <a:cubicBezTo>
                    <a:pt x="1298" y="311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 rot="-5400000">
              <a:off x="1107055" y="155825"/>
              <a:ext cx="56312" cy="56312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0" y="1"/>
                  </a:moveTo>
                  <a:cubicBezTo>
                    <a:pt x="330" y="1"/>
                    <a:pt x="0" y="330"/>
                    <a:pt x="0" y="640"/>
                  </a:cubicBezTo>
                  <a:cubicBezTo>
                    <a:pt x="0" y="970"/>
                    <a:pt x="330" y="1299"/>
                    <a:pt x="640" y="1299"/>
                  </a:cubicBezTo>
                  <a:cubicBezTo>
                    <a:pt x="969" y="1299"/>
                    <a:pt x="1298" y="970"/>
                    <a:pt x="1298" y="640"/>
                  </a:cubicBezTo>
                  <a:cubicBezTo>
                    <a:pt x="1298" y="330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 rot="-5400000">
              <a:off x="926957" y="157927"/>
              <a:ext cx="56312" cy="52107"/>
            </a:xfrm>
            <a:custGeom>
              <a:avLst/>
              <a:gdLst/>
              <a:ahLst/>
              <a:cxnLst/>
              <a:rect l="l" t="t" r="r" b="b"/>
              <a:pathLst>
                <a:path w="1299" h="1202" extrusionOk="0">
                  <a:moveTo>
                    <a:pt x="640" y="0"/>
                  </a:moveTo>
                  <a:cubicBezTo>
                    <a:pt x="330" y="0"/>
                    <a:pt x="0" y="233"/>
                    <a:pt x="0" y="640"/>
                  </a:cubicBezTo>
                  <a:cubicBezTo>
                    <a:pt x="0" y="969"/>
                    <a:pt x="330" y="1201"/>
                    <a:pt x="640" y="1201"/>
                  </a:cubicBezTo>
                  <a:cubicBezTo>
                    <a:pt x="969" y="1201"/>
                    <a:pt x="1298" y="969"/>
                    <a:pt x="1298" y="640"/>
                  </a:cubicBezTo>
                  <a:cubicBezTo>
                    <a:pt x="1298" y="233"/>
                    <a:pt x="969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 rot="-5400000">
              <a:off x="748507" y="157515"/>
              <a:ext cx="56312" cy="52930"/>
            </a:xfrm>
            <a:custGeom>
              <a:avLst/>
              <a:gdLst/>
              <a:ahLst/>
              <a:cxnLst/>
              <a:rect l="l" t="t" r="r" b="b"/>
              <a:pathLst>
                <a:path w="1299" h="1221" extrusionOk="0">
                  <a:moveTo>
                    <a:pt x="640" y="1"/>
                  </a:moveTo>
                  <a:cubicBezTo>
                    <a:pt x="330" y="1"/>
                    <a:pt x="0" y="252"/>
                    <a:pt x="0" y="562"/>
                  </a:cubicBezTo>
                  <a:cubicBezTo>
                    <a:pt x="0" y="969"/>
                    <a:pt x="330" y="1221"/>
                    <a:pt x="640" y="1221"/>
                  </a:cubicBezTo>
                  <a:cubicBezTo>
                    <a:pt x="969" y="1221"/>
                    <a:pt x="1298" y="969"/>
                    <a:pt x="1298" y="562"/>
                  </a:cubicBezTo>
                  <a:cubicBezTo>
                    <a:pt x="1298" y="252"/>
                    <a:pt x="969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 rot="-5400000">
              <a:off x="2281844" y="299443"/>
              <a:ext cx="52930" cy="52930"/>
            </a:xfrm>
            <a:custGeom>
              <a:avLst/>
              <a:gdLst/>
              <a:ahLst/>
              <a:cxnLst/>
              <a:rect l="l" t="t" r="r" b="b"/>
              <a:pathLst>
                <a:path w="1221" h="1221" extrusionOk="0">
                  <a:moveTo>
                    <a:pt x="659" y="0"/>
                  </a:moveTo>
                  <a:cubicBezTo>
                    <a:pt x="252" y="0"/>
                    <a:pt x="0" y="252"/>
                    <a:pt x="0" y="640"/>
                  </a:cubicBezTo>
                  <a:cubicBezTo>
                    <a:pt x="0" y="969"/>
                    <a:pt x="252" y="1221"/>
                    <a:pt x="659" y="1221"/>
                  </a:cubicBezTo>
                  <a:cubicBezTo>
                    <a:pt x="969" y="1221"/>
                    <a:pt x="1221" y="969"/>
                    <a:pt x="1221" y="640"/>
                  </a:cubicBezTo>
                  <a:cubicBezTo>
                    <a:pt x="1221" y="252"/>
                    <a:pt x="969" y="0"/>
                    <a:pt x="6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35"/>
          <p:cNvGrpSpPr/>
          <p:nvPr/>
        </p:nvGrpSpPr>
        <p:grpSpPr>
          <a:xfrm>
            <a:off x="8313670" y="2728488"/>
            <a:ext cx="1656312" cy="1660374"/>
            <a:chOff x="2929375" y="236175"/>
            <a:chExt cx="805325" cy="807300"/>
          </a:xfrm>
        </p:grpSpPr>
        <p:sp>
          <p:nvSpPr>
            <p:cNvPr id="2247" name="Google Shape;2247;p35"/>
            <p:cNvSpPr/>
            <p:nvPr/>
          </p:nvSpPr>
          <p:spPr>
            <a:xfrm>
              <a:off x="2986025" y="241975"/>
              <a:ext cx="280400" cy="191800"/>
            </a:xfrm>
            <a:custGeom>
              <a:avLst/>
              <a:gdLst/>
              <a:ahLst/>
              <a:cxnLst/>
              <a:rect l="l" t="t" r="r" b="b"/>
              <a:pathLst>
                <a:path w="11216" h="7672" extrusionOk="0">
                  <a:moveTo>
                    <a:pt x="11216" y="1"/>
                  </a:moveTo>
                  <a:cubicBezTo>
                    <a:pt x="10964" y="1"/>
                    <a:pt x="10809" y="98"/>
                    <a:pt x="10577" y="98"/>
                  </a:cubicBezTo>
                  <a:lnTo>
                    <a:pt x="310" y="7110"/>
                  </a:lnTo>
                  <a:cubicBezTo>
                    <a:pt x="233" y="7265"/>
                    <a:pt x="155" y="7439"/>
                    <a:pt x="0" y="7672"/>
                  </a:cubicBezTo>
                  <a:lnTo>
                    <a:pt x="112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951650" y="236175"/>
              <a:ext cx="395650" cy="270250"/>
            </a:xfrm>
            <a:custGeom>
              <a:avLst/>
              <a:gdLst/>
              <a:ahLst/>
              <a:cxnLst/>
              <a:rect l="l" t="t" r="r" b="b"/>
              <a:pathLst>
                <a:path w="15826" h="10810" extrusionOk="0">
                  <a:moveTo>
                    <a:pt x="15341" y="1"/>
                  </a:moveTo>
                  <a:lnTo>
                    <a:pt x="155" y="10402"/>
                  </a:lnTo>
                  <a:cubicBezTo>
                    <a:pt x="155" y="10499"/>
                    <a:pt x="78" y="10654"/>
                    <a:pt x="0" y="10809"/>
                  </a:cubicBezTo>
                  <a:lnTo>
                    <a:pt x="158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935650" y="241975"/>
              <a:ext cx="472175" cy="324975"/>
            </a:xfrm>
            <a:custGeom>
              <a:avLst/>
              <a:gdLst/>
              <a:ahLst/>
              <a:cxnLst/>
              <a:rect l="l" t="t" r="r" b="b"/>
              <a:pathLst>
                <a:path w="18887" h="12999" extrusionOk="0">
                  <a:moveTo>
                    <a:pt x="18558" y="1"/>
                  </a:moveTo>
                  <a:lnTo>
                    <a:pt x="78" y="12689"/>
                  </a:lnTo>
                  <a:cubicBezTo>
                    <a:pt x="78" y="12766"/>
                    <a:pt x="78" y="12844"/>
                    <a:pt x="1" y="12999"/>
                  </a:cubicBezTo>
                  <a:lnTo>
                    <a:pt x="18887" y="98"/>
                  </a:lnTo>
                  <a:cubicBezTo>
                    <a:pt x="18790" y="1"/>
                    <a:pt x="18713" y="1"/>
                    <a:pt x="185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929375" y="254100"/>
              <a:ext cx="530750" cy="367575"/>
            </a:xfrm>
            <a:custGeom>
              <a:avLst/>
              <a:gdLst/>
              <a:ahLst/>
              <a:cxnLst/>
              <a:rect l="l" t="t" r="r" b="b"/>
              <a:pathLst>
                <a:path w="21230" h="14703" extrusionOk="0">
                  <a:moveTo>
                    <a:pt x="20978" y="0"/>
                  </a:moveTo>
                  <a:lnTo>
                    <a:pt x="77" y="14373"/>
                  </a:lnTo>
                  <a:cubicBezTo>
                    <a:pt x="77" y="14451"/>
                    <a:pt x="0" y="14528"/>
                    <a:pt x="0" y="14702"/>
                  </a:cubicBezTo>
                  <a:lnTo>
                    <a:pt x="21230" y="97"/>
                  </a:lnTo>
                  <a:cubicBezTo>
                    <a:pt x="21152" y="97"/>
                    <a:pt x="21075" y="97"/>
                    <a:pt x="209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929375" y="272500"/>
              <a:ext cx="577250" cy="397600"/>
            </a:xfrm>
            <a:custGeom>
              <a:avLst/>
              <a:gdLst/>
              <a:ahLst/>
              <a:cxnLst/>
              <a:rect l="l" t="t" r="r" b="b"/>
              <a:pathLst>
                <a:path w="23090" h="15904" extrusionOk="0">
                  <a:moveTo>
                    <a:pt x="22838" y="0"/>
                  </a:moveTo>
                  <a:lnTo>
                    <a:pt x="0" y="15574"/>
                  </a:lnTo>
                  <a:cubicBezTo>
                    <a:pt x="77" y="15729"/>
                    <a:pt x="77" y="15826"/>
                    <a:pt x="77" y="15903"/>
                  </a:cubicBezTo>
                  <a:lnTo>
                    <a:pt x="23089" y="155"/>
                  </a:lnTo>
                  <a:cubicBezTo>
                    <a:pt x="23012" y="78"/>
                    <a:pt x="22915" y="78"/>
                    <a:pt x="228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935650" y="294775"/>
              <a:ext cx="611175" cy="421825"/>
            </a:xfrm>
            <a:custGeom>
              <a:avLst/>
              <a:gdLst/>
              <a:ahLst/>
              <a:cxnLst/>
              <a:rect l="l" t="t" r="r" b="b"/>
              <a:pathLst>
                <a:path w="24447" h="16873" extrusionOk="0">
                  <a:moveTo>
                    <a:pt x="24214" y="0"/>
                  </a:moveTo>
                  <a:lnTo>
                    <a:pt x="1" y="16543"/>
                  </a:lnTo>
                  <a:cubicBezTo>
                    <a:pt x="1" y="16620"/>
                    <a:pt x="1" y="16698"/>
                    <a:pt x="78" y="16872"/>
                  </a:cubicBezTo>
                  <a:lnTo>
                    <a:pt x="24446" y="155"/>
                  </a:lnTo>
                  <a:cubicBezTo>
                    <a:pt x="24369" y="78"/>
                    <a:pt x="24291" y="0"/>
                    <a:pt x="242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945350" y="318975"/>
              <a:ext cx="637775" cy="439750"/>
            </a:xfrm>
            <a:custGeom>
              <a:avLst/>
              <a:gdLst/>
              <a:ahLst/>
              <a:cxnLst/>
              <a:rect l="l" t="t" r="r" b="b"/>
              <a:pathLst>
                <a:path w="25511" h="17590" extrusionOk="0">
                  <a:moveTo>
                    <a:pt x="25279" y="1"/>
                  </a:moveTo>
                  <a:lnTo>
                    <a:pt x="0" y="17357"/>
                  </a:lnTo>
                  <a:cubicBezTo>
                    <a:pt x="0" y="17434"/>
                    <a:pt x="97" y="17512"/>
                    <a:pt x="97" y="17589"/>
                  </a:cubicBezTo>
                  <a:lnTo>
                    <a:pt x="25511" y="156"/>
                  </a:lnTo>
                  <a:cubicBezTo>
                    <a:pt x="25434" y="78"/>
                    <a:pt x="25356" y="78"/>
                    <a:pt x="252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959875" y="347075"/>
              <a:ext cx="655700" cy="449900"/>
            </a:xfrm>
            <a:custGeom>
              <a:avLst/>
              <a:gdLst/>
              <a:ahLst/>
              <a:cxnLst/>
              <a:rect l="l" t="t" r="r" b="b"/>
              <a:pathLst>
                <a:path w="26228" h="17996" extrusionOk="0">
                  <a:moveTo>
                    <a:pt x="25976" y="0"/>
                  </a:moveTo>
                  <a:lnTo>
                    <a:pt x="0" y="17763"/>
                  </a:lnTo>
                  <a:cubicBezTo>
                    <a:pt x="0" y="17841"/>
                    <a:pt x="78" y="17918"/>
                    <a:pt x="78" y="17996"/>
                  </a:cubicBezTo>
                  <a:lnTo>
                    <a:pt x="26228" y="155"/>
                  </a:lnTo>
                  <a:cubicBezTo>
                    <a:pt x="26150" y="78"/>
                    <a:pt x="26053" y="0"/>
                    <a:pt x="259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977800" y="377575"/>
              <a:ext cx="663925" cy="457650"/>
            </a:xfrm>
            <a:custGeom>
              <a:avLst/>
              <a:gdLst/>
              <a:ahLst/>
              <a:cxnLst/>
              <a:rect l="l" t="t" r="r" b="b"/>
              <a:pathLst>
                <a:path w="26557" h="18306" extrusionOk="0">
                  <a:moveTo>
                    <a:pt x="26402" y="1"/>
                  </a:moveTo>
                  <a:lnTo>
                    <a:pt x="0" y="18073"/>
                  </a:lnTo>
                  <a:cubicBezTo>
                    <a:pt x="0" y="18151"/>
                    <a:pt x="78" y="18228"/>
                    <a:pt x="78" y="18306"/>
                  </a:cubicBezTo>
                  <a:lnTo>
                    <a:pt x="26557" y="156"/>
                  </a:lnTo>
                  <a:cubicBezTo>
                    <a:pt x="26557" y="78"/>
                    <a:pt x="26479" y="1"/>
                    <a:pt x="26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998125" y="409550"/>
              <a:ext cx="669750" cy="460075"/>
            </a:xfrm>
            <a:custGeom>
              <a:avLst/>
              <a:gdLst/>
              <a:ahLst/>
              <a:cxnLst/>
              <a:rect l="l" t="t" r="r" b="b"/>
              <a:pathLst>
                <a:path w="26790" h="18403" extrusionOk="0">
                  <a:moveTo>
                    <a:pt x="26635" y="0"/>
                  </a:moveTo>
                  <a:lnTo>
                    <a:pt x="1" y="18170"/>
                  </a:lnTo>
                  <a:cubicBezTo>
                    <a:pt x="78" y="18247"/>
                    <a:pt x="78" y="18247"/>
                    <a:pt x="78" y="18325"/>
                  </a:cubicBezTo>
                  <a:lnTo>
                    <a:pt x="156" y="18402"/>
                  </a:lnTo>
                  <a:lnTo>
                    <a:pt x="26790" y="174"/>
                  </a:lnTo>
                  <a:cubicBezTo>
                    <a:pt x="26712" y="174"/>
                    <a:pt x="26712" y="78"/>
                    <a:pt x="26712" y="78"/>
                  </a:cubicBezTo>
                  <a:lnTo>
                    <a:pt x="266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3022350" y="443925"/>
              <a:ext cx="665875" cy="458125"/>
            </a:xfrm>
            <a:custGeom>
              <a:avLst/>
              <a:gdLst/>
              <a:ahLst/>
              <a:cxnLst/>
              <a:rect l="l" t="t" r="r" b="b"/>
              <a:pathLst>
                <a:path w="26635" h="18325" extrusionOk="0">
                  <a:moveTo>
                    <a:pt x="26557" y="0"/>
                  </a:moveTo>
                  <a:lnTo>
                    <a:pt x="0" y="18170"/>
                  </a:lnTo>
                  <a:cubicBezTo>
                    <a:pt x="78" y="18247"/>
                    <a:pt x="155" y="18247"/>
                    <a:pt x="155" y="18325"/>
                  </a:cubicBezTo>
                  <a:lnTo>
                    <a:pt x="26634" y="252"/>
                  </a:lnTo>
                  <a:cubicBezTo>
                    <a:pt x="26634" y="155"/>
                    <a:pt x="26557" y="78"/>
                    <a:pt x="26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3050425" y="480250"/>
              <a:ext cx="655725" cy="451825"/>
            </a:xfrm>
            <a:custGeom>
              <a:avLst/>
              <a:gdLst/>
              <a:ahLst/>
              <a:cxnLst/>
              <a:rect l="l" t="t" r="r" b="b"/>
              <a:pathLst>
                <a:path w="26229" h="18073" extrusionOk="0">
                  <a:moveTo>
                    <a:pt x="26151" y="0"/>
                  </a:moveTo>
                  <a:lnTo>
                    <a:pt x="1" y="17918"/>
                  </a:lnTo>
                  <a:cubicBezTo>
                    <a:pt x="78" y="17995"/>
                    <a:pt x="156" y="17995"/>
                    <a:pt x="252" y="18073"/>
                  </a:cubicBezTo>
                  <a:lnTo>
                    <a:pt x="26228" y="252"/>
                  </a:lnTo>
                  <a:cubicBezTo>
                    <a:pt x="26228" y="155"/>
                    <a:pt x="26151" y="78"/>
                    <a:pt x="26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3082875" y="520425"/>
              <a:ext cx="637300" cy="440225"/>
            </a:xfrm>
            <a:custGeom>
              <a:avLst/>
              <a:gdLst/>
              <a:ahLst/>
              <a:cxnLst/>
              <a:rect l="l" t="t" r="r" b="b"/>
              <a:pathLst>
                <a:path w="25492" h="17609" extrusionOk="0">
                  <a:moveTo>
                    <a:pt x="25414" y="1"/>
                  </a:moveTo>
                  <a:lnTo>
                    <a:pt x="0" y="17434"/>
                  </a:lnTo>
                  <a:cubicBezTo>
                    <a:pt x="78" y="17434"/>
                    <a:pt x="155" y="17531"/>
                    <a:pt x="233" y="17609"/>
                  </a:cubicBezTo>
                  <a:lnTo>
                    <a:pt x="25492" y="253"/>
                  </a:lnTo>
                  <a:cubicBezTo>
                    <a:pt x="25492" y="175"/>
                    <a:pt x="25414" y="98"/>
                    <a:pt x="25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3119200" y="563050"/>
              <a:ext cx="611150" cy="421825"/>
            </a:xfrm>
            <a:custGeom>
              <a:avLst/>
              <a:gdLst/>
              <a:ahLst/>
              <a:cxnLst/>
              <a:rect l="l" t="t" r="r" b="b"/>
              <a:pathLst>
                <a:path w="24446" h="16873" extrusionOk="0">
                  <a:moveTo>
                    <a:pt x="24368" y="1"/>
                  </a:moveTo>
                  <a:lnTo>
                    <a:pt x="0" y="16698"/>
                  </a:lnTo>
                  <a:cubicBezTo>
                    <a:pt x="78" y="16795"/>
                    <a:pt x="155" y="16795"/>
                    <a:pt x="233" y="16872"/>
                  </a:cubicBezTo>
                  <a:lnTo>
                    <a:pt x="24446" y="233"/>
                  </a:lnTo>
                  <a:cubicBezTo>
                    <a:pt x="24446" y="156"/>
                    <a:pt x="24368" y="78"/>
                    <a:pt x="24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3159375" y="609550"/>
              <a:ext cx="575325" cy="397600"/>
            </a:xfrm>
            <a:custGeom>
              <a:avLst/>
              <a:gdLst/>
              <a:ahLst/>
              <a:cxnLst/>
              <a:rect l="l" t="t" r="r" b="b"/>
              <a:pathLst>
                <a:path w="23013" h="15904" extrusionOk="0">
                  <a:moveTo>
                    <a:pt x="23013" y="0"/>
                  </a:moveTo>
                  <a:lnTo>
                    <a:pt x="1" y="15729"/>
                  </a:lnTo>
                  <a:cubicBezTo>
                    <a:pt x="78" y="15806"/>
                    <a:pt x="156" y="15806"/>
                    <a:pt x="253" y="15903"/>
                  </a:cubicBezTo>
                  <a:lnTo>
                    <a:pt x="23013" y="233"/>
                  </a:lnTo>
                  <a:lnTo>
                    <a:pt x="230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3203925" y="657975"/>
              <a:ext cx="530775" cy="365150"/>
            </a:xfrm>
            <a:custGeom>
              <a:avLst/>
              <a:gdLst/>
              <a:ahLst/>
              <a:cxnLst/>
              <a:rect l="l" t="t" r="r" b="b"/>
              <a:pathLst>
                <a:path w="21231" h="14606" extrusionOk="0">
                  <a:moveTo>
                    <a:pt x="21231" y="0"/>
                  </a:moveTo>
                  <a:lnTo>
                    <a:pt x="1" y="14528"/>
                  </a:lnTo>
                  <a:cubicBezTo>
                    <a:pt x="156" y="14606"/>
                    <a:pt x="233" y="14606"/>
                    <a:pt x="311" y="14606"/>
                  </a:cubicBezTo>
                  <a:lnTo>
                    <a:pt x="21231" y="310"/>
                  </a:lnTo>
                  <a:lnTo>
                    <a:pt x="212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3256225" y="712200"/>
              <a:ext cx="472200" cy="324975"/>
            </a:xfrm>
            <a:custGeom>
              <a:avLst/>
              <a:gdLst/>
              <a:ahLst/>
              <a:cxnLst/>
              <a:rect l="l" t="t" r="r" b="b"/>
              <a:pathLst>
                <a:path w="18888" h="12999" extrusionOk="0">
                  <a:moveTo>
                    <a:pt x="18887" y="1"/>
                  </a:moveTo>
                  <a:lnTo>
                    <a:pt x="1" y="12921"/>
                  </a:lnTo>
                  <a:cubicBezTo>
                    <a:pt x="156" y="12921"/>
                    <a:pt x="253" y="12998"/>
                    <a:pt x="408" y="12998"/>
                  </a:cubicBezTo>
                  <a:lnTo>
                    <a:pt x="18887" y="330"/>
                  </a:lnTo>
                  <a:lnTo>
                    <a:pt x="188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3318700" y="772750"/>
              <a:ext cx="393725" cy="270725"/>
            </a:xfrm>
            <a:custGeom>
              <a:avLst/>
              <a:gdLst/>
              <a:ahLst/>
              <a:cxnLst/>
              <a:rect l="l" t="t" r="r" b="b"/>
              <a:pathLst>
                <a:path w="15749" h="10829" extrusionOk="0">
                  <a:moveTo>
                    <a:pt x="15749" y="0"/>
                  </a:moveTo>
                  <a:lnTo>
                    <a:pt x="1" y="10828"/>
                  </a:lnTo>
                  <a:lnTo>
                    <a:pt x="485" y="10828"/>
                  </a:lnTo>
                  <a:lnTo>
                    <a:pt x="15671" y="407"/>
                  </a:lnTo>
                  <a:cubicBezTo>
                    <a:pt x="15671" y="252"/>
                    <a:pt x="15749" y="174"/>
                    <a:pt x="157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3399575" y="845375"/>
              <a:ext cx="280425" cy="191800"/>
            </a:xfrm>
            <a:custGeom>
              <a:avLst/>
              <a:gdLst/>
              <a:ahLst/>
              <a:cxnLst/>
              <a:rect l="l" t="t" r="r" b="b"/>
              <a:pathLst>
                <a:path w="11217" h="7672" extrusionOk="0">
                  <a:moveTo>
                    <a:pt x="11216" y="1"/>
                  </a:moveTo>
                  <a:lnTo>
                    <a:pt x="1" y="7671"/>
                  </a:lnTo>
                  <a:cubicBezTo>
                    <a:pt x="233" y="7594"/>
                    <a:pt x="407" y="7594"/>
                    <a:pt x="562" y="7594"/>
                  </a:cubicBezTo>
                  <a:lnTo>
                    <a:pt x="10887" y="485"/>
                  </a:lnTo>
                  <a:cubicBezTo>
                    <a:pt x="10984" y="330"/>
                    <a:pt x="11061" y="175"/>
                    <a:pt x="11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6" name="Google Shape;2266;p35"/>
          <p:cNvPicPr preferRelativeResize="0"/>
          <p:nvPr/>
        </p:nvPicPr>
        <p:blipFill rotWithShape="1">
          <a:blip r:embed="rId3">
            <a:alphaModFix/>
          </a:blip>
          <a:srcRect l="22484" r="10795"/>
          <a:stretch/>
        </p:blipFill>
        <p:spPr>
          <a:xfrm>
            <a:off x="5704419" y="1382887"/>
            <a:ext cx="2386925" cy="2386851"/>
          </a:xfrm>
          <a:prstGeom prst="rect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1000">
              <a:schemeClr val="lt2"/>
            </a:gs>
            <a:gs pos="49000">
              <a:schemeClr val="accent2"/>
            </a:gs>
            <a:gs pos="75000">
              <a:schemeClr val="l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●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○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"/>
              <a:buChar char="■"/>
              <a:defRPr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6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39"/>
          <p:cNvSpPr txBox="1">
            <a:spLocks noGrp="1"/>
          </p:cNvSpPr>
          <p:nvPr>
            <p:ph type="ctrTitle"/>
          </p:nvPr>
        </p:nvSpPr>
        <p:spPr>
          <a:xfrm>
            <a:off x="847200" y="1183975"/>
            <a:ext cx="3914100" cy="24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 dirty="0">
                <a:solidFill>
                  <a:schemeClr val="accent3"/>
                </a:solidFill>
              </a:rPr>
              <a:t>Hito 1</a:t>
            </a:r>
            <a:br>
              <a:rPr lang="en" sz="2750" dirty="0">
                <a:solidFill>
                  <a:schemeClr val="accent3"/>
                </a:solidFill>
              </a:rPr>
            </a:br>
            <a:r>
              <a:rPr lang="en" sz="5100" dirty="0"/>
              <a:t>Regulador Lineal</a:t>
            </a:r>
            <a:endParaRPr sz="4700" dirty="0"/>
          </a:p>
        </p:txBody>
      </p:sp>
      <p:sp>
        <p:nvSpPr>
          <p:cNvPr id="2278" name="Google Shape;2278;p39"/>
          <p:cNvSpPr txBox="1">
            <a:spLocks noGrp="1"/>
          </p:cNvSpPr>
          <p:nvPr>
            <p:ph type="subTitle" idx="1"/>
          </p:nvPr>
        </p:nvSpPr>
        <p:spPr>
          <a:xfrm>
            <a:off x="847125" y="3738100"/>
            <a:ext cx="3914100" cy="4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Avanzado de Sistemas Electrónicos</a:t>
            </a:r>
            <a:endParaRPr dirty="0"/>
          </a:p>
        </p:txBody>
      </p:sp>
      <p:pic>
        <p:nvPicPr>
          <p:cNvPr id="2279" name="Google Shape;2279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6094" r="28734" b="1140"/>
          <a:stretch/>
        </p:blipFill>
        <p:spPr>
          <a:xfrm>
            <a:off x="4891175" y="1183975"/>
            <a:ext cx="3405699" cy="2940526"/>
          </a:xfrm>
          <a:prstGeom prst="rect">
            <a:avLst/>
          </a:prstGeom>
        </p:spPr>
      </p:pic>
      <p:sp>
        <p:nvSpPr>
          <p:cNvPr id="2" name="Google Shape;2701;p67">
            <a:extLst>
              <a:ext uri="{FF2B5EF4-FFF2-40B4-BE49-F238E27FC236}">
                <a16:creationId xmlns:a16="http://schemas.microsoft.com/office/drawing/2014/main" id="{9A50F4F1-1176-2458-E552-DF336AEA37CF}"/>
              </a:ext>
            </a:extLst>
          </p:cNvPr>
          <p:cNvSpPr txBox="1">
            <a:spLocks/>
          </p:cNvSpPr>
          <p:nvPr/>
        </p:nvSpPr>
        <p:spPr>
          <a:xfrm>
            <a:off x="-1779780" y="4245658"/>
            <a:ext cx="7704000" cy="47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1800" dirty="0"/>
              <a:t>Grupo 1</a:t>
            </a:r>
          </a:p>
        </p:txBody>
      </p:sp>
      <p:sp>
        <p:nvSpPr>
          <p:cNvPr id="3" name="Google Shape;2701;p67">
            <a:extLst>
              <a:ext uri="{FF2B5EF4-FFF2-40B4-BE49-F238E27FC236}">
                <a16:creationId xmlns:a16="http://schemas.microsoft.com/office/drawing/2014/main" id="{8DB3FBFA-B116-78E3-2AB1-900A1AD41005}"/>
              </a:ext>
            </a:extLst>
          </p:cNvPr>
          <p:cNvSpPr txBox="1">
            <a:spLocks/>
          </p:cNvSpPr>
          <p:nvPr/>
        </p:nvSpPr>
        <p:spPr>
          <a:xfrm>
            <a:off x="2629786" y="4309569"/>
            <a:ext cx="7704000" cy="477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oppins"/>
              <a:buNone/>
              <a:defRPr sz="4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300" b="0" dirty="0"/>
              <a:t>Fernando Pérez Sancho</a:t>
            </a:r>
          </a:p>
          <a:p>
            <a:r>
              <a:rPr lang="es-ES" sz="1300" b="0" dirty="0"/>
              <a:t>Juan Segura Núñez de Arenas</a:t>
            </a:r>
          </a:p>
          <a:p>
            <a:r>
              <a:rPr lang="es-ES" sz="1300" b="0" dirty="0"/>
              <a:t>Alfonso Suances Díaz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DBC81220-A143-0B89-2BC4-FC71EF13C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B08F21-DB7A-ADEE-F5EC-B748746625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644" y="540000"/>
            <a:ext cx="87727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4D2A8-4DDC-5C7D-5532-5A88EA58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5599" y="1669473"/>
            <a:ext cx="6832076" cy="31386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9B2087D-F6E5-73F7-7793-E06980F1C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599" y="1669473"/>
            <a:ext cx="3416038" cy="31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2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D017C69-44E0-C90C-4D1B-6606299E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41F74FB-C0C2-2CF4-27A1-ECE33A861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1EFE1-26B6-DFF3-10D2-3E04F4680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85" y="1156649"/>
            <a:ext cx="5165118" cy="33921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6411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6DDD32-3B7C-3767-EB0D-214FB818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2E45C134-24BE-A6A8-08E7-6F8AE7971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Parámetros – Lectura de 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01F99E-9991-1E0E-A3FC-4A1D8CE4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710393"/>
              </p:ext>
            </p:extLst>
          </p:nvPr>
        </p:nvGraphicFramePr>
        <p:xfrm>
          <a:off x="2083500" y="3025356"/>
          <a:ext cx="4976999" cy="1502516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1198">
                  <a:extLst>
                    <a:ext uri="{9D8B030D-6E8A-4147-A177-3AD203B41FA5}">
                      <a16:colId xmlns:a16="http://schemas.microsoft.com/office/drawing/2014/main" val="2174618031"/>
                    </a:ext>
                  </a:extLst>
                </a:gridCol>
                <a:gridCol w="658535">
                  <a:extLst>
                    <a:ext uri="{9D8B030D-6E8A-4147-A177-3AD203B41FA5}">
                      <a16:colId xmlns:a16="http://schemas.microsoft.com/office/drawing/2014/main" val="2506981014"/>
                    </a:ext>
                  </a:extLst>
                </a:gridCol>
                <a:gridCol w="3647266">
                  <a:extLst>
                    <a:ext uri="{9D8B030D-6E8A-4147-A177-3AD203B41FA5}">
                      <a16:colId xmlns:a16="http://schemas.microsoft.com/office/drawing/2014/main" val="1168966440"/>
                    </a:ext>
                  </a:extLst>
                </a:gridCol>
              </a:tblGrid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6415040"/>
                  </a:ext>
                </a:extLst>
              </a:tr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3k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Amplificador de instrumentación ajustado para una ganancia de 4.5 (salida de 3.3V para 120mA de corriente con la resistencia de 6.2)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4941473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705619"/>
                  </a:ext>
                </a:extLst>
              </a:tr>
              <a:tr h="225478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R8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98943"/>
                  </a:ext>
                </a:extLst>
              </a:tr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R9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435834"/>
                  </a:ext>
                </a:extLst>
              </a:tr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881722"/>
                  </a:ext>
                </a:extLst>
              </a:tr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6919"/>
                  </a:ext>
                </a:extLst>
              </a:tr>
              <a:tr h="155857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5k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7426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24727B-D86D-BE24-1CEA-3AB7C04E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123" t="4464" r="6305" b="48120"/>
          <a:stretch/>
        </p:blipFill>
        <p:spPr>
          <a:xfrm>
            <a:off x="3245769" y="1239953"/>
            <a:ext cx="2310431" cy="14513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556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9FF0FAA4-C56D-6200-6D96-00BEC156A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0163CA6C-722E-076A-5569-AC91590D01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F02F86-FBDC-48D2-1015-89745F45C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314003"/>
            <a:ext cx="7431437" cy="3429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5974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B27D400-9F54-C51C-0446-91E67318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92C8A78-FFF0-FD86-5FD5-25A4C72D2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88B1E-7B7D-2603-C471-FF0C83BF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68285" y="1793546"/>
            <a:ext cx="5165118" cy="21183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1138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7ABCD2AF-8EB2-868E-975F-B81AC183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B0C0A195-F51A-F4EB-A9AA-BB379797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Parámetros – Lectura de tensión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ABCAB2-7B97-EAF9-BBA5-B58382B6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1009"/>
              </p:ext>
            </p:extLst>
          </p:nvPr>
        </p:nvGraphicFramePr>
        <p:xfrm>
          <a:off x="1860550" y="3141699"/>
          <a:ext cx="5422900" cy="52578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7714840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52402169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30373327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8468910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 dirty="0">
                          <a:effectLst/>
                        </a:rPr>
                        <a:t>Se usa seguidor de tensión porque la tensión a leer está en el rango 0-3.3V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947039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50FD133D-8981-9507-A63B-1FC499D2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80" t="39559" r="14589" b="13979"/>
          <a:stretch/>
        </p:blipFill>
        <p:spPr>
          <a:xfrm>
            <a:off x="3804183" y="1587549"/>
            <a:ext cx="1535634" cy="9842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7016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519E45B5-4D9C-7EF4-2B15-E1C81268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84890CD-9E37-27D7-9400-FC58652E9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Lectura de tensión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7C24B-D184-E249-7751-AB790EEB2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81" y="1222041"/>
            <a:ext cx="7431437" cy="3381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26527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CE5EF284-318C-9551-3354-C3EED05B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EC92121-D189-E0EC-AA52-BBFABE154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3C605-4C92-C334-7DA5-7CE50DB0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6548" y="1642820"/>
            <a:ext cx="6074632" cy="2352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3835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DBF9EBD-FC2F-C9D9-4BC4-A4FA4E4C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BD602C8-EC62-D5D8-EEBF-294D8631B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Parámetros – Filtro paso-bajo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89D36F-8DFA-3E55-A23F-AB87DD8E0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914"/>
              </p:ext>
            </p:extLst>
          </p:nvPr>
        </p:nvGraphicFramePr>
        <p:xfrm>
          <a:off x="2076450" y="3143621"/>
          <a:ext cx="4991100" cy="9372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3016555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8092095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12487103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Parámetro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Valor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Justificación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57402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" sz="1100" u="none" strike="noStrike" dirty="0">
                          <a:effectLst/>
                        </a:rPr>
                        <a:t>Filtro de 2º orden (por conexión de dos 1º orden) con frecuencia de corte de 160Hz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33353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R14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626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>
                          <a:effectLst/>
                        </a:rPr>
                        <a:t>1μ</a:t>
                      </a:r>
                      <a:endParaRPr lang="el-G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82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l-GR" sz="1100" u="none" strike="noStrike" dirty="0">
                          <a:effectLst/>
                        </a:rPr>
                        <a:t>1μ</a:t>
                      </a:r>
                      <a:endParaRPr lang="el-G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3688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166CBE7-ACFB-414F-2753-FB83CEF5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46" t="35798" r="13288" b="30330"/>
          <a:stretch/>
        </p:blipFill>
        <p:spPr>
          <a:xfrm>
            <a:off x="3336513" y="1682216"/>
            <a:ext cx="2184788" cy="7967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2686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181C1411-D7D9-1316-82B3-C11989D3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6EAC8120-5164-A3DA-4980-3F909FA4C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 inicial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B3EF7B-6858-4269-C3CC-B24BB518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37" y="1658396"/>
            <a:ext cx="4879863" cy="23064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F73D15-AB3A-95D9-4250-ED9940596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991" y="1282682"/>
            <a:ext cx="1589009" cy="15010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70D6A2F-8B72-26A4-29E8-6686267CE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008" y="3048772"/>
            <a:ext cx="1593992" cy="15010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Google Shape;2701;p67">
            <a:extLst>
              <a:ext uri="{FF2B5EF4-FFF2-40B4-BE49-F238E27FC236}">
                <a16:creationId xmlns:a16="http://schemas.microsoft.com/office/drawing/2014/main" id="{88E96D9A-FA06-576D-743A-B23486620322}"/>
              </a:ext>
            </a:extLst>
          </p:cNvPr>
          <p:cNvSpPr txBox="1">
            <a:spLocks/>
          </p:cNvSpPr>
          <p:nvPr/>
        </p:nvSpPr>
        <p:spPr>
          <a:xfrm>
            <a:off x="2239893" y="1794386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300" dirty="0"/>
              <a:t>f = 10 kHz</a:t>
            </a:r>
          </a:p>
        </p:txBody>
      </p:sp>
      <p:sp>
        <p:nvSpPr>
          <p:cNvPr id="12" name="Google Shape;2701;p67">
            <a:extLst>
              <a:ext uri="{FF2B5EF4-FFF2-40B4-BE49-F238E27FC236}">
                <a16:creationId xmlns:a16="http://schemas.microsoft.com/office/drawing/2014/main" id="{CA2803DB-87D9-C20C-B0CB-470141A5F602}"/>
              </a:ext>
            </a:extLst>
          </p:cNvPr>
          <p:cNvSpPr txBox="1">
            <a:spLocks/>
          </p:cNvSpPr>
          <p:nvPr/>
        </p:nvSpPr>
        <p:spPr>
          <a:xfrm>
            <a:off x="2239893" y="3557758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300" dirty="0"/>
              <a:t>f = 1 Hz</a:t>
            </a:r>
          </a:p>
        </p:txBody>
      </p:sp>
    </p:spTree>
    <p:extLst>
      <p:ext uri="{BB962C8B-B14F-4D97-AF65-F5344CB8AC3E}">
        <p14:creationId xmlns:p14="http://schemas.microsoft.com/office/powerpoint/2010/main" val="38344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41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Tabla de contenidos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94" name="Google Shape;2294;p41"/>
          <p:cNvSpPr txBox="1">
            <a:spLocks noGrp="1"/>
          </p:cNvSpPr>
          <p:nvPr>
            <p:ph type="title" idx="2"/>
          </p:nvPr>
        </p:nvSpPr>
        <p:spPr>
          <a:xfrm>
            <a:off x="1424084" y="139947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95" name="Google Shape;2295;p41"/>
          <p:cNvSpPr txBox="1">
            <a:spLocks noGrp="1"/>
          </p:cNvSpPr>
          <p:nvPr>
            <p:ph type="subTitle" idx="5"/>
          </p:nvPr>
        </p:nvSpPr>
        <p:spPr>
          <a:xfrm>
            <a:off x="713100" y="3863575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experimentales</a:t>
            </a:r>
            <a:endParaRPr dirty="0"/>
          </a:p>
        </p:txBody>
      </p:sp>
      <p:sp>
        <p:nvSpPr>
          <p:cNvPr id="2296" name="Google Shape;2296;p41"/>
          <p:cNvSpPr txBox="1">
            <a:spLocks noGrp="1"/>
          </p:cNvSpPr>
          <p:nvPr>
            <p:ph type="title" idx="6"/>
          </p:nvPr>
        </p:nvSpPr>
        <p:spPr>
          <a:xfrm>
            <a:off x="1424074" y="2984552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97" name="Google Shape;2297;p41"/>
          <p:cNvSpPr txBox="1">
            <a:spLocks noGrp="1"/>
          </p:cNvSpPr>
          <p:nvPr>
            <p:ph type="subTitle" idx="7"/>
          </p:nvPr>
        </p:nvSpPr>
        <p:spPr>
          <a:xfrm>
            <a:off x="3318107" y="38635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Lista de componentes y estado de adquisición</a:t>
            </a:r>
            <a:endParaRPr dirty="0"/>
          </a:p>
        </p:txBody>
      </p:sp>
      <p:sp>
        <p:nvSpPr>
          <p:cNvPr id="2298" name="Google Shape;2298;p41"/>
          <p:cNvSpPr txBox="1">
            <a:spLocks noGrp="1"/>
          </p:cNvSpPr>
          <p:nvPr>
            <p:ph type="title" idx="8"/>
          </p:nvPr>
        </p:nvSpPr>
        <p:spPr>
          <a:xfrm>
            <a:off x="4028899" y="2984573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9" name="Google Shape;2299;p41"/>
          <p:cNvSpPr txBox="1">
            <a:spLocks noGrp="1"/>
          </p:cNvSpPr>
          <p:nvPr>
            <p:ph type="subTitle" idx="3"/>
          </p:nvPr>
        </p:nvSpPr>
        <p:spPr>
          <a:xfrm>
            <a:off x="3318133" y="227848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Diseño y validación por simulación de cada bloque</a:t>
            </a:r>
            <a:endParaRPr dirty="0"/>
          </a:p>
        </p:txBody>
      </p:sp>
      <p:sp>
        <p:nvSpPr>
          <p:cNvPr id="2300" name="Google Shape;2300;p41"/>
          <p:cNvSpPr txBox="1">
            <a:spLocks noGrp="1"/>
          </p:cNvSpPr>
          <p:nvPr>
            <p:ph type="title" idx="4"/>
          </p:nvPr>
        </p:nvSpPr>
        <p:spPr>
          <a:xfrm>
            <a:off x="4028899" y="1399425"/>
            <a:ext cx="892200" cy="43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01" name="Google Shape;2301;p41"/>
          <p:cNvSpPr txBox="1">
            <a:spLocks noGrp="1"/>
          </p:cNvSpPr>
          <p:nvPr>
            <p:ph type="subTitle" idx="1"/>
          </p:nvPr>
        </p:nvSpPr>
        <p:spPr>
          <a:xfrm>
            <a:off x="713100" y="2278476"/>
            <a:ext cx="23139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Diagrama de bloques del sistema</a:t>
            </a:r>
            <a:endParaRPr dirty="0"/>
          </a:p>
        </p:txBody>
      </p:sp>
      <p:sp>
        <p:nvSpPr>
          <p:cNvPr id="2302" name="Google Shape;2302;p41"/>
          <p:cNvSpPr txBox="1">
            <a:spLocks noGrp="1"/>
          </p:cNvSpPr>
          <p:nvPr>
            <p:ph type="subTitle" idx="9"/>
          </p:nvPr>
        </p:nvSpPr>
        <p:spPr>
          <a:xfrm>
            <a:off x="713100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</a:t>
            </a:r>
            <a:endParaRPr lang="es-ES" dirty="0"/>
          </a:p>
        </p:txBody>
      </p:sp>
      <p:sp>
        <p:nvSpPr>
          <p:cNvPr id="2303" name="Google Shape;2303;p41"/>
          <p:cNvSpPr txBox="1">
            <a:spLocks noGrp="1"/>
          </p:cNvSpPr>
          <p:nvPr>
            <p:ph type="subTitle" idx="13"/>
          </p:nvPr>
        </p:nvSpPr>
        <p:spPr>
          <a:xfrm>
            <a:off x="3318075" y="19289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Diseño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4" name="Google Shape;2304;p41"/>
          <p:cNvSpPr txBox="1">
            <a:spLocks noGrp="1"/>
          </p:cNvSpPr>
          <p:nvPr>
            <p:ph type="subTitle" idx="14"/>
          </p:nvPr>
        </p:nvSpPr>
        <p:spPr>
          <a:xfrm>
            <a:off x="713235" y="3514075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305" name="Google Shape;2305;p41"/>
          <p:cNvSpPr txBox="1">
            <a:spLocks noGrp="1"/>
          </p:cNvSpPr>
          <p:nvPr>
            <p:ph type="subTitle" idx="15"/>
          </p:nvPr>
        </p:nvSpPr>
        <p:spPr>
          <a:xfrm>
            <a:off x="3318210" y="3514073"/>
            <a:ext cx="2313900" cy="5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BOM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306" name="Google Shape;2306;p41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36154" r="9624" b="7330"/>
          <a:stretch/>
        </p:blipFill>
        <p:spPr>
          <a:xfrm>
            <a:off x="5844900" y="1359600"/>
            <a:ext cx="2579101" cy="29373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359AB0E6-E95A-6BCA-DECE-0A7C970D6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05675783-1A9B-1F8F-B0EA-F8FFA6806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Filtro paso-bajo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6E120-49DC-E5F3-33EF-FDC78CC2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9" y="1170314"/>
            <a:ext cx="7256483" cy="33473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5722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4C78FC0C-7A71-3804-D053-AC5AFE2B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C6408F0C-C059-55C2-628F-FACACFD0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C2C19-86AC-9677-352D-560CD21BA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19815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4653F60-F3A8-42FA-5AAD-4B8FA06E0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A9478A98-4D75-7726-0844-B97E409704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C6C3A-3074-A3C6-F5B4-DE78FEC4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97" y="1808032"/>
            <a:ext cx="7415406" cy="20742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90376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18E30297-C9BF-00EB-C178-3BF6187B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FC4CD78-231F-E220-1502-5B1CC037E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3</a:t>
            </a:r>
            <a:r>
              <a:rPr lang="es-ES" dirty="0">
                <a:solidFill>
                  <a:schemeClr val="dk1"/>
                </a:solidFill>
              </a:rPr>
              <a:t>. Resultados experimentales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Imagen 4" descr="Imagen que contiene competencia de atletismo&#10;&#10;El contenido generado por IA puede ser incorrecto.">
            <a:extLst>
              <a:ext uri="{FF2B5EF4-FFF2-40B4-BE49-F238E27FC236}">
                <a16:creationId xmlns:a16="http://schemas.microsoft.com/office/drawing/2014/main" id="{3B487523-518F-1A4F-05B0-240F081B9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703" b="17871"/>
          <a:stretch/>
        </p:blipFill>
        <p:spPr>
          <a:xfrm>
            <a:off x="3042514" y="1263408"/>
            <a:ext cx="2890707" cy="321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6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910C-71A0-9B3D-CE2C-1F6B7A8C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BOM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2F487-6CE6-252A-2768-0CDF7875D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133567"/>
              </p:ext>
            </p:extLst>
          </p:nvPr>
        </p:nvGraphicFramePr>
        <p:xfrm>
          <a:off x="1008272" y="1080173"/>
          <a:ext cx="6879484" cy="3451226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673295">
                  <a:extLst>
                    <a:ext uri="{9D8B030D-6E8A-4147-A177-3AD203B41FA5}">
                      <a16:colId xmlns:a16="http://schemas.microsoft.com/office/drawing/2014/main" val="1881910677"/>
                    </a:ext>
                  </a:extLst>
                </a:gridCol>
                <a:gridCol w="519193">
                  <a:extLst>
                    <a:ext uri="{9D8B030D-6E8A-4147-A177-3AD203B41FA5}">
                      <a16:colId xmlns:a16="http://schemas.microsoft.com/office/drawing/2014/main" val="452645959"/>
                    </a:ext>
                  </a:extLst>
                </a:gridCol>
                <a:gridCol w="658678">
                  <a:extLst>
                    <a:ext uri="{9D8B030D-6E8A-4147-A177-3AD203B41FA5}">
                      <a16:colId xmlns:a16="http://schemas.microsoft.com/office/drawing/2014/main" val="3060493307"/>
                    </a:ext>
                  </a:extLst>
                </a:gridCol>
                <a:gridCol w="1193369">
                  <a:extLst>
                    <a:ext uri="{9D8B030D-6E8A-4147-A177-3AD203B41FA5}">
                      <a16:colId xmlns:a16="http://schemas.microsoft.com/office/drawing/2014/main" val="1865416339"/>
                    </a:ext>
                  </a:extLst>
                </a:gridCol>
                <a:gridCol w="720671">
                  <a:extLst>
                    <a:ext uri="{9D8B030D-6E8A-4147-A177-3AD203B41FA5}">
                      <a16:colId xmlns:a16="http://schemas.microsoft.com/office/drawing/2014/main" val="2148286507"/>
                    </a:ext>
                  </a:extLst>
                </a:gridCol>
                <a:gridCol w="890373">
                  <a:extLst>
                    <a:ext uri="{9D8B030D-6E8A-4147-A177-3AD203B41FA5}">
                      <a16:colId xmlns:a16="http://schemas.microsoft.com/office/drawing/2014/main" val="461439961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4275087653"/>
                    </a:ext>
                  </a:extLst>
                </a:gridCol>
                <a:gridCol w="492491">
                  <a:extLst>
                    <a:ext uri="{9D8B030D-6E8A-4147-A177-3AD203B41FA5}">
                      <a16:colId xmlns:a16="http://schemas.microsoft.com/office/drawing/2014/main" val="3191951654"/>
                    </a:ext>
                  </a:extLst>
                </a:gridCol>
                <a:gridCol w="1238923">
                  <a:extLst>
                    <a:ext uri="{9D8B030D-6E8A-4147-A177-3AD203B41FA5}">
                      <a16:colId xmlns:a16="http://schemas.microsoft.com/office/drawing/2014/main" val="3457152298"/>
                    </a:ext>
                  </a:extLst>
                </a:gridCol>
              </a:tblGrid>
              <a:tr h="150326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s-ES" sz="900" u="none" strike="noStrike">
                          <a:effectLst/>
                        </a:rPr>
                        <a:t>--- Bill of Materials ---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7809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>
                          <a:effectLst/>
                        </a:rPr>
                        <a:t>Ref.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Description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Ref.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Mfg.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>
                          <a:effectLst/>
                        </a:rPr>
                        <a:t>Part No.</a:t>
                      </a:r>
                      <a:endParaRPr lang="es-ES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b="1" u="none" strike="noStrike" dirty="0" err="1">
                          <a:effectLst/>
                        </a:rPr>
                        <a:t>Description</a:t>
                      </a:r>
                      <a:endParaRPr lang="es-ES" sz="9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983434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BD135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2N3904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20673740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54373078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capacitor, 1µF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2047465643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Q2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NXP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BC547B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bipolar transistor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27123851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844116355"/>
                  </a:ext>
                </a:extLst>
              </a:tr>
              <a:tr h="150326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14K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R14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75805758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10K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9890444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6.2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U3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811997794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U4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124772411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3K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U6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1096663519"/>
                  </a:ext>
                </a:extLst>
              </a:tr>
              <a:tr h="28186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697655121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R8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--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resistor, 5K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Uopamp_FPGAOutput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Analog Devices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OP07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integrated circuit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455650239"/>
                  </a:ext>
                </a:extLst>
              </a:tr>
              <a:tr h="419659"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Uopamp_linearRegulator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(unknown)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LM741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 dirty="0">
                          <a:effectLst/>
                        </a:rPr>
                        <a:t>(</a:t>
                      </a:r>
                      <a:r>
                        <a:rPr lang="es-ES" sz="900" u="none" strike="noStrike" dirty="0" err="1">
                          <a:effectLst/>
                        </a:rPr>
                        <a:t>unknown</a:t>
                      </a:r>
                      <a:r>
                        <a:rPr lang="es-ES" sz="900" u="none" strike="noStrike" dirty="0">
                          <a:effectLst/>
                        </a:rPr>
                        <a:t> 3rd </a:t>
                      </a:r>
                      <a:r>
                        <a:rPr lang="es-ES" sz="900" u="none" strike="noStrike" dirty="0" err="1">
                          <a:effectLst/>
                        </a:rPr>
                        <a:t>party</a:t>
                      </a:r>
                      <a:r>
                        <a:rPr lang="es-ES" sz="900" u="none" strike="noStrike" dirty="0">
                          <a:effectLst/>
                        </a:rPr>
                        <a:t> </a:t>
                      </a:r>
                      <a:r>
                        <a:rPr lang="es-ES" sz="900" u="none" strike="noStrike" dirty="0" err="1">
                          <a:effectLst/>
                        </a:rPr>
                        <a:t>model</a:t>
                      </a:r>
                      <a:r>
                        <a:rPr lang="es-ES" sz="900" u="none" strike="noStrike" dirty="0">
                          <a:effectLst/>
                        </a:rPr>
                        <a:t>)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64" marR="6264" marT="6264" marB="0" anchor="b"/>
                </a:tc>
                <a:extLst>
                  <a:ext uri="{0D108BD9-81ED-4DB2-BD59-A6C34878D82A}">
                    <a16:rowId xmlns:a16="http://schemas.microsoft.com/office/drawing/2014/main" val="3276213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751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618E-AD8D-3CBD-9552-EE0352A4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Estado del pedido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DF3FB2-96B4-8FA1-2AFD-2E7AF651D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30709"/>
              </p:ext>
            </p:extLst>
          </p:nvPr>
        </p:nvGraphicFramePr>
        <p:xfrm>
          <a:off x="1409954" y="1343851"/>
          <a:ext cx="5941822" cy="233172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1230711">
                  <a:extLst>
                    <a:ext uri="{9D8B030D-6E8A-4147-A177-3AD203B41FA5}">
                      <a16:colId xmlns:a16="http://schemas.microsoft.com/office/drawing/2014/main" val="4130147290"/>
                    </a:ext>
                  </a:extLst>
                </a:gridCol>
                <a:gridCol w="755630">
                  <a:extLst>
                    <a:ext uri="{9D8B030D-6E8A-4147-A177-3AD203B41FA5}">
                      <a16:colId xmlns:a16="http://schemas.microsoft.com/office/drawing/2014/main" val="86521473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301871565"/>
                    </a:ext>
                  </a:extLst>
                </a:gridCol>
                <a:gridCol w="774951">
                  <a:extLst>
                    <a:ext uri="{9D8B030D-6E8A-4147-A177-3AD203B41FA5}">
                      <a16:colId xmlns:a16="http://schemas.microsoft.com/office/drawing/2014/main" val="3340288399"/>
                    </a:ext>
                  </a:extLst>
                </a:gridCol>
                <a:gridCol w="1346637">
                  <a:extLst>
                    <a:ext uri="{9D8B030D-6E8A-4147-A177-3AD203B41FA5}">
                      <a16:colId xmlns:a16="http://schemas.microsoft.com/office/drawing/2014/main" val="2607239484"/>
                    </a:ext>
                  </a:extLst>
                </a:gridCol>
                <a:gridCol w="1128814">
                  <a:extLst>
                    <a:ext uri="{9D8B030D-6E8A-4147-A177-3AD203B41FA5}">
                      <a16:colId xmlns:a16="http://schemas.microsoft.com/office/drawing/2014/main" val="22886558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Componente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Cantidad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Precio unidad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Precio total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effectLst/>
                        </a:rPr>
                        <a:t>Estado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Notas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75071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4566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Condensadores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86728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Protoboard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780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Conectores Dupont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45683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BD135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0.665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1.33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camino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563186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BC547B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0.361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0.722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camino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46320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LM741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0.76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7.6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camino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08688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OP07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-----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-----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SIN EXISTENCIAS*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*Se sustituye por 6 LM741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96308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Disipador TO126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5.64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En camino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2452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TOTAL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15.292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 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 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6947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796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2FB2-F79F-091E-9381-18C9168AF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718C-E8A4-1CE5-1222-778708B3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08833"/>
            <a:ext cx="7704000" cy="925833"/>
          </a:xfrm>
        </p:spPr>
        <p:txBody>
          <a:bodyPr/>
          <a:lstStyle/>
          <a:p>
            <a:r>
              <a:rPr lang="es-ES" sz="4800" dirty="0"/>
              <a:t>Muchas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94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6BE92552-D7E6-F53F-1341-529919C8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136B35E3-CE74-ED8B-AFAA-8ACBFE37B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1. Diagrama de bloques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Google Shape;2710;p67">
            <a:extLst>
              <a:ext uri="{FF2B5EF4-FFF2-40B4-BE49-F238E27FC236}">
                <a16:creationId xmlns:a16="http://schemas.microsoft.com/office/drawing/2014/main" id="{EB1848D9-8499-0AEB-D3A6-DEBB08AE6183}"/>
              </a:ext>
            </a:extLst>
          </p:cNvPr>
          <p:cNvSpPr txBox="1">
            <a:spLocks/>
          </p:cNvSpPr>
          <p:nvPr/>
        </p:nvSpPr>
        <p:spPr>
          <a:xfrm>
            <a:off x="852471" y="1650925"/>
            <a:ext cx="1710759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Regulador lineal</a:t>
            </a:r>
          </a:p>
        </p:txBody>
      </p:sp>
      <p:sp>
        <p:nvSpPr>
          <p:cNvPr id="2" name="Google Shape;2710;p67">
            <a:extLst>
              <a:ext uri="{FF2B5EF4-FFF2-40B4-BE49-F238E27FC236}">
                <a16:creationId xmlns:a16="http://schemas.microsoft.com/office/drawing/2014/main" id="{BF690569-E135-E6DE-3670-A993FEDEECE4}"/>
              </a:ext>
            </a:extLst>
          </p:cNvPr>
          <p:cNvSpPr txBox="1">
            <a:spLocks/>
          </p:cNvSpPr>
          <p:nvPr/>
        </p:nvSpPr>
        <p:spPr>
          <a:xfrm>
            <a:off x="3415725" y="1115240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Protección de sobrecorriente</a:t>
            </a:r>
          </a:p>
        </p:txBody>
      </p:sp>
      <p:sp>
        <p:nvSpPr>
          <p:cNvPr id="3" name="Google Shape;2710;p67">
            <a:extLst>
              <a:ext uri="{FF2B5EF4-FFF2-40B4-BE49-F238E27FC236}">
                <a16:creationId xmlns:a16="http://schemas.microsoft.com/office/drawing/2014/main" id="{B7D18491-0A1C-5ACD-1294-16A713CC6E21}"/>
              </a:ext>
            </a:extLst>
          </p:cNvPr>
          <p:cNvSpPr txBox="1">
            <a:spLocks/>
          </p:cNvSpPr>
          <p:nvPr/>
        </p:nvSpPr>
        <p:spPr>
          <a:xfrm>
            <a:off x="3415725" y="1959629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buClr>
                <a:schemeClr val="dk1"/>
              </a:buClr>
              <a:buSzPts val="3000"/>
              <a:buFont typeface="Poppins"/>
              <a:buNone/>
              <a:defRPr sz="1600" b="1">
                <a:solidFill>
                  <a:schemeClr val="lt1"/>
                </a:solidFill>
                <a:latin typeface="Poppins"/>
                <a:ea typeface="Poppins"/>
                <a:cs typeface="Poppins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" dirty="0"/>
              <a:t>Lectura </a:t>
            </a:r>
            <a:r>
              <a:rPr lang="en"/>
              <a:t>de corriente</a:t>
            </a:r>
            <a:endParaRPr lang="en" dirty="0"/>
          </a:p>
        </p:txBody>
      </p:sp>
      <p:sp>
        <p:nvSpPr>
          <p:cNvPr id="4" name="Google Shape;2710;p67">
            <a:extLst>
              <a:ext uri="{FF2B5EF4-FFF2-40B4-BE49-F238E27FC236}">
                <a16:creationId xmlns:a16="http://schemas.microsoft.com/office/drawing/2014/main" id="{339EB5AA-BFF7-70A9-B23D-3DB2F4C2B950}"/>
              </a:ext>
            </a:extLst>
          </p:cNvPr>
          <p:cNvSpPr txBox="1">
            <a:spLocks/>
          </p:cNvSpPr>
          <p:nvPr/>
        </p:nvSpPr>
        <p:spPr>
          <a:xfrm>
            <a:off x="3449648" y="2823421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1600" dirty="0">
                <a:solidFill>
                  <a:schemeClr val="lt1"/>
                </a:solidFill>
              </a:rPr>
              <a:t>Lectura de tensión</a:t>
            </a:r>
            <a:endParaRPr lang="en" sz="1600" dirty="0">
              <a:solidFill>
                <a:schemeClr val="lt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9772C24-35FD-8FD3-CB69-CADBA0DCD9AA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2563230" y="1490896"/>
            <a:ext cx="852495" cy="53568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Google Shape;2710;p67">
            <a:extLst>
              <a:ext uri="{FF2B5EF4-FFF2-40B4-BE49-F238E27FC236}">
                <a16:creationId xmlns:a16="http://schemas.microsoft.com/office/drawing/2014/main" id="{6A7B3760-5116-888F-EA67-76CE7D83C3F5}"/>
              </a:ext>
            </a:extLst>
          </p:cNvPr>
          <p:cNvSpPr txBox="1">
            <a:spLocks/>
          </p:cNvSpPr>
          <p:nvPr/>
        </p:nvSpPr>
        <p:spPr>
          <a:xfrm>
            <a:off x="5910229" y="2447765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FPGA</a:t>
            </a:r>
          </a:p>
        </p:txBody>
      </p:sp>
      <p:sp>
        <p:nvSpPr>
          <p:cNvPr id="13" name="Google Shape;2710;p67">
            <a:extLst>
              <a:ext uri="{FF2B5EF4-FFF2-40B4-BE49-F238E27FC236}">
                <a16:creationId xmlns:a16="http://schemas.microsoft.com/office/drawing/2014/main" id="{2CA47DD5-7E9C-3068-25B2-69136E2E504B}"/>
              </a:ext>
            </a:extLst>
          </p:cNvPr>
          <p:cNvSpPr txBox="1">
            <a:spLocks/>
          </p:cNvSpPr>
          <p:nvPr/>
        </p:nvSpPr>
        <p:spPr>
          <a:xfrm>
            <a:off x="3449648" y="3758684"/>
            <a:ext cx="1915800" cy="7513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600" dirty="0">
                <a:solidFill>
                  <a:schemeClr val="lt1"/>
                </a:solidFill>
              </a:rPr>
              <a:t>Filtro paso-bajo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2D14A6C-37C3-5316-6649-7961C5CE615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63230" y="2026581"/>
            <a:ext cx="886418" cy="1172496"/>
          </a:xfrm>
          <a:prstGeom prst="bentConnector3">
            <a:avLst>
              <a:gd name="adj1" fmla="val 48252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Google Shape;2718;p67">
            <a:extLst>
              <a:ext uri="{FF2B5EF4-FFF2-40B4-BE49-F238E27FC236}">
                <a16:creationId xmlns:a16="http://schemas.microsoft.com/office/drawing/2014/main" id="{3CD86AE2-161F-3C2B-A6BE-9872C005898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373625" y="1866552"/>
            <a:ext cx="0" cy="9307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970913A-6D8B-7FCD-5BBA-2E6C4F10686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5331525" y="2335285"/>
            <a:ext cx="578704" cy="48813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D386B52-8B93-EEF9-D933-14293EF0887A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365448" y="2823421"/>
            <a:ext cx="544781" cy="375656"/>
          </a:xfrm>
          <a:prstGeom prst="bentConnector3">
            <a:avLst>
              <a:gd name="adj1" fmla="val 4720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B88D413-6E86-718D-9B7C-FCFA35B341BF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H="1">
            <a:off x="5365448" y="2823421"/>
            <a:ext cx="2460581" cy="1310919"/>
          </a:xfrm>
          <a:prstGeom prst="bentConnector3">
            <a:avLst>
              <a:gd name="adj1" fmla="val -929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C60F84C-B0A9-11C9-A5F9-764F7F49ABAA}"/>
              </a:ext>
            </a:extLst>
          </p:cNvPr>
          <p:cNvSpPr txBox="1"/>
          <p:nvPr/>
        </p:nvSpPr>
        <p:spPr>
          <a:xfrm>
            <a:off x="5751080" y="3564667"/>
            <a:ext cx="1813301" cy="340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026" name="Picture 2" descr="ICON] Square wave · Issue #165 · iconoir-icons/iconoir · GitHub">
            <a:extLst>
              <a:ext uri="{FF2B5EF4-FFF2-40B4-BE49-F238E27FC236}">
                <a16:creationId xmlns:a16="http://schemas.microsoft.com/office/drawing/2014/main" id="{2F151777-1A44-C2F7-335F-737B15CA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326" y="3734713"/>
            <a:ext cx="500807" cy="4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018D4F-F20E-6CC9-A041-03E1ADD9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833" r="92667">
                        <a14:foregroundMark x1="16417" y1="21875" x2="92667" y2="30208"/>
                        <a14:foregroundMark x1="88250" y1="63542" x2="14333" y2="55208"/>
                        <a14:foregroundMark x1="14333" y1="55208" x2="85500" y2="59167"/>
                        <a14:foregroundMark x1="85500" y1="59167" x2="7500" y2="28750"/>
                        <a14:foregroundMark x1="15833" y1="65000" x2="5833" y2="63542"/>
                        <a14:foregroundMark x1="43667" y1="63542" x2="66000" y2="70625"/>
                        <a14:foregroundMark x1="74333" y1="60833" x2="92167" y2="62292"/>
                        <a14:backgroundMark x1="42583" y1="6458" x2="42583" y2="64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28" y="3860643"/>
            <a:ext cx="684243" cy="2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D7379D5-7978-EDAC-0F33-86F0FB2C99F5}"/>
              </a:ext>
            </a:extLst>
          </p:cNvPr>
          <p:cNvCxnSpPr>
            <a:cxnSpLocks/>
            <a:stCxn id="13" idx="1"/>
            <a:endCxn id="5" idx="2"/>
          </p:cNvCxnSpPr>
          <p:nvPr/>
        </p:nvCxnSpPr>
        <p:spPr>
          <a:xfrm rot="10800000">
            <a:off x="1707852" y="2402238"/>
            <a:ext cx="1741797" cy="17321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33745D9-5C84-7F45-4D0C-106D0ACB2DC6}"/>
              </a:ext>
            </a:extLst>
          </p:cNvPr>
          <p:cNvSpPr txBox="1"/>
          <p:nvPr/>
        </p:nvSpPr>
        <p:spPr>
          <a:xfrm>
            <a:off x="1704342" y="3551544"/>
            <a:ext cx="1813301" cy="3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Señal</a:t>
            </a:r>
            <a:r>
              <a:rPr lang="en-US" dirty="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referencia</a:t>
            </a:r>
            <a:endParaRPr lang="en-US" dirty="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69971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B7A144C-B00F-FDE1-1253-E783C201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FD2173A8-D177-F86E-A53D-2F1D56ADD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Global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352A7-7CC1-ABB5-F2B3-2BDE96AB5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69" y="1200646"/>
            <a:ext cx="4420924" cy="342376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1158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0D8321E0-39E5-BEA8-84E2-A727D3FF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D88DB1A6-559B-E7D4-2FC1-DE144AB2D4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3E3F2-2555-F3A0-33FA-9A9B63AE3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02" y="1461106"/>
            <a:ext cx="5852022" cy="2682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365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F393047-58DE-621D-AD84-BAF8CA7CA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623CD67-D2BF-FB73-ADD1-0F6C7B6675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Parámetros – Regulador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812E38-6D39-D2E3-A1E7-1ECD67FA7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63"/>
              </p:ext>
            </p:extLst>
          </p:nvPr>
        </p:nvGraphicFramePr>
        <p:xfrm>
          <a:off x="1596164" y="2931967"/>
          <a:ext cx="5951672" cy="136779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R1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Resistencia de protección Zener. Calculada para </a:t>
                      </a:r>
                      <a:r>
                        <a:rPr lang="es-ES" sz="1100" u="none" strike="noStrike" dirty="0" err="1">
                          <a:effectLst/>
                        </a:rPr>
                        <a:t>izmax</a:t>
                      </a:r>
                      <a:r>
                        <a:rPr lang="es-ES" sz="1100" u="none" strike="noStrike" dirty="0">
                          <a:effectLst/>
                        </a:rPr>
                        <a:t> = 3.5mA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14k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Divisor de tensión resistivo. </a:t>
                      </a:r>
                      <a:br>
                        <a:rPr lang="es-ES" sz="1100" u="none" strike="noStrike">
                          <a:effectLst/>
                        </a:rPr>
                      </a:br>
                      <a:r>
                        <a:rPr lang="es-ES" sz="1100" u="none" strike="noStrike">
                          <a:effectLst/>
                        </a:rPr>
                        <a:t>Calculado para multiplicar la señal de referencia x2.4 (2V -&gt; 4.8V; 3.3V -&gt; 7.94V)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27786629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R3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10k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882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Rload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effectLst/>
                        </a:rPr>
                        <a:t>500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Resistencia de prueba. Pruebas realizadas con rango de 100 a 1k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6960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effectLst/>
                        </a:rPr>
                        <a:t>Vcc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14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Tensión del generador frente a tierra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37614320"/>
                  </a:ext>
                </a:extLst>
              </a:tr>
            </a:tbl>
          </a:graphicData>
        </a:graphic>
      </p:graphicFrame>
      <p:pic>
        <p:nvPicPr>
          <p:cNvPr id="2" name="Picture 3">
            <a:extLst>
              <a:ext uri="{FF2B5EF4-FFF2-40B4-BE49-F238E27FC236}">
                <a16:creationId xmlns:a16="http://schemas.microsoft.com/office/drawing/2014/main" id="{56B272AB-B515-6FB5-5458-36918B0D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277" y="1433017"/>
            <a:ext cx="2594676" cy="11893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35352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BC65A1CC-4A30-70A4-0CC0-A60A9A20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4AE827A7-EBAA-19F5-B3CC-E7CE17ED9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Simulació</a:t>
            </a:r>
            <a:r>
              <a:rPr lang="es-ES" dirty="0"/>
              <a:t>n</a:t>
            </a:r>
            <a:r>
              <a:rPr lang="es-ES" dirty="0">
                <a:solidFill>
                  <a:schemeClr val="dk1"/>
                </a:solidFill>
              </a:rPr>
              <a:t> – Regulador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42244-3CA2-E2D7-8A47-7F172279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79" y="1251547"/>
            <a:ext cx="7222210" cy="335195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8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033B7E0-9117-9B74-13D5-75D5B41A3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989EFF17-281B-0CDD-CF2A-215AD3972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Diseño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F5908-7702-CF74-B645-1B7E90C0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05" y="1714440"/>
            <a:ext cx="5617190" cy="262448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3397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>
          <a:extLst>
            <a:ext uri="{FF2B5EF4-FFF2-40B4-BE49-F238E27FC236}">
              <a16:creationId xmlns:a16="http://schemas.microsoft.com/office/drawing/2014/main" id="{86C7F13C-80B8-93B0-3F21-9CFDC101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67">
            <a:extLst>
              <a:ext uri="{FF2B5EF4-FFF2-40B4-BE49-F238E27FC236}">
                <a16:creationId xmlns:a16="http://schemas.microsoft.com/office/drawing/2014/main" id="{E7E3767F-9178-8CDA-B794-5C210DF73E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dk1"/>
                </a:solidFill>
              </a:rPr>
              <a:t>2. Parámetros – Protección de </a:t>
            </a:r>
            <a:r>
              <a:rPr lang="es-ES" dirty="0" err="1">
                <a:solidFill>
                  <a:schemeClr val="dk1"/>
                </a:solidFill>
              </a:rPr>
              <a:t>sobrecorriente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821BB0-3855-E8C2-5029-1910C94E1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60541"/>
              </p:ext>
            </p:extLst>
          </p:nvPr>
        </p:nvGraphicFramePr>
        <p:xfrm>
          <a:off x="1596164" y="3321158"/>
          <a:ext cx="5951672" cy="365760"/>
        </p:xfrm>
        <a:graphic>
          <a:graphicData uri="http://schemas.openxmlformats.org/drawingml/2006/table">
            <a:tbl>
              <a:tblPr>
                <a:tableStyleId>{B2CCBE0B-4CB8-4436-A4CF-8A1F351D8455}</a:tableStyleId>
              </a:tblPr>
              <a:tblGrid>
                <a:gridCol w="995855">
                  <a:extLst>
                    <a:ext uri="{9D8B030D-6E8A-4147-A177-3AD203B41FA5}">
                      <a16:colId xmlns:a16="http://schemas.microsoft.com/office/drawing/2014/main" val="263592034"/>
                    </a:ext>
                  </a:extLst>
                </a:gridCol>
                <a:gridCol w="507803">
                  <a:extLst>
                    <a:ext uri="{9D8B030D-6E8A-4147-A177-3AD203B41FA5}">
                      <a16:colId xmlns:a16="http://schemas.microsoft.com/office/drawing/2014/main" val="352749303"/>
                    </a:ext>
                  </a:extLst>
                </a:gridCol>
                <a:gridCol w="4448014">
                  <a:extLst>
                    <a:ext uri="{9D8B030D-6E8A-4147-A177-3AD203B41FA5}">
                      <a16:colId xmlns:a16="http://schemas.microsoft.com/office/drawing/2014/main" val="74151962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Parámetro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Valor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effectLst/>
                        </a:rPr>
                        <a:t>Justificación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13081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R4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effectLst/>
                        </a:rPr>
                        <a:t>6.2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effectLst/>
                        </a:rPr>
                        <a:t>Calculada para i_r4_max = 120mA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5589133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9673C211-AF99-C04D-871D-43B876C6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463" t="5687" r="23530" b="50961"/>
          <a:stretch/>
        </p:blipFill>
        <p:spPr>
          <a:xfrm>
            <a:off x="4160172" y="1767374"/>
            <a:ext cx="1123804" cy="113776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35888069"/>
      </p:ext>
    </p:extLst>
  </p:cSld>
  <p:clrMapOvr>
    <a:masterClrMapping/>
  </p:clrMapOvr>
</p:sld>
</file>

<file path=ppt/theme/theme1.xml><?xml version="1.0" encoding="utf-8"?>
<a:theme xmlns:a="http://schemas.openxmlformats.org/drawingml/2006/main" name="Bachelor's Degree in Electronics Engineering by Slidesgo">
  <a:themeElements>
    <a:clrScheme name="Simple Light">
      <a:dk1>
        <a:srgbClr val="403953"/>
      </a:dk1>
      <a:lt1>
        <a:srgbClr val="F8F8F8"/>
      </a:lt1>
      <a:dk2>
        <a:srgbClr val="859294"/>
      </a:dk2>
      <a:lt2>
        <a:srgbClr val="D1D8E6"/>
      </a:lt2>
      <a:accent1>
        <a:srgbClr val="BABFD7"/>
      </a:accent1>
      <a:accent2>
        <a:srgbClr val="ECD9DD"/>
      </a:accent2>
      <a:accent3>
        <a:srgbClr val="575979"/>
      </a:accent3>
      <a:accent4>
        <a:srgbClr val="586160"/>
      </a:accent4>
      <a:accent5>
        <a:srgbClr val="FFFFFF"/>
      </a:accent5>
      <a:accent6>
        <a:srgbClr val="FFFFFF"/>
      </a:accent6>
      <a:hlink>
        <a:srgbClr val="403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695</Words>
  <Application>Microsoft Office PowerPoint</Application>
  <PresentationFormat>Presentación en pantalla (16:9)</PresentationFormat>
  <Paragraphs>294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Poppins</vt:lpstr>
      <vt:lpstr>Roboto</vt:lpstr>
      <vt:lpstr>Hind</vt:lpstr>
      <vt:lpstr>Aptos Narrow</vt:lpstr>
      <vt:lpstr>Anton</vt:lpstr>
      <vt:lpstr>Bachelor's Degree in Electronics Engineering by Slidesgo</vt:lpstr>
      <vt:lpstr>Hito 1 Regulador Lineal</vt:lpstr>
      <vt:lpstr>Tabla de contenidos</vt:lpstr>
      <vt:lpstr>1. Diagrama de bloques</vt:lpstr>
      <vt:lpstr>2. Diseño – Global</vt:lpstr>
      <vt:lpstr>2. Diseño – Regulador</vt:lpstr>
      <vt:lpstr>2. Parámetros – Regulador</vt:lpstr>
      <vt:lpstr>2. Simulación – Regulador</vt:lpstr>
      <vt:lpstr>2. Diseño – Protección de sobrecorriente</vt:lpstr>
      <vt:lpstr>2. Parámetros – Protección de sobrecorriente</vt:lpstr>
      <vt:lpstr>2. Simulación – Protección de sobrecorriente</vt:lpstr>
      <vt:lpstr>2. Diseño – Lectura de corriente</vt:lpstr>
      <vt:lpstr>2. Parámetros – Lectura de corriente</vt:lpstr>
      <vt:lpstr>2. Simulación – Lectura de corriente</vt:lpstr>
      <vt:lpstr>2. Diseño – Lectura de tensión</vt:lpstr>
      <vt:lpstr>2. Parámetros – Lectura de tensión</vt:lpstr>
      <vt:lpstr>2. Simulación – Lectura de tensión</vt:lpstr>
      <vt:lpstr>2. Diseño – Filtro paso-bajo</vt:lpstr>
      <vt:lpstr>2. Parámetros – Filtro paso-bajo</vt:lpstr>
      <vt:lpstr>2. Simulación inicial – Filtro paso-bajo</vt:lpstr>
      <vt:lpstr>2. Simulación – Filtro paso-bajo</vt:lpstr>
      <vt:lpstr>2. Diseño – Global</vt:lpstr>
      <vt:lpstr>2. Simulación – Global</vt:lpstr>
      <vt:lpstr>3. Resultados experimentales</vt:lpstr>
      <vt:lpstr>4. BOM</vt:lpstr>
      <vt:lpstr>4. Estado del pedido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FERNANDO PEREZ SANCHO</cp:lastModifiedBy>
  <cp:revision>18</cp:revision>
  <dcterms:modified xsi:type="dcterms:W3CDTF">2025-03-25T16:20:05Z</dcterms:modified>
</cp:coreProperties>
</file>