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50437" y="1325047"/>
            <a:ext cx="7415927" cy="2129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8384"/>
              </a:lnSpc>
              <a:buNone/>
            </a:pPr>
            <a:r>
              <a:rPr lang="en-US" sz="6707" spc="-67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Introducción a la visión artificial</a:t>
            </a:r>
            <a:endParaRPr lang="en-US" sz="6707" dirty="0"/>
          </a:p>
        </p:txBody>
      </p:sp>
      <p:sp>
        <p:nvSpPr>
          <p:cNvPr id="6" name="Text 3"/>
          <p:cNvSpPr/>
          <p:nvPr/>
        </p:nvSpPr>
        <p:spPr>
          <a:xfrm>
            <a:off x="6350437" y="3824645"/>
            <a:ext cx="7415927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visión artificial es una disciplina de la inteligencia artificial y la informática que permite interpretar y comprender el contenido visual del mundo. Esta tecnología utiliza cámaras, algoritmos de procesamiento de imágenes y aprendizaje automático para captar, analizar y procesar imágenes y videos de forma similar a como lo hace el ojo humano.</a:t>
            </a:r>
            <a:endParaRPr lang="en-US" sz="1944" dirty="0"/>
          </a:p>
        </p:txBody>
      </p:sp>
      <p:sp>
        <p:nvSpPr>
          <p:cNvPr id="7" name="Shape 4"/>
          <p:cNvSpPr/>
          <p:nvPr/>
        </p:nvSpPr>
        <p:spPr>
          <a:xfrm>
            <a:off x="6350437" y="6491049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057" y="6498669"/>
            <a:ext cx="379690" cy="37969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868716" y="6472595"/>
            <a:ext cx="1851660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402"/>
              </a:lnSpc>
              <a:buNone/>
            </a:pPr>
            <a:r>
              <a:rPr lang="en-US" sz="2430" b="1" spc="-39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by Juan Stella</a:t>
            </a:r>
            <a:endParaRPr lang="en-US" sz="2430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843677" y="664488"/>
            <a:ext cx="6942653" cy="7533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932"/>
              </a:lnSpc>
              <a:buNone/>
            </a:pPr>
            <a:r>
              <a:rPr lang="en-US" sz="4746" spc="-47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Conclusión y próximos pasos</a:t>
            </a:r>
            <a:endParaRPr lang="en-US" sz="4746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677" y="1779389"/>
            <a:ext cx="1205389" cy="192857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410658" y="2020372"/>
            <a:ext cx="4757857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966"/>
              </a:lnSpc>
              <a:buNone/>
            </a:pPr>
            <a:r>
              <a:rPr lang="en-US" sz="2373" spc="-24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Toma y pre-procesamiento de imágenes</a:t>
            </a:r>
            <a:endParaRPr lang="en-US" sz="2373" dirty="0"/>
          </a:p>
        </p:txBody>
      </p:sp>
      <p:sp>
        <p:nvSpPr>
          <p:cNvPr id="7" name="Text 4"/>
          <p:cNvSpPr/>
          <p:nvPr/>
        </p:nvSpPr>
        <p:spPr>
          <a:xfrm>
            <a:off x="2410658" y="2541508"/>
            <a:ext cx="11376065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037"/>
              </a:lnSpc>
              <a:buNone/>
            </a:pPr>
            <a:r>
              <a:rPr lang="en-US" sz="1898" spc="-38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Buena detección de los distintos detalles de las imágenes. Como mejora se podría agrandar la base de datos y agregar la posibilidad de tomar las imágenes y clasificarlas en tiempo real.</a:t>
            </a:r>
            <a:endParaRPr lang="en-US" sz="1898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77" y="3707963"/>
            <a:ext cx="1205389" cy="192857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2410658" y="3948946"/>
            <a:ext cx="5263277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966"/>
              </a:lnSpc>
              <a:buNone/>
            </a:pPr>
            <a:r>
              <a:rPr lang="en-US" sz="2373" spc="-24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Extracción de características y clasificación</a:t>
            </a:r>
            <a:endParaRPr lang="en-US" sz="2373" dirty="0"/>
          </a:p>
        </p:txBody>
      </p:sp>
      <p:sp>
        <p:nvSpPr>
          <p:cNvPr id="10" name="Text 6"/>
          <p:cNvSpPr/>
          <p:nvPr/>
        </p:nvSpPr>
        <p:spPr>
          <a:xfrm>
            <a:off x="2410658" y="4470082"/>
            <a:ext cx="11376065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037"/>
              </a:lnSpc>
              <a:buNone/>
            </a:pPr>
            <a:r>
              <a:rPr lang="en-US" sz="1898" spc="-38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Obtenemos una buena precisión a la hora de clasificar las distintas imágenes.  Como mejora, se pueden agregar más características que nos separen más los datos entre clases.</a:t>
            </a:r>
            <a:endParaRPr lang="en-US" sz="1898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77" y="5636538"/>
            <a:ext cx="1205389" cy="192857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2410658" y="5877520"/>
            <a:ext cx="3013472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966"/>
              </a:lnSpc>
              <a:buNone/>
            </a:pPr>
            <a:r>
              <a:rPr lang="en-US" sz="2373" spc="-24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A*  - STRIPS</a:t>
            </a:r>
            <a:endParaRPr lang="en-US" sz="2373" dirty="0"/>
          </a:p>
        </p:txBody>
      </p:sp>
      <p:sp>
        <p:nvSpPr>
          <p:cNvPr id="13" name="Text 8"/>
          <p:cNvSpPr/>
          <p:nvPr/>
        </p:nvSpPr>
        <p:spPr>
          <a:xfrm>
            <a:off x="2410658" y="6398657"/>
            <a:ext cx="11376065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37"/>
              </a:lnSpc>
              <a:buNone/>
            </a:pPr>
            <a:r>
              <a:rPr lang="en-US" sz="1898" spc="-38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Estos algoritmos funcionan correctamente según el resultado deseado.</a:t>
            </a:r>
            <a:endParaRPr lang="en-US" sz="1898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400538"/>
            <a:ext cx="6904553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spc="-49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Procesamiento de imágenes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789164"/>
            <a:ext cx="3104317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24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Adquisición de imágenes 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421743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Técnicas para adquirir las imágenes con calidad y sin imperfecciones, como objetos extraños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789164"/>
            <a:ext cx="3898821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24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Pre-Procesamiento de imágenes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807506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Dejar la imagen en condiciones para la extracción de características.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789164"/>
            <a:ext cx="3559969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spc="-24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Extracción de características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421743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spc="-39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Identificación de patrones, bordes, momentos, formas y texturas.</a:t>
            </a:r>
            <a:endParaRPr lang="en-US" sz="1944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981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1777127" y="557570"/>
            <a:ext cx="5069086" cy="6336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989"/>
              </a:lnSpc>
              <a:buNone/>
            </a:pPr>
            <a:r>
              <a:rPr lang="en-US" sz="3991" spc="-40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Adquisición de imágenes</a:t>
            </a:r>
            <a:endParaRPr lang="en-US" sz="3991" dirty="0"/>
          </a:p>
        </p:txBody>
      </p:sp>
      <p:sp>
        <p:nvSpPr>
          <p:cNvPr id="5" name="Text 3"/>
          <p:cNvSpPr/>
          <p:nvPr/>
        </p:nvSpPr>
        <p:spPr>
          <a:xfrm>
            <a:off x="1777127" y="1596747"/>
            <a:ext cx="11076146" cy="9729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55"/>
              </a:lnSpc>
              <a:buNone/>
            </a:pPr>
            <a:r>
              <a:rPr lang="en-US" sz="1597" spc="-32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El primer paso es tomar las imágenes, las cuales son tomadas en un entorno con buena iluminación y un fondo adecuado. Luego, se hace una sanitización de las imágenes, esto es por ejemplo recortar bordes que no pertenezcan al fondo u objeto en sí. </a:t>
            </a:r>
            <a:endParaRPr lang="en-US" sz="1597" dirty="0"/>
          </a:p>
        </p:txBody>
      </p:sp>
      <p:sp>
        <p:nvSpPr>
          <p:cNvPr id="6" name="Text 4"/>
          <p:cNvSpPr/>
          <p:nvPr/>
        </p:nvSpPr>
        <p:spPr>
          <a:xfrm>
            <a:off x="1777127" y="2797731"/>
            <a:ext cx="11076146" cy="324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55"/>
              </a:lnSpc>
              <a:buNone/>
            </a:pPr>
            <a:r>
              <a:rPr lang="en-US" sz="1597" spc="-32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 éstas imágenes ya sanitizadas formamos nuestra base de datos, y podemos pasar a la siguiente etapa.</a:t>
            </a:r>
            <a:endParaRPr lang="en-US" sz="1597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7127" y="3350062"/>
            <a:ext cx="8166973" cy="4324350"/>
          </a:xfrm>
          <a:prstGeom prst="rect">
            <a:avLst/>
          </a:prstGeom>
        </p:spPr>
      </p:pic>
      <p:pic>
        <p:nvPicPr>
          <p:cNvPr id="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719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2257901" y="509111"/>
            <a:ext cx="5909072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556"/>
              </a:lnSpc>
              <a:buNone/>
            </a:pPr>
            <a:r>
              <a:rPr lang="en-US" sz="3645" spc="-36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Pre-Procesamiento de imágenes</a:t>
            </a:r>
            <a:endParaRPr lang="en-US" sz="3645" dirty="0"/>
          </a:p>
        </p:txBody>
      </p:sp>
      <p:sp>
        <p:nvSpPr>
          <p:cNvPr id="5" name="Text 3"/>
          <p:cNvSpPr/>
          <p:nvPr/>
        </p:nvSpPr>
        <p:spPr>
          <a:xfrm>
            <a:off x="2257901" y="1458039"/>
            <a:ext cx="10114598" cy="5924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33"/>
              </a:lnSpc>
              <a:buNone/>
            </a:pPr>
            <a:r>
              <a:rPr lang="en-US" sz="1458" spc="-29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 la etapa de pre-procesamiento de imágenes, es necesario aplicar diferentes técnicas para mejorar la calidad y preparar la imagen para la extracción de características: </a:t>
            </a:r>
            <a:endParaRPr lang="en-US" sz="1458" dirty="0"/>
          </a:p>
        </p:txBody>
      </p:sp>
      <p:sp>
        <p:nvSpPr>
          <p:cNvPr id="6" name="Text 4"/>
          <p:cNvSpPr/>
          <p:nvPr/>
        </p:nvSpPr>
        <p:spPr>
          <a:xfrm>
            <a:off x="2257901" y="2258735"/>
            <a:ext cx="10114598" cy="296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33"/>
              </a:lnSpc>
              <a:buNone/>
            </a:pPr>
            <a:r>
              <a:rPr lang="en-US" sz="1458" spc="-29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a. Ajustar el tamaño de la imagen                               f. Binarización </a:t>
            </a:r>
            <a:endParaRPr lang="en-US" sz="1458" dirty="0"/>
          </a:p>
        </p:txBody>
      </p:sp>
      <p:sp>
        <p:nvSpPr>
          <p:cNvPr id="7" name="Text 5"/>
          <p:cNvSpPr/>
          <p:nvPr/>
        </p:nvSpPr>
        <p:spPr>
          <a:xfrm>
            <a:off x="2257901" y="2763203"/>
            <a:ext cx="10114598" cy="296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33"/>
              </a:lnSpc>
              <a:buNone/>
            </a:pPr>
            <a:r>
              <a:rPr lang="en-US" sz="1458" spc="-29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b. Pasar a escala de grises                                            g. Detección de bordes</a:t>
            </a:r>
            <a:endParaRPr lang="en-US" sz="1458" dirty="0"/>
          </a:p>
        </p:txBody>
      </p:sp>
      <p:sp>
        <p:nvSpPr>
          <p:cNvPr id="8" name="Text 6"/>
          <p:cNvSpPr/>
          <p:nvPr/>
        </p:nvSpPr>
        <p:spPr>
          <a:xfrm>
            <a:off x="2257901" y="3267670"/>
            <a:ext cx="10114598" cy="296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33"/>
              </a:lnSpc>
              <a:buNone/>
            </a:pPr>
            <a:r>
              <a:rPr lang="en-US" sz="1458" spc="-29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c. Contrastar                                                                   e. Eliminar ruido </a:t>
            </a:r>
            <a:endParaRPr lang="en-US" sz="1458" dirty="0"/>
          </a:p>
        </p:txBody>
      </p:sp>
      <p:sp>
        <p:nvSpPr>
          <p:cNvPr id="9" name="Text 7"/>
          <p:cNvSpPr/>
          <p:nvPr/>
        </p:nvSpPr>
        <p:spPr>
          <a:xfrm>
            <a:off x="2257901" y="3772138"/>
            <a:ext cx="10114598" cy="296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33"/>
              </a:lnSpc>
              <a:buNone/>
            </a:pPr>
            <a:r>
              <a:rPr lang="en-US" sz="1458" spc="-29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d. Histogramas </a:t>
            </a:r>
            <a:endParaRPr lang="en-US" sz="1458" dirty="0"/>
          </a:p>
        </p:txBody>
      </p:sp>
      <p:pic>
        <p:nvPicPr>
          <p:cNvPr id="10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7901" y="4276606"/>
            <a:ext cx="6737985" cy="3444002"/>
          </a:xfrm>
          <a:prstGeom prst="rect">
            <a:avLst/>
          </a:prstGeom>
        </p:spPr>
      </p:pic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557034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2594967" y="475178"/>
            <a:ext cx="4982766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253"/>
              </a:lnSpc>
              <a:buNone/>
            </a:pPr>
            <a:r>
              <a:rPr lang="en-US" sz="3402" spc="-34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Extracción de características</a:t>
            </a:r>
            <a:endParaRPr lang="en-US" sz="3402" dirty="0"/>
          </a:p>
        </p:txBody>
      </p:sp>
      <p:sp>
        <p:nvSpPr>
          <p:cNvPr id="5" name="Text 3"/>
          <p:cNvSpPr/>
          <p:nvPr/>
        </p:nvSpPr>
        <p:spPr>
          <a:xfrm>
            <a:off x="2594967" y="1360884"/>
            <a:ext cx="9440347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177"/>
              </a:lnSpc>
              <a:buNone/>
            </a:pPr>
            <a:r>
              <a:rPr lang="en-US" sz="1361" spc="-27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 calculan distintas características que nos ayuden a identificar la imagen analizada. Idealmente, estas características están diferenciadas de una clase a otra.</a:t>
            </a:r>
            <a:endParaRPr lang="en-US" sz="1361" dirty="0"/>
          </a:p>
        </p:txBody>
      </p:sp>
      <p:sp>
        <p:nvSpPr>
          <p:cNvPr id="6" name="Text 4"/>
          <p:cNvSpPr/>
          <p:nvPr/>
        </p:nvSpPr>
        <p:spPr>
          <a:xfrm>
            <a:off x="2594967" y="2108359"/>
            <a:ext cx="9440347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177"/>
              </a:lnSpc>
              <a:buNone/>
            </a:pPr>
            <a:r>
              <a:rPr lang="en-US" sz="1361" spc="-27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Circularidad: Podemos calcular con cuántos vértices se puede aproximar el contorno de la imagen. De ésta manera, cada clase tendrá un aproximado de vértices con la cuál se puede representar.</a:t>
            </a:r>
            <a:endParaRPr lang="en-US" sz="1361" dirty="0"/>
          </a:p>
        </p:txBody>
      </p:sp>
      <p:sp>
        <p:nvSpPr>
          <p:cNvPr id="7" name="Text 5"/>
          <p:cNvSpPr/>
          <p:nvPr/>
        </p:nvSpPr>
        <p:spPr>
          <a:xfrm>
            <a:off x="2594967" y="2855833"/>
            <a:ext cx="9440347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177"/>
              </a:lnSpc>
              <a:buNone/>
            </a:pPr>
            <a:r>
              <a:rPr lang="en-US" sz="1361" spc="-27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Momentos de HU: Los Momentos de HU son un conjunto de siete invariantes de imagen que se utilizan para describir las formas de los objetos en las imágenes. Éstos son invariantes a la traslación, rotación y escala de los objetos. </a:t>
            </a:r>
            <a:endParaRPr lang="en-US" sz="1361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4967" y="3603308"/>
            <a:ext cx="8081605" cy="6007656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2594967" y="9805273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77"/>
              </a:lnSpc>
              <a:buNone/>
            </a:pPr>
            <a:endParaRPr lang="en-US" sz="1361" dirty="0"/>
          </a:p>
        </p:txBody>
      </p:sp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54" y="1654254"/>
            <a:ext cx="4921091" cy="49210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77928" y="803791"/>
            <a:ext cx="7560945" cy="14135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565"/>
              </a:lnSpc>
              <a:buNone/>
            </a:pPr>
            <a:r>
              <a:rPr lang="en-US" sz="4452" spc="-45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Algoritmo de los K-Vecinos Más Cercanos (KNN)</a:t>
            </a:r>
            <a:endParaRPr lang="en-US" sz="4452" dirty="0"/>
          </a:p>
        </p:txBody>
      </p:sp>
      <p:sp>
        <p:nvSpPr>
          <p:cNvPr id="7" name="Shape 3"/>
          <p:cNvSpPr/>
          <p:nvPr/>
        </p:nvSpPr>
        <p:spPr>
          <a:xfrm>
            <a:off x="6277928" y="2810828"/>
            <a:ext cx="508754" cy="508754"/>
          </a:xfrm>
          <a:prstGeom prst="roundRect">
            <a:avLst>
              <a:gd name="adj" fmla="val 26672"/>
            </a:avLst>
          </a:prstGeom>
          <a:solidFill>
            <a:srgbClr val="0D0D0D"/>
          </a:solidFill>
          <a:ln/>
        </p:spPr>
      </p:sp>
      <p:sp>
        <p:nvSpPr>
          <p:cNvPr id="8" name="Text 4"/>
          <p:cNvSpPr/>
          <p:nvPr/>
        </p:nvSpPr>
        <p:spPr>
          <a:xfrm>
            <a:off x="6477953" y="2895600"/>
            <a:ext cx="108704" cy="3392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71"/>
              </a:lnSpc>
              <a:buNone/>
            </a:pPr>
            <a:r>
              <a:rPr lang="en-US" sz="2671" spc="-27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2671" dirty="0"/>
          </a:p>
        </p:txBody>
      </p:sp>
      <p:sp>
        <p:nvSpPr>
          <p:cNvPr id="9" name="Text 5"/>
          <p:cNvSpPr/>
          <p:nvPr/>
        </p:nvSpPr>
        <p:spPr>
          <a:xfrm>
            <a:off x="7012781" y="2810828"/>
            <a:ext cx="2826901" cy="3532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82"/>
              </a:lnSpc>
              <a:buNone/>
            </a:pPr>
            <a:r>
              <a:rPr lang="en-US" sz="2226" spc="-22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Clasificación de datos</a:t>
            </a:r>
            <a:endParaRPr lang="en-US" sz="2226" dirty="0"/>
          </a:p>
        </p:txBody>
      </p:sp>
      <p:sp>
        <p:nvSpPr>
          <p:cNvPr id="10" name="Text 6"/>
          <p:cNvSpPr/>
          <p:nvPr/>
        </p:nvSpPr>
        <p:spPr>
          <a:xfrm>
            <a:off x="7012781" y="3299698"/>
            <a:ext cx="6826091" cy="723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49"/>
              </a:lnSpc>
              <a:buNone/>
            </a:pPr>
            <a:r>
              <a:rPr lang="en-US" sz="1781" spc="-36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Asigna una clase a un nuevo elemento en base a sus K vecinos más cercanos.</a:t>
            </a:r>
            <a:endParaRPr lang="en-US" sz="1781" dirty="0"/>
          </a:p>
        </p:txBody>
      </p:sp>
      <p:sp>
        <p:nvSpPr>
          <p:cNvPr id="11" name="Shape 7"/>
          <p:cNvSpPr/>
          <p:nvPr/>
        </p:nvSpPr>
        <p:spPr>
          <a:xfrm>
            <a:off x="6277928" y="4503539"/>
            <a:ext cx="508754" cy="508754"/>
          </a:xfrm>
          <a:prstGeom prst="roundRect">
            <a:avLst>
              <a:gd name="adj" fmla="val 26672"/>
            </a:avLst>
          </a:prstGeom>
          <a:solidFill>
            <a:srgbClr val="0D0D0D"/>
          </a:solidFill>
          <a:ln/>
        </p:spPr>
      </p:sp>
      <p:sp>
        <p:nvSpPr>
          <p:cNvPr id="12" name="Text 8"/>
          <p:cNvSpPr/>
          <p:nvPr/>
        </p:nvSpPr>
        <p:spPr>
          <a:xfrm>
            <a:off x="6450211" y="4588312"/>
            <a:ext cx="164187" cy="3392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71"/>
              </a:lnSpc>
              <a:buNone/>
            </a:pPr>
            <a:r>
              <a:rPr lang="en-US" sz="2671" spc="-27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2</a:t>
            </a:r>
            <a:endParaRPr lang="en-US" sz="2671" dirty="0"/>
          </a:p>
        </p:txBody>
      </p:sp>
      <p:sp>
        <p:nvSpPr>
          <p:cNvPr id="13" name="Text 9"/>
          <p:cNvSpPr/>
          <p:nvPr/>
        </p:nvSpPr>
        <p:spPr>
          <a:xfrm>
            <a:off x="7012781" y="4503539"/>
            <a:ext cx="2826901" cy="3532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82"/>
              </a:lnSpc>
              <a:buNone/>
            </a:pPr>
            <a:r>
              <a:rPr lang="en-US" sz="2226" spc="-22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Aprendizaje simple</a:t>
            </a:r>
            <a:endParaRPr lang="en-US" sz="2226" dirty="0"/>
          </a:p>
        </p:txBody>
      </p:sp>
      <p:sp>
        <p:nvSpPr>
          <p:cNvPr id="14" name="Text 10"/>
          <p:cNvSpPr/>
          <p:nvPr/>
        </p:nvSpPr>
        <p:spPr>
          <a:xfrm>
            <a:off x="7012781" y="4992410"/>
            <a:ext cx="6826091" cy="3617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9"/>
              </a:lnSpc>
              <a:buNone/>
            </a:pPr>
            <a:r>
              <a:rPr lang="en-US" sz="1781" spc="-36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No requiere un modelo complejo, solo la distancia entre los datos.</a:t>
            </a:r>
            <a:endParaRPr lang="en-US" sz="1781" dirty="0"/>
          </a:p>
        </p:txBody>
      </p:sp>
      <p:sp>
        <p:nvSpPr>
          <p:cNvPr id="15" name="Text 11"/>
          <p:cNvSpPr/>
          <p:nvPr/>
        </p:nvSpPr>
        <p:spPr>
          <a:xfrm>
            <a:off x="6277928" y="5608439"/>
            <a:ext cx="7560945" cy="3617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9"/>
              </a:lnSpc>
              <a:buNone/>
            </a:pPr>
            <a:r>
              <a:rPr lang="en-US" sz="1781" spc="-36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Distancia entre los datos: </a:t>
            </a:r>
            <a:endParaRPr lang="en-US" sz="1781" dirty="0"/>
          </a:p>
        </p:txBody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928" y="6224468"/>
            <a:ext cx="4141470" cy="1201341"/>
          </a:xfrm>
          <a:prstGeom prst="rect">
            <a:avLst/>
          </a:prstGeom>
        </p:spPr>
      </p:pic>
      <p:pic>
        <p:nvPicPr>
          <p:cNvPr id="17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1530787" y="583644"/>
            <a:ext cx="5294590" cy="661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211"/>
              </a:lnSpc>
              <a:buNone/>
            </a:pPr>
            <a:r>
              <a:rPr lang="en-US" sz="4169" spc="-42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Algoritmo de K-Means</a:t>
            </a:r>
            <a:endParaRPr lang="en-US" sz="4169" dirty="0"/>
          </a:p>
        </p:txBody>
      </p:sp>
      <p:sp>
        <p:nvSpPr>
          <p:cNvPr id="5" name="Shape 3"/>
          <p:cNvSpPr/>
          <p:nvPr/>
        </p:nvSpPr>
        <p:spPr>
          <a:xfrm>
            <a:off x="1530787" y="1563053"/>
            <a:ext cx="3715107" cy="2236589"/>
          </a:xfrm>
          <a:prstGeom prst="roundRect">
            <a:avLst>
              <a:gd name="adj" fmla="val 5681"/>
            </a:avLst>
          </a:prstGeom>
          <a:solidFill>
            <a:srgbClr val="0D0D0D"/>
          </a:solidFill>
          <a:ln/>
        </p:spPr>
      </p:sp>
      <p:sp>
        <p:nvSpPr>
          <p:cNvPr id="6" name="Text 4"/>
          <p:cNvSpPr/>
          <p:nvPr/>
        </p:nvSpPr>
        <p:spPr>
          <a:xfrm>
            <a:off x="1742480" y="1774746"/>
            <a:ext cx="2647236" cy="330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06"/>
              </a:lnSpc>
              <a:buNone/>
            </a:pPr>
            <a:r>
              <a:rPr lang="en-US" sz="2085" spc="-21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Agrupamiento de datos</a:t>
            </a:r>
            <a:endParaRPr lang="en-US" sz="2085" dirty="0"/>
          </a:p>
        </p:txBody>
      </p:sp>
      <p:sp>
        <p:nvSpPr>
          <p:cNvPr id="7" name="Text 5"/>
          <p:cNvSpPr/>
          <p:nvPr/>
        </p:nvSpPr>
        <p:spPr>
          <a:xfrm>
            <a:off x="1742480" y="2232541"/>
            <a:ext cx="3291721" cy="6777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68"/>
              </a:lnSpc>
              <a:buNone/>
            </a:pPr>
            <a:r>
              <a:rPr lang="en-US" sz="1668" spc="-33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Divide un conjunto de datos en K grupos o clústeres.</a:t>
            </a:r>
            <a:endParaRPr lang="en-US" sz="1668" dirty="0"/>
          </a:p>
        </p:txBody>
      </p:sp>
      <p:sp>
        <p:nvSpPr>
          <p:cNvPr id="8" name="Shape 6"/>
          <p:cNvSpPr/>
          <p:nvPr/>
        </p:nvSpPr>
        <p:spPr>
          <a:xfrm>
            <a:off x="5457587" y="1563053"/>
            <a:ext cx="3715107" cy="2236589"/>
          </a:xfrm>
          <a:prstGeom prst="roundRect">
            <a:avLst>
              <a:gd name="adj" fmla="val 5681"/>
            </a:avLst>
          </a:prstGeom>
          <a:solidFill>
            <a:srgbClr val="0D0D0D"/>
          </a:solidFill>
          <a:ln/>
        </p:spPr>
      </p:sp>
      <p:sp>
        <p:nvSpPr>
          <p:cNvPr id="9" name="Text 7"/>
          <p:cNvSpPr/>
          <p:nvPr/>
        </p:nvSpPr>
        <p:spPr>
          <a:xfrm>
            <a:off x="5669280" y="1774746"/>
            <a:ext cx="2872383" cy="330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06"/>
              </a:lnSpc>
              <a:buNone/>
            </a:pPr>
            <a:r>
              <a:rPr lang="en-US" sz="2085" spc="-21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Aprendizaje no supervisado</a:t>
            </a:r>
            <a:endParaRPr lang="en-US" sz="2085" dirty="0"/>
          </a:p>
        </p:txBody>
      </p:sp>
      <p:sp>
        <p:nvSpPr>
          <p:cNvPr id="10" name="Text 8"/>
          <p:cNvSpPr/>
          <p:nvPr/>
        </p:nvSpPr>
        <p:spPr>
          <a:xfrm>
            <a:off x="5669280" y="2232541"/>
            <a:ext cx="3291721" cy="6777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68"/>
              </a:lnSpc>
              <a:buNone/>
            </a:pPr>
            <a:r>
              <a:rPr lang="en-US" sz="1668" spc="-33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No requiere etiquetas, los clústeres se forman automáticamente.</a:t>
            </a:r>
            <a:endParaRPr lang="en-US" sz="1668" dirty="0"/>
          </a:p>
        </p:txBody>
      </p:sp>
      <p:sp>
        <p:nvSpPr>
          <p:cNvPr id="11" name="Shape 9"/>
          <p:cNvSpPr/>
          <p:nvPr/>
        </p:nvSpPr>
        <p:spPr>
          <a:xfrm>
            <a:off x="9384387" y="1563053"/>
            <a:ext cx="3715107" cy="2236589"/>
          </a:xfrm>
          <a:prstGeom prst="roundRect">
            <a:avLst>
              <a:gd name="adj" fmla="val 5681"/>
            </a:avLst>
          </a:prstGeom>
          <a:solidFill>
            <a:srgbClr val="0D0D0D"/>
          </a:solidFill>
          <a:ln/>
        </p:spPr>
      </p:sp>
      <p:sp>
        <p:nvSpPr>
          <p:cNvPr id="12" name="Text 10"/>
          <p:cNvSpPr/>
          <p:nvPr/>
        </p:nvSpPr>
        <p:spPr>
          <a:xfrm>
            <a:off x="9596080" y="1774746"/>
            <a:ext cx="2647236" cy="330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06"/>
              </a:lnSpc>
              <a:buNone/>
            </a:pPr>
            <a:r>
              <a:rPr lang="en-US" sz="2085" spc="-21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Caso particular</a:t>
            </a:r>
            <a:endParaRPr lang="en-US" sz="2085" dirty="0"/>
          </a:p>
        </p:txBody>
      </p:sp>
      <p:sp>
        <p:nvSpPr>
          <p:cNvPr id="13" name="Text 11"/>
          <p:cNvSpPr/>
          <p:nvPr/>
        </p:nvSpPr>
        <p:spPr>
          <a:xfrm>
            <a:off x="9596080" y="2232541"/>
            <a:ext cx="3291721" cy="13554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68"/>
              </a:lnSpc>
              <a:buNone/>
            </a:pPr>
            <a:r>
              <a:rPr lang="en-US" sz="1668" spc="-33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Aumentamos la eficiencia de éste algoritmo proporcionando como clúster inicial, el primer dato de cada clase.</a:t>
            </a:r>
            <a:endParaRPr lang="en-US" sz="1668" dirty="0"/>
          </a:p>
        </p:txBody>
      </p:sp>
      <p:pic>
        <p:nvPicPr>
          <p:cNvPr id="1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0787" y="4037886"/>
            <a:ext cx="7212449" cy="3607951"/>
          </a:xfrm>
          <a:prstGeom prst="rect">
            <a:avLst/>
          </a:prstGeom>
        </p:spPr>
      </p:pic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244971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2594967" y="475178"/>
            <a:ext cx="4320540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253"/>
              </a:lnSpc>
              <a:buNone/>
            </a:pPr>
            <a:r>
              <a:rPr lang="en-US" sz="3402" spc="-34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Algoritmo A*</a:t>
            </a:r>
            <a:endParaRPr lang="en-US" sz="3402" dirty="0"/>
          </a:p>
        </p:txBody>
      </p:sp>
      <p:sp>
        <p:nvSpPr>
          <p:cNvPr id="5" name="Shape 3"/>
          <p:cNvSpPr/>
          <p:nvPr/>
        </p:nvSpPr>
        <p:spPr>
          <a:xfrm>
            <a:off x="2836902" y="1274445"/>
            <a:ext cx="34528" cy="4369237"/>
          </a:xfrm>
          <a:prstGeom prst="rect">
            <a:avLst/>
          </a:prstGeom>
          <a:solidFill>
            <a:srgbClr val="931F3B"/>
          </a:solidFill>
          <a:ln/>
        </p:spPr>
      </p:sp>
      <p:sp>
        <p:nvSpPr>
          <p:cNvPr id="6" name="Shape 4"/>
          <p:cNvSpPr/>
          <p:nvPr/>
        </p:nvSpPr>
        <p:spPr>
          <a:xfrm>
            <a:off x="3048536" y="1645801"/>
            <a:ext cx="604837" cy="34528"/>
          </a:xfrm>
          <a:prstGeom prst="rect">
            <a:avLst/>
          </a:prstGeom>
          <a:solidFill>
            <a:srgbClr val="931F3B"/>
          </a:solidFill>
          <a:ln/>
        </p:spPr>
      </p:sp>
      <p:sp>
        <p:nvSpPr>
          <p:cNvPr id="7" name="Shape 5"/>
          <p:cNvSpPr/>
          <p:nvPr/>
        </p:nvSpPr>
        <p:spPr>
          <a:xfrm>
            <a:off x="2659797" y="1468755"/>
            <a:ext cx="388739" cy="388739"/>
          </a:xfrm>
          <a:prstGeom prst="roundRect">
            <a:avLst>
              <a:gd name="adj" fmla="val 26674"/>
            </a:avLst>
          </a:prstGeom>
          <a:solidFill>
            <a:srgbClr val="0D0D0D"/>
          </a:solidFill>
          <a:ln/>
        </p:spPr>
      </p:sp>
      <p:sp>
        <p:nvSpPr>
          <p:cNvPr id="8" name="Text 6"/>
          <p:cNvSpPr/>
          <p:nvPr/>
        </p:nvSpPr>
        <p:spPr>
          <a:xfrm>
            <a:off x="2812554" y="1533525"/>
            <a:ext cx="83106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041"/>
              </a:lnSpc>
              <a:buNone/>
            </a:pPr>
            <a:r>
              <a:rPr lang="en-US" sz="2041" spc="-20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2041" dirty="0"/>
          </a:p>
        </p:txBody>
      </p:sp>
      <p:sp>
        <p:nvSpPr>
          <p:cNvPr id="9" name="Text 7"/>
          <p:cNvSpPr/>
          <p:nvPr/>
        </p:nvSpPr>
        <p:spPr>
          <a:xfrm>
            <a:off x="3804642" y="1447205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26"/>
              </a:lnSpc>
              <a:buNone/>
            </a:pPr>
            <a:r>
              <a:rPr lang="en-US" sz="1701" spc="-17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Búsqueda informada</a:t>
            </a:r>
            <a:endParaRPr lang="en-US" sz="1701" dirty="0"/>
          </a:p>
        </p:txBody>
      </p:sp>
      <p:sp>
        <p:nvSpPr>
          <p:cNvPr id="10" name="Text 8"/>
          <p:cNvSpPr/>
          <p:nvPr/>
        </p:nvSpPr>
        <p:spPr>
          <a:xfrm>
            <a:off x="3804642" y="1820704"/>
            <a:ext cx="8230672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77"/>
              </a:lnSpc>
              <a:buNone/>
            </a:pPr>
            <a:r>
              <a:rPr lang="en-US" sz="1361" spc="-27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Utiliza una heurística para guiar la exploración del espacio de búsqueda.</a:t>
            </a:r>
            <a:endParaRPr lang="en-US" sz="1361" dirty="0"/>
          </a:p>
        </p:txBody>
      </p:sp>
      <p:sp>
        <p:nvSpPr>
          <p:cNvPr id="11" name="Shape 9"/>
          <p:cNvSpPr/>
          <p:nvPr/>
        </p:nvSpPr>
        <p:spPr>
          <a:xfrm>
            <a:off x="3048536" y="2814161"/>
            <a:ext cx="604837" cy="34528"/>
          </a:xfrm>
          <a:prstGeom prst="rect">
            <a:avLst/>
          </a:prstGeom>
          <a:solidFill>
            <a:srgbClr val="931F3B"/>
          </a:solidFill>
          <a:ln/>
        </p:spPr>
      </p:sp>
      <p:sp>
        <p:nvSpPr>
          <p:cNvPr id="12" name="Shape 10"/>
          <p:cNvSpPr/>
          <p:nvPr/>
        </p:nvSpPr>
        <p:spPr>
          <a:xfrm>
            <a:off x="2659797" y="2637115"/>
            <a:ext cx="388739" cy="388739"/>
          </a:xfrm>
          <a:prstGeom prst="roundRect">
            <a:avLst>
              <a:gd name="adj" fmla="val 26674"/>
            </a:avLst>
          </a:prstGeom>
          <a:solidFill>
            <a:srgbClr val="0D0D0D"/>
          </a:solidFill>
          <a:ln/>
        </p:spPr>
      </p:sp>
      <p:sp>
        <p:nvSpPr>
          <p:cNvPr id="13" name="Text 11"/>
          <p:cNvSpPr/>
          <p:nvPr/>
        </p:nvSpPr>
        <p:spPr>
          <a:xfrm>
            <a:off x="2791361" y="2701885"/>
            <a:ext cx="125492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041"/>
              </a:lnSpc>
              <a:buNone/>
            </a:pPr>
            <a:r>
              <a:rPr lang="en-US" sz="2041" spc="-20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2</a:t>
            </a:r>
            <a:endParaRPr lang="en-US" sz="2041" dirty="0"/>
          </a:p>
        </p:txBody>
      </p:sp>
      <p:sp>
        <p:nvSpPr>
          <p:cNvPr id="14" name="Text 12"/>
          <p:cNvSpPr/>
          <p:nvPr/>
        </p:nvSpPr>
        <p:spPr>
          <a:xfrm>
            <a:off x="3804642" y="2615565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26"/>
              </a:lnSpc>
              <a:buNone/>
            </a:pPr>
            <a:r>
              <a:rPr lang="en-US" sz="1701" spc="-17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Eficiencia</a:t>
            </a:r>
            <a:endParaRPr lang="en-US" sz="1701" dirty="0"/>
          </a:p>
        </p:txBody>
      </p:sp>
      <p:sp>
        <p:nvSpPr>
          <p:cNvPr id="15" name="Text 13"/>
          <p:cNvSpPr/>
          <p:nvPr/>
        </p:nvSpPr>
        <p:spPr>
          <a:xfrm>
            <a:off x="3804642" y="2989064"/>
            <a:ext cx="8230672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77"/>
              </a:lnSpc>
              <a:buNone/>
            </a:pPr>
            <a:r>
              <a:rPr lang="en-US" sz="1361" spc="-27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Encuentra la ruta más corta de manera eficiente.</a:t>
            </a:r>
            <a:endParaRPr lang="en-US" sz="1361" dirty="0"/>
          </a:p>
        </p:txBody>
      </p:sp>
      <p:sp>
        <p:nvSpPr>
          <p:cNvPr id="16" name="Shape 14"/>
          <p:cNvSpPr/>
          <p:nvPr/>
        </p:nvSpPr>
        <p:spPr>
          <a:xfrm>
            <a:off x="3048536" y="3982522"/>
            <a:ext cx="604837" cy="34528"/>
          </a:xfrm>
          <a:prstGeom prst="rect">
            <a:avLst/>
          </a:prstGeom>
          <a:solidFill>
            <a:srgbClr val="931F3B"/>
          </a:solidFill>
          <a:ln/>
        </p:spPr>
      </p:sp>
      <p:sp>
        <p:nvSpPr>
          <p:cNvPr id="17" name="Shape 15"/>
          <p:cNvSpPr/>
          <p:nvPr/>
        </p:nvSpPr>
        <p:spPr>
          <a:xfrm>
            <a:off x="2659797" y="3805476"/>
            <a:ext cx="388739" cy="388739"/>
          </a:xfrm>
          <a:prstGeom prst="roundRect">
            <a:avLst>
              <a:gd name="adj" fmla="val 26674"/>
            </a:avLst>
          </a:prstGeom>
          <a:solidFill>
            <a:srgbClr val="0D0D0D"/>
          </a:solidFill>
          <a:ln/>
        </p:spPr>
      </p:sp>
      <p:sp>
        <p:nvSpPr>
          <p:cNvPr id="18" name="Text 16"/>
          <p:cNvSpPr/>
          <p:nvPr/>
        </p:nvSpPr>
        <p:spPr>
          <a:xfrm>
            <a:off x="2791361" y="3870246"/>
            <a:ext cx="125492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041"/>
              </a:lnSpc>
              <a:buNone/>
            </a:pPr>
            <a:r>
              <a:rPr lang="en-US" sz="2041" spc="-20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3</a:t>
            </a:r>
            <a:endParaRPr lang="en-US" sz="2041" dirty="0"/>
          </a:p>
        </p:txBody>
      </p:sp>
      <p:sp>
        <p:nvSpPr>
          <p:cNvPr id="19" name="Text 17"/>
          <p:cNvSpPr/>
          <p:nvPr/>
        </p:nvSpPr>
        <p:spPr>
          <a:xfrm>
            <a:off x="3804642" y="3783925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26"/>
              </a:lnSpc>
              <a:buNone/>
            </a:pPr>
            <a:r>
              <a:rPr lang="en-US" sz="1701" spc="-17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Costos</a:t>
            </a:r>
            <a:endParaRPr lang="en-US" sz="1701" dirty="0"/>
          </a:p>
        </p:txBody>
      </p:sp>
      <p:sp>
        <p:nvSpPr>
          <p:cNvPr id="20" name="Text 18"/>
          <p:cNvSpPr/>
          <p:nvPr/>
        </p:nvSpPr>
        <p:spPr>
          <a:xfrm>
            <a:off x="3804642" y="4157424"/>
            <a:ext cx="8230672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77"/>
              </a:lnSpc>
              <a:buNone/>
            </a:pPr>
            <a:r>
              <a:rPr lang="en-US" sz="1361" spc="-27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● G(n): Representa el costo acumulado de llegar desde el nodo inicial hasta el nodo actual (n). </a:t>
            </a:r>
            <a:endParaRPr lang="en-US" sz="1361" dirty="0"/>
          </a:p>
        </p:txBody>
      </p:sp>
      <p:sp>
        <p:nvSpPr>
          <p:cNvPr id="21" name="Text 19"/>
          <p:cNvSpPr/>
          <p:nvPr/>
        </p:nvSpPr>
        <p:spPr>
          <a:xfrm>
            <a:off x="3804642" y="4537591"/>
            <a:ext cx="8230672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177"/>
              </a:lnSpc>
              <a:buNone/>
            </a:pPr>
            <a:r>
              <a:rPr lang="en-US" sz="1361" spc="-27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● H(n): Es una estimación del costo para llegar desde el nodo (n )hasta el nodo objetivo. En este caso particular se utiliza la distancia de Manhattan.</a:t>
            </a:r>
            <a:endParaRPr lang="en-US" sz="1361" dirty="0"/>
          </a:p>
        </p:txBody>
      </p:sp>
      <p:sp>
        <p:nvSpPr>
          <p:cNvPr id="22" name="Text 20"/>
          <p:cNvSpPr/>
          <p:nvPr/>
        </p:nvSpPr>
        <p:spPr>
          <a:xfrm>
            <a:off x="3804642" y="5194340"/>
            <a:ext cx="8230672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77"/>
              </a:lnSpc>
              <a:buNone/>
            </a:pPr>
            <a:r>
              <a:rPr lang="en-US" sz="1361" spc="-27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● F(n): Se define como la suma H(n) + G(n)</a:t>
            </a:r>
            <a:endParaRPr lang="en-US" sz="1361" dirty="0"/>
          </a:p>
        </p:txBody>
      </p:sp>
      <p:pic>
        <p:nvPicPr>
          <p:cNvPr id="2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4967" y="5837992"/>
            <a:ext cx="6058257" cy="3931801"/>
          </a:xfrm>
          <a:prstGeom prst="rect">
            <a:avLst/>
          </a:prstGeom>
        </p:spPr>
      </p:pic>
      <p:pic>
        <p:nvPicPr>
          <p:cNvPr id="2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1995607" y="535662"/>
            <a:ext cx="4869180" cy="6086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793"/>
              </a:lnSpc>
              <a:buNone/>
            </a:pPr>
            <a:r>
              <a:rPr lang="en-US" sz="3834" spc="-38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Algoritmo STRIPS</a:t>
            </a:r>
            <a:endParaRPr lang="en-US" sz="383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5607" y="1436370"/>
            <a:ext cx="486847" cy="48684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995607" y="2117884"/>
            <a:ext cx="2434590" cy="304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96"/>
              </a:lnSpc>
              <a:buNone/>
            </a:pPr>
            <a:r>
              <a:rPr lang="en-US" sz="1917" spc="-19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Planificación</a:t>
            </a:r>
            <a:endParaRPr lang="en-US" sz="1917" dirty="0"/>
          </a:p>
        </p:txBody>
      </p:sp>
      <p:sp>
        <p:nvSpPr>
          <p:cNvPr id="7" name="Text 4"/>
          <p:cNvSpPr/>
          <p:nvPr/>
        </p:nvSpPr>
        <p:spPr>
          <a:xfrm>
            <a:off x="1995607" y="2539008"/>
            <a:ext cx="5173504" cy="934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54"/>
              </a:lnSpc>
              <a:buNone/>
            </a:pPr>
            <a:r>
              <a:rPr lang="en-US" sz="1534" spc="-31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El problema de planificación involucra un estado inicial y un estado objetivo deseado, con la intención de transformarlo aplicando un conjunto de acciones ordenadas.</a:t>
            </a:r>
            <a:endParaRPr lang="en-US" sz="1534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171" y="1436370"/>
            <a:ext cx="486847" cy="48684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61171" y="2117884"/>
            <a:ext cx="2434590" cy="304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96"/>
              </a:lnSpc>
              <a:buNone/>
            </a:pPr>
            <a:r>
              <a:rPr lang="en-US" sz="1917" spc="-19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Fast Downward</a:t>
            </a:r>
            <a:endParaRPr lang="en-US" sz="1917" dirty="0"/>
          </a:p>
        </p:txBody>
      </p:sp>
      <p:sp>
        <p:nvSpPr>
          <p:cNvPr id="10" name="Text 6"/>
          <p:cNvSpPr/>
          <p:nvPr/>
        </p:nvSpPr>
        <p:spPr>
          <a:xfrm>
            <a:off x="7461171" y="2539008"/>
            <a:ext cx="5173623" cy="15579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54"/>
              </a:lnSpc>
              <a:buNone/>
            </a:pPr>
            <a:r>
              <a:rPr lang="en-US" sz="1534" spc="-31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Es un sistema de planificación clásico que se basa en la búsqueda heurística, capaz de manejar problemas de planificación determinísticos generales. Este sistema emplea algoritmos de búsqueda como A* o Búsqueda Voraz Primero el Mejor.</a:t>
            </a:r>
            <a:endParaRPr lang="en-US" sz="1534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607" y="4316016"/>
            <a:ext cx="6005274" cy="3377922"/>
          </a:xfrm>
          <a:prstGeom prst="rect">
            <a:avLst/>
          </a:prstGeom>
        </p:spPr>
      </p:pic>
      <p:pic>
        <p:nvPicPr>
          <p:cNvPr id="12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2024-07-02T01:17:17Z</dcterms:created>
  <dcterms:modified xsi:type="dcterms:W3CDTF">2024-07-02T01:17:17Z</dcterms:modified>
</cp:coreProperties>
</file>