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9" r:id="rId4"/>
    <p:sldId id="270" r:id="rId5"/>
    <p:sldId id="275" r:id="rId6"/>
    <p:sldId id="271" r:id="rId7"/>
    <p:sldId id="272" r:id="rId8"/>
    <p:sldId id="273" r:id="rId9"/>
    <p:sldId id="276" r:id="rId10"/>
    <p:sldId id="277" r:id="rId11"/>
    <p:sldId id="268" r:id="rId12"/>
  </p:sldIdLst>
  <p:sldSz cx="12192000" cy="6858000"/>
  <p:notesSz cx="6858000" cy="9144000"/>
  <p:embeddedFontLst>
    <p:embeddedFont>
      <p:font typeface="Nunito Sans Black" panose="020B0604020202020204" charset="0"/>
      <p:bold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w1Pd3/luT/icPS1arYroNFdcN7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metria Diseñ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416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12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8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03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32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4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04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"/>
          <p:cNvSpPr txBox="1"/>
          <p:nvPr/>
        </p:nvSpPr>
        <p:spPr>
          <a:xfrm>
            <a:off x="2132112" y="1842201"/>
            <a:ext cx="787464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0" b="1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sz="7000" b="1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158511" y="3031351"/>
            <a:ext cx="78746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Programación Web full stack</a:t>
            </a:r>
            <a:endParaRPr sz="4000" b="0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0E68446-9383-421F-AAC2-3EBD8C0D71AC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B2C7B26-6DA4-45B5-BD39-68246550175E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92" name="Google Shape;9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" name="Google Shape;96;p1"/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97" name="Google Shape;97;p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9" name="Google Shape;99;p1"/>
          <p:cNvSpPr/>
          <p:nvPr/>
        </p:nvSpPr>
        <p:spPr>
          <a:xfrm>
            <a:off x="4366533" y="3936487"/>
            <a:ext cx="315070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Luis Emilio Ayazo Cardona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2024</a:t>
            </a:r>
            <a:endParaRPr sz="1800" b="0" i="0" u="none" strike="noStrike" cap="none" dirty="0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627016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732148" y="971819"/>
            <a:ext cx="107277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5000" b="1" dirty="0">
                <a:solidFill>
                  <a:srgbClr val="D2A6FF"/>
                </a:solidFill>
                <a:latin typeface="Nunito Sans" pitchFamily="2" charset="0"/>
              </a:rPr>
              <a:t>Pruebas e integración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9046" y="1833553"/>
            <a:ext cx="11220805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MX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Pruebas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MX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Verificación de las rutas del </a:t>
            </a:r>
            <a:r>
              <a:rPr lang="es-MX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backend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para asegurar que las solicitudes HTTP funcionen correctamente (GET, POST</a:t>
            </a: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s-MX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Pruebas funcionales en formularios de registro y gestión de torneos</a:t>
            </a: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s-MX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Validación 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de la base de datos para comprobar que los datos se almacenan y recuperan adecuadamente</a:t>
            </a: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s-MX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s-MX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MX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s-MX" altLang="en-US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Sincronización de </a:t>
            </a:r>
            <a:r>
              <a:rPr lang="es-MX" alt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alt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asegurar una experiencia fluida</a:t>
            </a: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s-MX" alt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 de las interacciones entre las vistas, la lógica del servidor y la base de datos.</a:t>
            </a:r>
            <a:endParaRPr lang="es-CO" alt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324" name="Google Shape;324;p1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0554" y="1970769"/>
            <a:ext cx="7510889" cy="291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2280" y="324169"/>
            <a:ext cx="3007439" cy="1441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3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330" name="Google Shape;330;p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961534" y="1352266"/>
            <a:ext cx="107277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1" dirty="0">
                <a:solidFill>
                  <a:srgbClr val="D2A6FF"/>
                </a:solidFill>
                <a:latin typeface="Nunito Sans" pitchFamily="2" charset="0"/>
              </a:rPr>
              <a:t>Presentación y objetivos</a:t>
            </a:r>
            <a:endParaRPr sz="5000" b="1" i="0" u="none" strike="noStrike" cap="none" dirty="0">
              <a:solidFill>
                <a:srgbClr val="D2A6F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2ABD13-812F-4ED4-93AE-E92E2A5CD0BF}"/>
              </a:ext>
            </a:extLst>
          </p:cNvPr>
          <p:cNvSpPr txBox="1"/>
          <p:nvPr/>
        </p:nvSpPr>
        <p:spPr>
          <a:xfrm>
            <a:off x="1178352" y="2478440"/>
            <a:ext cx="6466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 smtClean="0">
                <a:solidFill>
                  <a:schemeClr val="bg1">
                    <a:lumMod val="95000"/>
                  </a:schemeClr>
                </a:solidFill>
              </a:rPr>
              <a:t>El </a:t>
            </a:r>
            <a:r>
              <a:rPr lang="es-MX" sz="1800" dirty="0">
                <a:solidFill>
                  <a:schemeClr val="bg1">
                    <a:lumMod val="95000"/>
                  </a:schemeClr>
                </a:solidFill>
              </a:rPr>
              <a:t>proyecto KICK OFF es una aplicación web diseñada para la gestión de torneos deportivos, enfocándose principalmente en el fútbol. Ofrece funcionalidades para registrar equipos, programar partidos y llevar control de resultados y clasificaciones</a:t>
            </a:r>
            <a:r>
              <a:rPr lang="es-MX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r>
              <a:rPr lang="es-MX" sz="1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95000"/>
                  </a:schemeClr>
                </a:solidFill>
              </a:rPr>
              <a:t>Facilitar la organización y gestión de torneos</a:t>
            </a:r>
            <a:r>
              <a:rPr lang="es-MX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95000"/>
                  </a:schemeClr>
                </a:solidFill>
              </a:rPr>
              <a:t>Proveer </a:t>
            </a:r>
            <a:r>
              <a:rPr lang="es-MX" sz="1800" dirty="0">
                <a:solidFill>
                  <a:schemeClr val="bg1">
                    <a:lumMod val="95000"/>
                  </a:schemeClr>
                </a:solidFill>
              </a:rPr>
              <a:t>una interfaz intuitiva y personalizable</a:t>
            </a:r>
            <a:r>
              <a:rPr lang="es-MX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95000"/>
                  </a:schemeClr>
                </a:solidFill>
              </a:rPr>
              <a:t>Ofrecer </a:t>
            </a:r>
            <a:r>
              <a:rPr lang="es-MX" sz="1800" dirty="0">
                <a:solidFill>
                  <a:schemeClr val="bg1">
                    <a:lumMod val="95000"/>
                  </a:schemeClr>
                </a:solidFill>
              </a:rPr>
              <a:t>opciones gratuitas y </a:t>
            </a:r>
            <a:r>
              <a:rPr lang="es-MX" sz="1800" dirty="0" smtClean="0">
                <a:solidFill>
                  <a:schemeClr val="bg1">
                    <a:lumMod val="95000"/>
                  </a:schemeClr>
                </a:solidFill>
              </a:rPr>
              <a:t>Premium </a:t>
            </a:r>
            <a:r>
              <a:rPr lang="es-MX" sz="1800" dirty="0">
                <a:solidFill>
                  <a:schemeClr val="bg1">
                    <a:lumMod val="95000"/>
                  </a:schemeClr>
                </a:solidFill>
              </a:rPr>
              <a:t>para distintos niveles de usuarios.</a:t>
            </a:r>
            <a:endParaRPr lang="es-CO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961534" y="1352266"/>
            <a:ext cx="107277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1" dirty="0">
                <a:solidFill>
                  <a:srgbClr val="D2A6FF"/>
                </a:solidFill>
                <a:latin typeface="Nunito Sans" pitchFamily="2" charset="0"/>
              </a:rPr>
              <a:t>Recursos</a:t>
            </a:r>
            <a:endParaRPr sz="5000" b="1" i="0" u="none" strike="noStrike" cap="none" dirty="0">
              <a:solidFill>
                <a:srgbClr val="D2A6F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2ABD13-812F-4ED4-93AE-E92E2A5CD0BF}"/>
              </a:ext>
            </a:extLst>
          </p:cNvPr>
          <p:cNvSpPr txBox="1"/>
          <p:nvPr/>
        </p:nvSpPr>
        <p:spPr>
          <a:xfrm>
            <a:off x="1178352" y="2478440"/>
            <a:ext cx="6297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Computadoras con acceso a internet.</a:t>
            </a:r>
          </a:p>
          <a:p>
            <a:pPr marL="285750" indent="-285750" algn="just">
              <a:spcBef>
                <a:spcPct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 Entorno de desarrollo integrado (IDE): Visual Studio </a:t>
            </a:r>
            <a:r>
              <a:rPr lang="es-CO" altLang="es-CO" sz="1800" dirty="0" err="1">
                <a:solidFill>
                  <a:schemeClr val="bg1"/>
                </a:solidFill>
                <a:latin typeface="Nunito Sans" pitchFamily="2" charset="0"/>
              </a:rPr>
              <a:t>Code</a:t>
            </a: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.</a:t>
            </a:r>
          </a:p>
          <a:p>
            <a:pPr marL="285750" indent="-285750" algn="just">
              <a:spcBef>
                <a:spcPct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CO" altLang="es-CO" sz="1800" dirty="0" err="1">
                <a:solidFill>
                  <a:schemeClr val="bg1"/>
                </a:solidFill>
                <a:latin typeface="Nunito Sans" pitchFamily="2" charset="0"/>
              </a:rPr>
              <a:t>Backend</a:t>
            </a: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: </a:t>
            </a:r>
            <a:r>
              <a:rPr lang="es-CO" altLang="es-CO" sz="1800" dirty="0" err="1">
                <a:solidFill>
                  <a:schemeClr val="bg1"/>
                </a:solidFill>
                <a:latin typeface="Nunito Sans" pitchFamily="2" charset="0"/>
              </a:rPr>
              <a:t>Flask</a:t>
            </a: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 (</a:t>
            </a:r>
            <a:r>
              <a:rPr lang="es-CO" altLang="es-CO" sz="1800" dirty="0" err="1">
                <a:solidFill>
                  <a:schemeClr val="bg1"/>
                </a:solidFill>
                <a:latin typeface="Nunito Sans" pitchFamily="2" charset="0"/>
              </a:rPr>
              <a:t>microframework</a:t>
            </a: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 de Python).</a:t>
            </a:r>
          </a:p>
          <a:p>
            <a:pPr marL="285750" indent="-285750" algn="just">
              <a:spcBef>
                <a:spcPct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Base de datos: </a:t>
            </a:r>
            <a:r>
              <a:rPr lang="es-CO" altLang="es-CO" sz="1800" dirty="0" err="1">
                <a:solidFill>
                  <a:schemeClr val="bg1"/>
                </a:solidFill>
                <a:latin typeface="Nunito Sans" pitchFamily="2" charset="0"/>
              </a:rPr>
              <a:t>SQLite</a:t>
            </a: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.</a:t>
            </a:r>
          </a:p>
          <a:p>
            <a:pPr marL="285750" indent="-285750" algn="just">
              <a:spcBef>
                <a:spcPct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CO" altLang="es-CO" sz="1800" dirty="0" err="1">
                <a:solidFill>
                  <a:schemeClr val="bg1"/>
                </a:solidFill>
                <a:latin typeface="Nunito Sans" pitchFamily="2" charset="0"/>
              </a:rPr>
              <a:t>Frontend</a:t>
            </a: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: HTML, CSS, JavaScript.</a:t>
            </a:r>
          </a:p>
          <a:p>
            <a:pPr marL="285750" indent="-285750" algn="just">
              <a:spcBef>
                <a:spcPct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Framework de diseño: </a:t>
            </a:r>
            <a:r>
              <a:rPr lang="es-CO" altLang="es-CO" sz="1800" dirty="0" err="1">
                <a:solidFill>
                  <a:schemeClr val="bg1"/>
                </a:solidFill>
                <a:latin typeface="Nunito Sans" pitchFamily="2" charset="0"/>
              </a:rPr>
              <a:t>Bootstrap</a:t>
            </a:r>
            <a:endParaRPr lang="es-CO" altLang="es-CO" sz="1800" dirty="0">
              <a:solidFill>
                <a:schemeClr val="bg1"/>
              </a:solidFill>
              <a:latin typeface="Nunito Sans" pitchFamily="2" charset="0"/>
            </a:endParaRPr>
          </a:p>
          <a:p>
            <a:pPr marL="285750" indent="-285750" algn="just">
              <a:spcBef>
                <a:spcPct val="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CO" altLang="es-CO" sz="1800" dirty="0" smtClean="0">
                <a:solidFill>
                  <a:schemeClr val="bg1"/>
                </a:solidFill>
                <a:latin typeface="Nunito Sans" pitchFamily="2" charset="0"/>
              </a:rPr>
              <a:t>Librerías </a:t>
            </a: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adicionales: </a:t>
            </a:r>
            <a:r>
              <a:rPr lang="es-CO" altLang="es-CO" sz="1800" dirty="0" err="1">
                <a:solidFill>
                  <a:schemeClr val="bg1"/>
                </a:solidFill>
                <a:latin typeface="Nunito Sans" pitchFamily="2" charset="0"/>
              </a:rPr>
              <a:t>Flask-SQLAlchemy</a:t>
            </a:r>
            <a:r>
              <a:rPr lang="es-CO" altLang="es-CO" sz="1800" dirty="0">
                <a:solidFill>
                  <a:schemeClr val="bg1"/>
                </a:solidFill>
                <a:latin typeface="Nunito Sans" pitchFamily="2" charset="0"/>
              </a:rPr>
              <a:t> para la integración de bases de datos.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087DDC-EF6B-447C-B16B-30C893A1D2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3808" y="2212335"/>
            <a:ext cx="1857222" cy="9525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424" y="3270659"/>
            <a:ext cx="1601238" cy="12809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8424" y="4695097"/>
            <a:ext cx="1800679" cy="10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961534" y="1352266"/>
            <a:ext cx="107277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1" dirty="0">
                <a:solidFill>
                  <a:srgbClr val="D2A6FF"/>
                </a:solidFill>
                <a:latin typeface="Nunito Sans" pitchFamily="2" charset="0"/>
              </a:rPr>
              <a:t>Requisitos </a:t>
            </a:r>
            <a:endParaRPr sz="5000" b="1" i="0" u="none" strike="noStrike" cap="none" dirty="0">
              <a:solidFill>
                <a:srgbClr val="D2A6F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B2E244-8963-4B2D-9A57-4BC2D1439F9C}"/>
              </a:ext>
            </a:extLst>
          </p:cNvPr>
          <p:cNvSpPr txBox="1"/>
          <p:nvPr/>
        </p:nvSpPr>
        <p:spPr>
          <a:xfrm>
            <a:off x="699317" y="2214000"/>
            <a:ext cx="8955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1800" b="1" dirty="0" smtClean="0">
                <a:solidFill>
                  <a:schemeClr val="bg1"/>
                </a:solidFill>
              </a:rPr>
              <a:t>Requisitos funcionales: 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Registro </a:t>
            </a:r>
            <a:r>
              <a:rPr lang="es-MX" sz="1800" dirty="0">
                <a:solidFill>
                  <a:schemeClr val="bg1"/>
                </a:solidFill>
              </a:rPr>
              <a:t>de usuarios con roles específicos (Superadministrador, Administrador de Torneo, Espectador</a:t>
            </a:r>
            <a:r>
              <a:rPr lang="es-MX" sz="1800" dirty="0" smtClean="0">
                <a:solidFill>
                  <a:schemeClr val="bg1"/>
                </a:solidFill>
              </a:rPr>
              <a:t>).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Creación </a:t>
            </a:r>
            <a:r>
              <a:rPr lang="es-MX" sz="1800" dirty="0">
                <a:solidFill>
                  <a:schemeClr val="bg1"/>
                </a:solidFill>
              </a:rPr>
              <a:t>y personalización de torneos (nombre, fechas, modalidad</a:t>
            </a:r>
            <a:r>
              <a:rPr lang="es-MX" sz="1800" dirty="0" smtClean="0">
                <a:solidFill>
                  <a:schemeClr val="bg1"/>
                </a:solidFill>
              </a:rPr>
              <a:t>).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Gestión </a:t>
            </a:r>
            <a:r>
              <a:rPr lang="es-MX" sz="1800" dirty="0">
                <a:solidFill>
                  <a:schemeClr val="bg1"/>
                </a:solidFill>
              </a:rPr>
              <a:t>de equipos y jugadores</a:t>
            </a:r>
            <a:r>
              <a:rPr lang="es-MX" sz="1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Visualización </a:t>
            </a:r>
            <a:r>
              <a:rPr lang="es-MX" sz="1800" dirty="0">
                <a:solidFill>
                  <a:schemeClr val="bg1"/>
                </a:solidFill>
              </a:rPr>
              <a:t>de estadísticas y resultados</a:t>
            </a:r>
            <a:r>
              <a:rPr lang="es-MX" sz="1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Generación </a:t>
            </a:r>
            <a:r>
              <a:rPr lang="es-MX" sz="1800" dirty="0">
                <a:solidFill>
                  <a:schemeClr val="bg1"/>
                </a:solidFill>
              </a:rPr>
              <a:t>de reportes de torneos.</a:t>
            </a:r>
            <a:endParaRPr lang="es-CO" sz="18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s-C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961534" y="1352266"/>
            <a:ext cx="107277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1" dirty="0">
                <a:solidFill>
                  <a:srgbClr val="D2A6FF"/>
                </a:solidFill>
                <a:latin typeface="Nunito Sans" pitchFamily="2" charset="0"/>
              </a:rPr>
              <a:t>Requisitos </a:t>
            </a:r>
            <a:endParaRPr sz="5000" b="1" i="0" u="none" strike="noStrike" cap="none" dirty="0">
              <a:solidFill>
                <a:srgbClr val="D2A6F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B2E244-8963-4B2D-9A57-4BC2D1439F9C}"/>
              </a:ext>
            </a:extLst>
          </p:cNvPr>
          <p:cNvSpPr txBox="1"/>
          <p:nvPr/>
        </p:nvSpPr>
        <p:spPr>
          <a:xfrm>
            <a:off x="699317" y="2214000"/>
            <a:ext cx="8955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1800" b="1" dirty="0" smtClean="0">
                <a:solidFill>
                  <a:schemeClr val="bg1"/>
                </a:solidFill>
              </a:rPr>
              <a:t>Requisitos </a:t>
            </a:r>
            <a:r>
              <a:rPr lang="en-US" sz="1800" b="1" dirty="0">
                <a:solidFill>
                  <a:schemeClr val="bg1"/>
                </a:solidFill>
              </a:rPr>
              <a:t>no </a:t>
            </a:r>
            <a:r>
              <a:rPr lang="es-CO" sz="1800" b="1" dirty="0" smtClean="0">
                <a:solidFill>
                  <a:schemeClr val="bg1"/>
                </a:solidFill>
              </a:rPr>
              <a:t>funcionales: 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/>
                </a:solidFill>
              </a:rPr>
              <a:t>Rendimiento: Tiempo de carga &lt; 3 segundos</a:t>
            </a:r>
            <a:r>
              <a:rPr lang="es-MX" sz="1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Escalabilidad</a:t>
            </a:r>
            <a:r>
              <a:rPr lang="es-MX" sz="1800" dirty="0">
                <a:solidFill>
                  <a:schemeClr val="bg1"/>
                </a:solidFill>
              </a:rPr>
              <a:t>: Soporte para nuevos módulos</a:t>
            </a:r>
            <a:r>
              <a:rPr lang="es-MX" sz="1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Compatibilidad</a:t>
            </a:r>
            <a:r>
              <a:rPr lang="es-MX" sz="1800" dirty="0">
                <a:solidFill>
                  <a:schemeClr val="bg1"/>
                </a:solidFill>
              </a:rPr>
              <a:t>: Navegadores modernos y diseño responsivo</a:t>
            </a:r>
            <a:r>
              <a:rPr lang="es-MX" sz="1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Seguridad</a:t>
            </a:r>
            <a:r>
              <a:rPr lang="es-MX" sz="1800" dirty="0">
                <a:solidFill>
                  <a:schemeClr val="bg1"/>
                </a:solidFill>
              </a:rPr>
              <a:t>: Cifrado de datos y autenticación 2FA</a:t>
            </a:r>
            <a:r>
              <a:rPr lang="es-MX" sz="1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/>
                </a:solidFill>
              </a:rPr>
              <a:t>Disponibilidad</a:t>
            </a:r>
            <a:r>
              <a:rPr lang="es-MX" sz="1800" dirty="0">
                <a:solidFill>
                  <a:schemeClr val="bg1"/>
                </a:solidFill>
              </a:rPr>
              <a:t>: </a:t>
            </a:r>
            <a:r>
              <a:rPr lang="es-MX" sz="1800" dirty="0" err="1">
                <a:solidFill>
                  <a:schemeClr val="bg1"/>
                </a:solidFill>
              </a:rPr>
              <a:t>Uptime</a:t>
            </a:r>
            <a:r>
              <a:rPr lang="es-MX" sz="1800" dirty="0">
                <a:solidFill>
                  <a:schemeClr val="bg1"/>
                </a:solidFill>
              </a:rPr>
              <a:t> del 99.5%, recuperación en 30 minutos.</a:t>
            </a:r>
            <a:endParaRPr lang="es-C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705584" y="1332758"/>
            <a:ext cx="10727703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 dirty="0" err="1" smtClean="0">
                <a:solidFill>
                  <a:srgbClr val="D2A6FF"/>
                </a:solidFill>
                <a:latin typeface="Nunito Sans" pitchFamily="2" charset="0"/>
              </a:rPr>
              <a:t>WireFrame</a:t>
            </a:r>
            <a:endParaRPr lang="es-ES" sz="4000" b="1" dirty="0">
              <a:solidFill>
                <a:srgbClr val="D2A6FF"/>
              </a:solidFill>
              <a:latin typeface="Nunito Sans" pitchFamily="2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5000" b="1" i="0" u="none" strike="noStrike" cap="none" dirty="0">
              <a:solidFill>
                <a:srgbClr val="D2A6F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087DDC-EF6B-447C-B16B-30C893A1D2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476" y="2310448"/>
            <a:ext cx="1857222" cy="9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705584" y="1332758"/>
            <a:ext cx="107277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 dirty="0" smtClean="0">
                <a:solidFill>
                  <a:srgbClr val="D2A6FF"/>
                </a:solidFill>
                <a:latin typeface="Nunito Sans" pitchFamily="2" charset="0"/>
              </a:rPr>
              <a:t>Prototipo</a:t>
            </a:r>
            <a:endParaRPr lang="es-CO" sz="5000" b="1" i="0" u="none" strike="noStrike" cap="none" dirty="0">
              <a:solidFill>
                <a:srgbClr val="D2A6FF"/>
              </a:solidFill>
              <a:latin typeface="Nunito Sans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5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705583" y="835406"/>
            <a:ext cx="107277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5000" b="1" dirty="0" smtClean="0">
                <a:solidFill>
                  <a:srgbClr val="D2A6FF"/>
                </a:solidFill>
                <a:latin typeface="Nunito Sans" pitchFamily="2" charset="0"/>
              </a:rPr>
              <a:t>Desarrollo </a:t>
            </a:r>
            <a:r>
              <a:rPr lang="es-ES" sz="5000" b="1" dirty="0" err="1" smtClean="0">
                <a:solidFill>
                  <a:srgbClr val="D2A6FF"/>
                </a:solidFill>
                <a:latin typeface="Nunito Sans" pitchFamily="2" charset="0"/>
              </a:rPr>
              <a:t>Frontend</a:t>
            </a:r>
            <a:endParaRPr lang="es-CO" sz="5000" b="1" i="0" u="none" strike="noStrike" cap="none" dirty="0">
              <a:solidFill>
                <a:srgbClr val="D2A6F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948497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Tecnologías utilizadas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HTML:</a:t>
            </a: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Estructura principal de la página web.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CSS:</a:t>
            </a: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Estilos para la personalización visual.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Bootstrap</a:t>
            </a: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 Framework para un diseño responsivo y moderno.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Componentes desarrollados:</a:t>
            </a: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Formularios para el registro de usuarios, equipos y torneos.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Tablas y listas para mostrar estadísticas, resultados y clasificaciones.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Elementos interactivos para navegación y visualización.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s-CO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Principales archivos</a:t>
            </a: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style.css: Definición de estilos personalizados.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index.html: Página principal del sistema.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dashboard.html: Panel para gestión de torneos.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Características clave:</a:t>
            </a: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Diseño intuitivo y adaptable a dispositivos móviles.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CO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Navegación fluida entre secciones </a:t>
            </a:r>
            <a:endParaRPr kumimoji="0" lang="es-CO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C6023C-32C0-4C51-8989-E10DCCFF116A}"/>
              </a:ext>
            </a:extLst>
          </p:cNvPr>
          <p:cNvGrpSpPr/>
          <p:nvPr/>
        </p:nvGrpSpPr>
        <p:grpSpPr>
          <a:xfrm>
            <a:off x="0" y="0"/>
            <a:ext cx="12192000" cy="1013529"/>
            <a:chOff x="0" y="0"/>
            <a:chExt cx="12192000" cy="101352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03F669-39D1-4628-92B0-A6BBF455D836}"/>
                </a:ext>
              </a:extLst>
            </p:cNvPr>
            <p:cNvSpPr/>
            <p:nvPr/>
          </p:nvSpPr>
          <p:spPr>
            <a:xfrm>
              <a:off x="0" y="0"/>
              <a:ext cx="12192000" cy="1013529"/>
            </a:xfrm>
            <a:prstGeom prst="rect">
              <a:avLst/>
            </a:prstGeom>
            <a:solidFill>
              <a:srgbClr val="221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8" name="Google Shape;92;p1">
              <a:extLst>
                <a:ext uri="{FF2B5EF4-FFF2-40B4-BE49-F238E27FC236}">
                  <a16:creationId xmlns:a16="http://schemas.microsoft.com/office/drawing/2014/main" id="{F3E4C0FD-8020-468D-B6D5-758676717C3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76846" y="121495"/>
              <a:ext cx="1785181" cy="85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96;p1">
              <a:extLst>
                <a:ext uri="{FF2B5EF4-FFF2-40B4-BE49-F238E27FC236}">
                  <a16:creationId xmlns:a16="http://schemas.microsoft.com/office/drawing/2014/main" id="{0B0F7C80-6724-475D-A06A-12D757FE80AC}"/>
                </a:ext>
              </a:extLst>
            </p:cNvPr>
            <p:cNvGrpSpPr/>
            <p:nvPr/>
          </p:nvGrpSpPr>
          <p:grpSpPr>
            <a:xfrm>
              <a:off x="428514" y="174660"/>
              <a:ext cx="11260693" cy="665007"/>
              <a:chOff x="617050" y="254641"/>
              <a:chExt cx="11260693" cy="665007"/>
            </a:xfrm>
          </p:grpSpPr>
          <p:pic>
            <p:nvPicPr>
              <p:cNvPr id="30" name="Google Shape;97;p1">
                <a:extLst>
                  <a:ext uri="{FF2B5EF4-FFF2-40B4-BE49-F238E27FC236}">
                    <a16:creationId xmlns:a16="http://schemas.microsoft.com/office/drawing/2014/main" id="{8DC671E1-D206-4F34-A930-D4F762239E5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648198" y="254641"/>
                <a:ext cx="1229545" cy="6650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98;p1">
                <a:extLst>
                  <a:ext uri="{FF2B5EF4-FFF2-40B4-BE49-F238E27FC236}">
                    <a16:creationId xmlns:a16="http://schemas.microsoft.com/office/drawing/2014/main" id="{19EC1DD7-8A12-4E55-A6F3-F995393B770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17050" y="369360"/>
                <a:ext cx="1250698" cy="43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" name="Google Shape;109;p2">
            <a:extLst>
              <a:ext uri="{FF2B5EF4-FFF2-40B4-BE49-F238E27FC236}">
                <a16:creationId xmlns:a16="http://schemas.microsoft.com/office/drawing/2014/main" id="{E1DB3C91-94DA-4E64-B3A1-64955D224870}"/>
              </a:ext>
            </a:extLst>
          </p:cNvPr>
          <p:cNvSpPr txBox="1"/>
          <p:nvPr/>
        </p:nvSpPr>
        <p:spPr>
          <a:xfrm>
            <a:off x="705583" y="835406"/>
            <a:ext cx="107277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5000" b="1" dirty="0">
                <a:solidFill>
                  <a:srgbClr val="D2A6FF"/>
                </a:solidFill>
                <a:latin typeface="Nunito Sans" pitchFamily="2" charset="0"/>
              </a:rPr>
              <a:t>Desarrollo Backend </a:t>
            </a:r>
            <a:endParaRPr lang="es-CO" sz="5000" b="1" i="0" u="none" strike="noStrike" cap="none" dirty="0">
              <a:solidFill>
                <a:srgbClr val="D2A6F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896" y="1689281"/>
            <a:ext cx="1186107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Lenguaje </a:t>
            </a:r>
            <a:r>
              <a:rPr lang="es-CO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y Framework </a:t>
            </a: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utilizados</a:t>
            </a: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MX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Python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: Desarrollo de la lógica de negocio</a:t>
            </a: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s-MX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MX" alt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Flask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MX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Microframework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para manejo de rutas, solicitudes y respuestas.</a:t>
            </a: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MX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Características </a:t>
            </a:r>
            <a:r>
              <a:rPr lang="es-MX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clave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Modularidad 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para facilitar mantenimiento y escalabilidad</a:t>
            </a: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Integración 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fluida con el </a:t>
            </a:r>
            <a:r>
              <a:rPr lang="es-MX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frontend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y la base de datos</a:t>
            </a: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MX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Seguridad </a:t>
            </a:r>
            <a:r>
              <a:rPr lang="es-MX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mediante validación de entradas y protección contra inyección SQL.</a:t>
            </a:r>
            <a:endParaRPr lang="es-CO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s-CO" altLang="en-US" sz="1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Principales </a:t>
            </a:r>
            <a:r>
              <a:rPr lang="es-CO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funciones </a:t>
            </a:r>
            <a:r>
              <a:rPr lang="es-CO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implementadas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s-CO" alt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MX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Registro </a:t>
            </a:r>
            <a:r>
              <a:rPr lang="es-MX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y gestión de usuarios con diferentes roles (Superadministrador, Administrador de Torneo, Espectador</a:t>
            </a:r>
            <a:r>
              <a:rPr lang="es-MX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s-MX" altLang="en-US" sz="18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MX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Creación </a:t>
            </a:r>
            <a:r>
              <a:rPr lang="es-MX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y personalización de torneos (nombre, fechas, formato de juego</a:t>
            </a:r>
            <a:r>
              <a:rPr lang="es-MX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s-MX" altLang="en-US" sz="18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MX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Gestión </a:t>
            </a:r>
            <a:r>
              <a:rPr lang="es-MX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de equipos, jugadores y estadísticas</a:t>
            </a:r>
            <a:r>
              <a:rPr lang="es-MX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s-MX" altLang="en-US" sz="18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MX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Consultas </a:t>
            </a:r>
            <a:r>
              <a:rPr lang="es-MX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dinámicas a la base de datos para resultados y clasificaciones</a:t>
            </a:r>
            <a:r>
              <a:rPr lang="es-MX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.</a:t>
            </a:r>
            <a:endParaRPr lang="es-CO" altLang="en-US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14000</TotalTime>
  <Words>544</Words>
  <Application>Microsoft Office PowerPoint</Application>
  <PresentationFormat>Panorámica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Nunito Sans Black</vt:lpstr>
      <vt:lpstr>Nunito Sans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Cymetria Diseño</dc:creator>
  <cp:lastModifiedBy>fm2908@outlook.com</cp:lastModifiedBy>
  <cp:revision>31</cp:revision>
  <dcterms:created xsi:type="dcterms:W3CDTF">2023-12-20T20:41:55Z</dcterms:created>
  <dcterms:modified xsi:type="dcterms:W3CDTF">2024-12-03T21:10:54Z</dcterms:modified>
</cp:coreProperties>
</file>