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Y"/>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151A7-C41E-4DCB-8FF4-BEC0CE432D3F}" type="datetimeFigureOut">
              <a:rPr lang="es-PY" smtClean="0"/>
              <a:t>20/05/2017</a:t>
            </a:fld>
            <a:endParaRPr lang="es-PY"/>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Y"/>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Y"/>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C4BB5-4C4F-4C53-ADC9-59E91B93EDD4}" type="slidenum">
              <a:rPr lang="es-PY" smtClean="0"/>
              <a:t>‹Nº›</a:t>
            </a:fld>
            <a:endParaRPr lang="es-PY"/>
          </a:p>
        </p:txBody>
      </p:sp>
    </p:spTree>
    <p:extLst>
      <p:ext uri="{BB962C8B-B14F-4D97-AF65-F5344CB8AC3E}">
        <p14:creationId xmlns:p14="http://schemas.microsoft.com/office/powerpoint/2010/main" val="165211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smtClean="0"/>
              <a:t>Un ejemplo sencillo fácil de entender son las grandes compañía proveedoras de  OAuth2. Por ejemplo Facebook.</a:t>
            </a:r>
            <a:endParaRPr lang="es-PY" dirty="0"/>
          </a:p>
        </p:txBody>
      </p:sp>
      <p:sp>
        <p:nvSpPr>
          <p:cNvPr id="4" name="Marcador de número de diapositiva 3"/>
          <p:cNvSpPr>
            <a:spLocks noGrp="1"/>
          </p:cNvSpPr>
          <p:nvPr>
            <p:ph type="sldNum" sz="quarter" idx="10"/>
          </p:nvPr>
        </p:nvSpPr>
        <p:spPr/>
        <p:txBody>
          <a:bodyPr/>
          <a:lstStyle/>
          <a:p>
            <a:fld id="{668C4BB5-4C4F-4C53-ADC9-59E91B93EDD4}" type="slidenum">
              <a:rPr lang="es-PY" smtClean="0"/>
              <a:t>12</a:t>
            </a:fld>
            <a:endParaRPr lang="es-PY"/>
          </a:p>
        </p:txBody>
      </p:sp>
    </p:spTree>
    <p:extLst>
      <p:ext uri="{BB962C8B-B14F-4D97-AF65-F5344CB8AC3E}">
        <p14:creationId xmlns:p14="http://schemas.microsoft.com/office/powerpoint/2010/main" val="149369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668C4BB5-4C4F-4C53-ADC9-59E91B93EDD4}" type="slidenum">
              <a:rPr lang="es-PY" smtClean="0"/>
              <a:t>13</a:t>
            </a:fld>
            <a:endParaRPr lang="es-PY"/>
          </a:p>
        </p:txBody>
      </p:sp>
    </p:spTree>
    <p:extLst>
      <p:ext uri="{BB962C8B-B14F-4D97-AF65-F5344CB8AC3E}">
        <p14:creationId xmlns:p14="http://schemas.microsoft.com/office/powerpoint/2010/main" val="308022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10"/>
          </p:nvPr>
        </p:nvSpPr>
        <p:spPr/>
        <p:txBody>
          <a:bodyPr/>
          <a:lstStyle/>
          <a:p>
            <a:fld id="{668C4BB5-4C4F-4C53-ADC9-59E91B93EDD4}" type="slidenum">
              <a:rPr lang="es-PY" smtClean="0"/>
              <a:t>26</a:t>
            </a:fld>
            <a:endParaRPr lang="es-PY"/>
          </a:p>
        </p:txBody>
      </p:sp>
    </p:spTree>
    <p:extLst>
      <p:ext uri="{BB962C8B-B14F-4D97-AF65-F5344CB8AC3E}">
        <p14:creationId xmlns:p14="http://schemas.microsoft.com/office/powerpoint/2010/main" val="260510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10"/>
          </p:nvPr>
        </p:nvSpPr>
        <p:spPr/>
        <p:txBody>
          <a:bodyPr/>
          <a:lstStyle/>
          <a:p>
            <a:fld id="{668C4BB5-4C4F-4C53-ADC9-59E91B93EDD4}" type="slidenum">
              <a:rPr lang="es-PY" smtClean="0"/>
              <a:t>27</a:t>
            </a:fld>
            <a:endParaRPr lang="es-PY"/>
          </a:p>
        </p:txBody>
      </p:sp>
    </p:spTree>
    <p:extLst>
      <p:ext uri="{BB962C8B-B14F-4D97-AF65-F5344CB8AC3E}">
        <p14:creationId xmlns:p14="http://schemas.microsoft.com/office/powerpoint/2010/main" val="415086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10"/>
          </p:nvPr>
        </p:nvSpPr>
        <p:spPr/>
        <p:txBody>
          <a:bodyPr/>
          <a:lstStyle/>
          <a:p>
            <a:fld id="{668C4BB5-4C4F-4C53-ADC9-59E91B93EDD4}" type="slidenum">
              <a:rPr lang="es-PY" smtClean="0"/>
              <a:t>28</a:t>
            </a:fld>
            <a:endParaRPr lang="es-PY"/>
          </a:p>
        </p:txBody>
      </p:sp>
    </p:spTree>
    <p:extLst>
      <p:ext uri="{BB962C8B-B14F-4D97-AF65-F5344CB8AC3E}">
        <p14:creationId xmlns:p14="http://schemas.microsoft.com/office/powerpoint/2010/main" val="3360995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6032FB-522C-4718-9710-08E8A083850B}" type="datetimeFigureOut">
              <a:rPr lang="es-PY" smtClean="0"/>
              <a:t>20/05/2017</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a:xfrm>
            <a:off x="9255346" y="2750337"/>
            <a:ext cx="1171888" cy="1356442"/>
          </a:xfrm>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54960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a:xfrm>
            <a:off x="10729455" y="4711309"/>
            <a:ext cx="1154151" cy="1090789"/>
          </a:xfrm>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108196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a:xfrm>
            <a:off x="10729455" y="4711615"/>
            <a:ext cx="1154151" cy="1090789"/>
          </a:xfrm>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52429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a:xfrm>
            <a:off x="10729455" y="4709925"/>
            <a:ext cx="1154151" cy="1090789"/>
          </a:xfrm>
        </p:spPr>
        <p:txBody>
          <a:bodyPr/>
          <a:lstStyle/>
          <a:p>
            <a:fld id="{0627119C-AAAA-4053-A72F-D1A684EBEA7B}" type="slidenum">
              <a:rPr lang="es-PY" smtClean="0"/>
              <a:t>‹Nº›</a:t>
            </a:fld>
            <a:endParaRPr lang="es-PY"/>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8728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a:xfrm>
            <a:off x="10729455" y="4709925"/>
            <a:ext cx="1154151" cy="1090789"/>
          </a:xfrm>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89104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76032FB-522C-4718-9710-08E8A083850B}" type="datetimeFigureOut">
              <a:rPr lang="es-PY" smtClean="0"/>
              <a:t>20/05/2017</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194578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76032FB-522C-4718-9710-08E8A083850B}" type="datetimeFigureOut">
              <a:rPr lang="es-PY" smtClean="0"/>
              <a:t>20/05/2017</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16520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6032FB-522C-4718-9710-08E8A083850B}" type="datetimeFigureOut">
              <a:rPr lang="es-PY" smtClean="0"/>
              <a:t>20/05/2017</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18301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76032FB-522C-4718-9710-08E8A083850B}" type="datetimeFigureOut">
              <a:rPr lang="es-PY" smtClean="0"/>
              <a:t>20/05/2017</a:t>
            </a:fld>
            <a:endParaRPr lang="es-PY"/>
          </a:p>
        </p:txBody>
      </p:sp>
      <p:sp>
        <p:nvSpPr>
          <p:cNvPr id="5" name="Footer Placeholder 4"/>
          <p:cNvSpPr>
            <a:spLocks noGrp="1"/>
          </p:cNvSpPr>
          <p:nvPr>
            <p:ph type="ftr" sz="quarter" idx="11"/>
          </p:nvPr>
        </p:nvSpPr>
        <p:spPr>
          <a:xfrm>
            <a:off x="680321" y="5936188"/>
            <a:ext cx="6126805" cy="365125"/>
          </a:xfrm>
        </p:spPr>
        <p:txBody>
          <a:bodyPr/>
          <a:lstStyle/>
          <a:p>
            <a:endParaRPr lang="es-PY"/>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627119C-AAAA-4053-A72F-D1A684EBEA7B}" type="slidenum">
              <a:rPr lang="es-PY" smtClean="0"/>
              <a:t>‹Nº›</a:t>
            </a:fld>
            <a:endParaRPr lang="es-PY"/>
          </a:p>
        </p:txBody>
      </p:sp>
    </p:spTree>
    <p:extLst>
      <p:ext uri="{BB962C8B-B14F-4D97-AF65-F5344CB8AC3E}">
        <p14:creationId xmlns:p14="http://schemas.microsoft.com/office/powerpoint/2010/main" val="404980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6032FB-522C-4718-9710-08E8A083850B}" type="datetimeFigureOut">
              <a:rPr lang="es-PY" smtClean="0"/>
              <a:t>20/05/2017</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161703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76032FB-522C-4718-9710-08E8A083850B}" type="datetimeFigureOut">
              <a:rPr lang="es-PY" smtClean="0"/>
              <a:t>20/05/2017</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a:xfrm>
            <a:off x="10729455" y="2869895"/>
            <a:ext cx="1154151" cy="1090789"/>
          </a:xfrm>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194459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83500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6032FB-522C-4718-9710-08E8A083850B}" type="datetimeFigureOut">
              <a:rPr lang="es-PY" smtClean="0"/>
              <a:t>20/05/2017</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28642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6032FB-522C-4718-9710-08E8A083850B}" type="datetimeFigureOut">
              <a:rPr lang="es-PY" smtClean="0"/>
              <a:t>20/05/2017</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357113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6032FB-522C-4718-9710-08E8A083850B}" type="datetimeFigureOut">
              <a:rPr lang="es-PY" smtClean="0"/>
              <a:t>20/05/2017</a:t>
            </a:fld>
            <a:endParaRPr lang="es-PY"/>
          </a:p>
        </p:txBody>
      </p:sp>
      <p:sp>
        <p:nvSpPr>
          <p:cNvPr id="3" name="Footer Placeholder 2"/>
          <p:cNvSpPr>
            <a:spLocks noGrp="1"/>
          </p:cNvSpPr>
          <p:nvPr>
            <p:ph type="ftr" sz="quarter" idx="11"/>
          </p:nvPr>
        </p:nvSpPr>
        <p:spPr/>
        <p:txBody>
          <a:bodyPr/>
          <a:lstStyle/>
          <a:p>
            <a:endParaRPr lang="es-PY"/>
          </a:p>
        </p:txBody>
      </p:sp>
      <p:sp>
        <p:nvSpPr>
          <p:cNvPr id="4" name="Slide Number Placeholder 3"/>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47287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8187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76032FB-522C-4718-9710-08E8A083850B}" type="datetimeFigureOut">
              <a:rPr lang="es-PY" smtClean="0"/>
              <a:t>20/05/2017</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0627119C-AAAA-4053-A72F-D1A684EBEA7B}" type="slidenum">
              <a:rPr lang="es-PY" smtClean="0"/>
              <a:t>‹Nº›</a:t>
            </a:fld>
            <a:endParaRPr lang="es-PY"/>
          </a:p>
        </p:txBody>
      </p:sp>
    </p:spTree>
    <p:extLst>
      <p:ext uri="{BB962C8B-B14F-4D97-AF65-F5344CB8AC3E}">
        <p14:creationId xmlns:p14="http://schemas.microsoft.com/office/powerpoint/2010/main" val="85120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032FB-522C-4718-9710-08E8A083850B}" type="datetimeFigureOut">
              <a:rPr lang="es-PY" smtClean="0"/>
              <a:t>20/05/2017</a:t>
            </a:fld>
            <a:endParaRPr lang="es-PY"/>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Y"/>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627119C-AAAA-4053-A72F-D1A684EBEA7B}" type="slidenum">
              <a:rPr lang="es-PY" smtClean="0"/>
              <a:t>‹Nº›</a:t>
            </a:fld>
            <a:endParaRPr lang="es-PY"/>
          </a:p>
        </p:txBody>
      </p:sp>
    </p:spTree>
    <p:extLst>
      <p:ext uri="{BB962C8B-B14F-4D97-AF65-F5344CB8AC3E}">
        <p14:creationId xmlns:p14="http://schemas.microsoft.com/office/powerpoint/2010/main" val="2368022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yopeni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s.wikipedia.org/wiki/OAuth" TargetMode="External"/><Relationship Id="rId2" Type="http://schemas.openxmlformats.org/officeDocument/2006/relationships/hyperlink" Target="http://es.wikipedia.org/wiki/Interfaz_de_programaci%C3%B3n_de_aplicacion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s.wikipedia.org/wiki/Tarjeta_de_cr%C3%A9dit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s.wikipedia.org/wiki/Matriz_(matem%C3%A1tica)#Definiciones_y_notaciones"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es.wikipedia.org/wiki/Transferencia_bancar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Y" dirty="0" smtClean="0"/>
              <a:t>Autenticación	</a:t>
            </a:r>
            <a:endParaRPr lang="es-PY" dirty="0"/>
          </a:p>
        </p:txBody>
      </p:sp>
      <p:sp>
        <p:nvSpPr>
          <p:cNvPr id="3" name="Subtítulo 2"/>
          <p:cNvSpPr>
            <a:spLocks noGrp="1"/>
          </p:cNvSpPr>
          <p:nvPr>
            <p:ph type="subTitle" idx="1"/>
          </p:nvPr>
        </p:nvSpPr>
        <p:spPr/>
        <p:txBody>
          <a:bodyPr/>
          <a:lstStyle/>
          <a:p>
            <a:endParaRPr lang="es-PY"/>
          </a:p>
        </p:txBody>
      </p:sp>
    </p:spTree>
    <p:extLst>
      <p:ext uri="{BB962C8B-B14F-4D97-AF65-F5344CB8AC3E}">
        <p14:creationId xmlns:p14="http://schemas.microsoft.com/office/powerpoint/2010/main" val="51450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El escenario</a:t>
            </a:r>
            <a:br>
              <a:rPr lang="es-PY" b="1" dirty="0"/>
            </a:br>
            <a:endParaRPr lang="es-PY" dirty="0"/>
          </a:p>
        </p:txBody>
      </p:sp>
      <p:sp>
        <p:nvSpPr>
          <p:cNvPr id="3" name="Marcador de contenido 2"/>
          <p:cNvSpPr>
            <a:spLocks noGrp="1"/>
          </p:cNvSpPr>
          <p:nvPr>
            <p:ph idx="1"/>
          </p:nvPr>
        </p:nvSpPr>
        <p:spPr>
          <a:xfrm>
            <a:off x="838200" y="1397000"/>
            <a:ext cx="10515600" cy="4351338"/>
          </a:xfrm>
        </p:spPr>
        <p:txBody>
          <a:bodyPr>
            <a:normAutofit/>
          </a:bodyPr>
          <a:lstStyle/>
          <a:p>
            <a:r>
              <a:rPr lang="es-PY" dirty="0"/>
              <a:t>Con este escenario surge la necesidad de implementar un protocolo de autorización, en el que el usuario final pueda autorizar a aplicaciones de terceros (consumidores) a acceder a sus datos en la aplicación proveedora sin necesidad de darle sus credenciales.</a:t>
            </a:r>
          </a:p>
        </p:txBody>
      </p:sp>
    </p:spTree>
    <p:extLst>
      <p:ext uri="{BB962C8B-B14F-4D97-AF65-F5344CB8AC3E}">
        <p14:creationId xmlns:p14="http://schemas.microsoft.com/office/powerpoint/2010/main" val="33863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El escenario</a:t>
            </a:r>
            <a:br>
              <a:rPr lang="es-PY" b="1" dirty="0"/>
            </a:br>
            <a:endParaRPr lang="es-PY"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350" y="147638"/>
            <a:ext cx="5705475" cy="6924010"/>
          </a:xfrm>
          <a:prstGeom prst="rect">
            <a:avLst/>
          </a:prstGeom>
        </p:spPr>
      </p:pic>
    </p:spTree>
    <p:extLst>
      <p:ext uri="{BB962C8B-B14F-4D97-AF65-F5344CB8AC3E}">
        <p14:creationId xmlns:p14="http://schemas.microsoft.com/office/powerpoint/2010/main" val="268336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Un ejemplo de </a:t>
            </a:r>
            <a:r>
              <a:rPr lang="es-PY" b="1" dirty="0" smtClean="0"/>
              <a:t>concepto</a:t>
            </a:r>
            <a:endParaRPr lang="es-PY" dirty="0"/>
          </a:p>
        </p:txBody>
      </p:sp>
      <p:sp>
        <p:nvSpPr>
          <p:cNvPr id="3" name="Marcador de contenido 2"/>
          <p:cNvSpPr>
            <a:spLocks noGrp="1"/>
          </p:cNvSpPr>
          <p:nvPr>
            <p:ph idx="1"/>
          </p:nvPr>
        </p:nvSpPr>
        <p:spPr/>
        <p:txBody>
          <a:bodyPr>
            <a:normAutofit fontScale="85000" lnSpcReduction="20000"/>
          </a:bodyPr>
          <a:lstStyle/>
          <a:p>
            <a:r>
              <a:rPr lang="es-PY" b="1" dirty="0"/>
              <a:t>Usuario</a:t>
            </a:r>
            <a:r>
              <a:rPr lang="es-PY" dirty="0"/>
              <a:t>: John </a:t>
            </a:r>
            <a:r>
              <a:rPr lang="es-PY" dirty="0" err="1"/>
              <a:t>Doe</a:t>
            </a:r>
            <a:endParaRPr lang="es-PY" dirty="0"/>
          </a:p>
          <a:p>
            <a:r>
              <a:rPr lang="es-PY" b="1" dirty="0"/>
              <a:t>Proveedor</a:t>
            </a:r>
            <a:r>
              <a:rPr lang="es-PY" dirty="0"/>
              <a:t>: Facebook</a:t>
            </a:r>
          </a:p>
          <a:p>
            <a:r>
              <a:rPr lang="es-PY" b="1" dirty="0"/>
              <a:t>Consumidor/cliente</a:t>
            </a:r>
            <a:r>
              <a:rPr lang="es-PY" dirty="0"/>
              <a:t>: Foro</a:t>
            </a:r>
          </a:p>
          <a:p>
            <a:r>
              <a:rPr lang="es-PY" dirty="0" smtClean="0"/>
              <a:t>Un </a:t>
            </a:r>
            <a:r>
              <a:rPr lang="es-PY" dirty="0"/>
              <a:t>usuario con cuenta en </a:t>
            </a:r>
            <a:r>
              <a:rPr lang="es-PY" dirty="0" err="1"/>
              <a:t>facebook</a:t>
            </a:r>
            <a:r>
              <a:rPr lang="es-PY" dirty="0"/>
              <a:t>, donde tiene alojados datos como sus listas de amigos, comentarios, publicaciones en el muro, etc... podría querer que un foro en el que participa acceda a su lista de amigos de FB, pero en ningún caso quiere darle al foro su nombre de usuario y contraseña de FB. Mediante  OAuth2 conseguimos que el foro sea capaz solicitar datos a FB en nombre del usuario, y obtener la lista de amigos del usuario. Todas estas comunicaciones e intercambios de credenciales y autorizaciones se realizan de manera segura y en todo momento el usuario puede cancelar los privilegios del foro para pedir datos en su </a:t>
            </a:r>
            <a:r>
              <a:rPr lang="es-PY" dirty="0" smtClean="0"/>
              <a:t>nombre</a:t>
            </a:r>
          </a:p>
          <a:p>
            <a:pPr marL="0" indent="0">
              <a:buNone/>
            </a:pPr>
            <a:r>
              <a:rPr lang="es-PY" sz="2100" dirty="0" smtClean="0"/>
              <a:t>https://aaronparecki.com/oauth-2-simplified/</a:t>
            </a:r>
            <a:endParaRPr lang="es-PY" sz="2100" dirty="0"/>
          </a:p>
        </p:txBody>
      </p:sp>
    </p:spTree>
    <p:extLst>
      <p:ext uri="{BB962C8B-B14F-4D97-AF65-F5344CB8AC3E}">
        <p14:creationId xmlns:p14="http://schemas.microsoft.com/office/powerpoint/2010/main" val="2945416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err="1" smtClean="0"/>
              <a:t>OpenID</a:t>
            </a:r>
            <a:r>
              <a:rPr lang="es-PY" b="1" dirty="0"/>
              <a:t/>
            </a:r>
            <a:br>
              <a:rPr lang="es-PY" b="1" dirty="0"/>
            </a:br>
            <a:endParaRPr lang="es-PY" dirty="0"/>
          </a:p>
        </p:txBody>
      </p:sp>
      <p:sp>
        <p:nvSpPr>
          <p:cNvPr id="3" name="Marcador de contenido 2"/>
          <p:cNvSpPr>
            <a:spLocks noGrp="1"/>
          </p:cNvSpPr>
          <p:nvPr>
            <p:ph idx="1"/>
          </p:nvPr>
        </p:nvSpPr>
        <p:spPr/>
        <p:txBody>
          <a:bodyPr>
            <a:normAutofit fontScale="92500" lnSpcReduction="20000"/>
          </a:bodyPr>
          <a:lstStyle/>
          <a:p>
            <a:r>
              <a:rPr lang="es-PY" sz="3600" dirty="0"/>
              <a:t>E</a:t>
            </a:r>
            <a:r>
              <a:rPr lang="es-PY" sz="3600" dirty="0" smtClean="0"/>
              <a:t>s </a:t>
            </a:r>
            <a:r>
              <a:rPr lang="es-PY" sz="3600" dirty="0"/>
              <a:t>un sistema de identificación descentralizado que nos permite acceder a sitios en los cuales haya soporte para este sistema</a:t>
            </a:r>
            <a:r>
              <a:rPr lang="es-PY" sz="3600" dirty="0" smtClean="0"/>
              <a:t>.</a:t>
            </a:r>
          </a:p>
          <a:p>
            <a:r>
              <a:rPr lang="es-PY" sz="3600" dirty="0" smtClean="0"/>
              <a:t>Con </a:t>
            </a:r>
            <a:r>
              <a:rPr lang="es-PY" sz="3600" dirty="0" err="1"/>
              <a:t>OpenID</a:t>
            </a:r>
            <a:r>
              <a:rPr lang="es-PY" sz="3600" dirty="0"/>
              <a:t> podemos acceder a muchos sitios con un sólo nombre de usuario sin la </a:t>
            </a:r>
            <a:r>
              <a:rPr lang="es-PY" sz="3600" dirty="0" smtClean="0"/>
              <a:t>necesidad </a:t>
            </a:r>
            <a:r>
              <a:rPr lang="es-PY" sz="3600" dirty="0"/>
              <a:t>de andar registrándonos en cada uno de </a:t>
            </a:r>
            <a:r>
              <a:rPr lang="es-PY" sz="3600" dirty="0" smtClean="0"/>
              <a:t>ellos siempre que el sitio soporte este sistema.</a:t>
            </a:r>
          </a:p>
          <a:p>
            <a:r>
              <a:rPr lang="es-PY" dirty="0" smtClean="0"/>
              <a:t>http://openid.net/</a:t>
            </a:r>
            <a:endParaRPr lang="es-PY" dirty="0"/>
          </a:p>
        </p:txBody>
      </p:sp>
    </p:spTree>
    <p:extLst>
      <p:ext uri="{BB962C8B-B14F-4D97-AF65-F5344CB8AC3E}">
        <p14:creationId xmlns:p14="http://schemas.microsoft.com/office/powerpoint/2010/main" val="172590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Como se usa?</a:t>
            </a:r>
            <a:endParaRPr lang="es-PY" dirty="0"/>
          </a:p>
        </p:txBody>
      </p:sp>
      <p:sp>
        <p:nvSpPr>
          <p:cNvPr id="3" name="Marcador de contenido 2"/>
          <p:cNvSpPr>
            <a:spLocks noGrp="1"/>
          </p:cNvSpPr>
          <p:nvPr>
            <p:ph idx="1"/>
          </p:nvPr>
        </p:nvSpPr>
        <p:spPr/>
        <p:txBody>
          <a:bodyPr>
            <a:normAutofit fontScale="85000" lnSpcReduction="20000"/>
          </a:bodyPr>
          <a:lstStyle/>
          <a:p>
            <a:r>
              <a:rPr lang="es-PY" dirty="0" smtClean="0"/>
              <a:t>Primero </a:t>
            </a:r>
            <a:r>
              <a:rPr lang="es-PY" dirty="0"/>
              <a:t>tenemos que obtener una identificación de </a:t>
            </a:r>
            <a:r>
              <a:rPr lang="es-PY" b="1" dirty="0" err="1"/>
              <a:t>OpenID</a:t>
            </a:r>
            <a:r>
              <a:rPr lang="es-PY" dirty="0"/>
              <a:t> en cualquiera de los </a:t>
            </a:r>
            <a:r>
              <a:rPr lang="es-PY" dirty="0" smtClean="0"/>
              <a:t>proveedores de </a:t>
            </a:r>
            <a:r>
              <a:rPr lang="es-PY" dirty="0" err="1" smtClean="0"/>
              <a:t>identifiaciones</a:t>
            </a:r>
            <a:r>
              <a:rPr lang="es-PY" dirty="0" smtClean="0"/>
              <a:t>.</a:t>
            </a:r>
          </a:p>
          <a:p>
            <a:r>
              <a:rPr lang="es-PY" dirty="0"/>
              <a:t>El ejemplo de uso lo vamos a hacer con el proveedor llamado </a:t>
            </a:r>
            <a:r>
              <a:rPr lang="es-PY" b="1" dirty="0" err="1">
                <a:hlinkClick r:id="rId2"/>
              </a:rPr>
              <a:t>myOpenID</a:t>
            </a:r>
            <a:r>
              <a:rPr lang="es-PY" dirty="0"/>
              <a:t> que es el que yo uso siempre. Al crearnos una cuenta en el sitio ya tendremos un nombre de usuario que será como una URL, un ejemplo sería </a:t>
            </a:r>
            <a:r>
              <a:rPr lang="es-PY" i="1" dirty="0"/>
              <a:t>http://juanguis.myopenid.com</a:t>
            </a:r>
            <a:r>
              <a:rPr lang="es-PY" dirty="0"/>
              <a:t>, éste nombre de usuario </a:t>
            </a:r>
            <a:r>
              <a:rPr lang="es-PY" b="1" dirty="0"/>
              <a:t>nos servirá para </a:t>
            </a:r>
            <a:r>
              <a:rPr lang="es-PY" b="1" dirty="0" err="1"/>
              <a:t>loguearnos</a:t>
            </a:r>
            <a:r>
              <a:rPr lang="es-PY" b="1" dirty="0"/>
              <a:t> en todos los sitios que tengan soporte para </a:t>
            </a:r>
            <a:r>
              <a:rPr lang="es-PY" b="1" dirty="0" err="1"/>
              <a:t>OpenID</a:t>
            </a:r>
            <a:r>
              <a:rPr lang="es-PY" dirty="0"/>
              <a:t>.</a:t>
            </a:r>
          </a:p>
          <a:p>
            <a:r>
              <a:rPr lang="es-PY" dirty="0"/>
              <a:t>De modo que luego cuando estemos en un sitio que soporte </a:t>
            </a:r>
            <a:r>
              <a:rPr lang="es-PY" dirty="0" err="1"/>
              <a:t>OpenID</a:t>
            </a:r>
            <a:r>
              <a:rPr lang="es-PY" dirty="0"/>
              <a:t> sólo usaremos ese nombre de usuario, y al tratar de acceder </a:t>
            </a:r>
            <a:r>
              <a:rPr lang="es-PY" b="1" dirty="0"/>
              <a:t>nos redirigirá al sitio de </a:t>
            </a:r>
            <a:r>
              <a:rPr lang="es-PY" b="1" dirty="0" err="1"/>
              <a:t>myOpenID</a:t>
            </a:r>
            <a:r>
              <a:rPr lang="es-PY" b="1" dirty="0"/>
              <a:t> para que confirmemos el acceso del API a nuestra cuenta</a:t>
            </a:r>
            <a:r>
              <a:rPr lang="es-PY" dirty="0"/>
              <a:t>, ahí mismo podemos elegir si queremos que sólo pueda acceder una </a:t>
            </a:r>
            <a:r>
              <a:rPr lang="es-PY" dirty="0" err="1"/>
              <a:t>sóla</a:t>
            </a:r>
            <a:r>
              <a:rPr lang="es-PY" dirty="0"/>
              <a:t> vez o para siempre. Luego cuando queramos </a:t>
            </a:r>
            <a:r>
              <a:rPr lang="es-PY" dirty="0" err="1"/>
              <a:t>loguearnos</a:t>
            </a:r>
            <a:r>
              <a:rPr lang="es-PY" dirty="0"/>
              <a:t> en el sitio que ya confirmamos como de confianza sólo ingresaremos el nombre de usuario y contraseña y accedemos directamente.</a:t>
            </a:r>
          </a:p>
          <a:p>
            <a:endParaRPr lang="es-PY" dirty="0"/>
          </a:p>
        </p:txBody>
      </p:sp>
    </p:spTree>
    <p:extLst>
      <p:ext uri="{BB962C8B-B14F-4D97-AF65-F5344CB8AC3E}">
        <p14:creationId xmlns:p14="http://schemas.microsoft.com/office/powerpoint/2010/main" val="224662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a:t>Ventajas de utilizar Open ID</a:t>
            </a:r>
          </a:p>
        </p:txBody>
      </p:sp>
      <p:sp>
        <p:nvSpPr>
          <p:cNvPr id="3" name="Marcador de contenido 2"/>
          <p:cNvSpPr>
            <a:spLocks noGrp="1"/>
          </p:cNvSpPr>
          <p:nvPr>
            <p:ph idx="1"/>
          </p:nvPr>
        </p:nvSpPr>
        <p:spPr/>
        <p:txBody>
          <a:bodyPr/>
          <a:lstStyle/>
          <a:p>
            <a:r>
              <a:rPr lang="es-PY" dirty="0" err="1" smtClean="0"/>
              <a:t>OpenID</a:t>
            </a:r>
            <a:r>
              <a:rPr lang="es-PY" dirty="0" smtClean="0"/>
              <a:t>  </a:t>
            </a:r>
            <a:r>
              <a:rPr lang="es-PY" dirty="0"/>
              <a:t>está que con un único nombre de usuario podrás acceder a cientos de sitios webs, sin recordar decenas de claves de acceso y usuarios diferentes</a:t>
            </a:r>
            <a:r>
              <a:rPr lang="es-PY" dirty="0" smtClean="0"/>
              <a:t>.</a:t>
            </a:r>
          </a:p>
          <a:p>
            <a:r>
              <a:rPr lang="es-PY" dirty="0" smtClean="0"/>
              <a:t>Es </a:t>
            </a:r>
            <a:r>
              <a:rPr lang="es-PY" dirty="0"/>
              <a:t>un sistema de gestión de sus datos, de forma que al autentificarte en un sitio web te preguntará que datos quieres compartir con este sitio </a:t>
            </a:r>
            <a:r>
              <a:rPr lang="es-PY" dirty="0" smtClean="0"/>
              <a:t>d</a:t>
            </a:r>
          </a:p>
          <a:p>
            <a:r>
              <a:rPr lang="es-PY" dirty="0"/>
              <a:t>E</a:t>
            </a:r>
            <a:r>
              <a:rPr lang="es-PY" dirty="0" smtClean="0"/>
              <a:t>s </a:t>
            </a:r>
            <a:r>
              <a:rPr lang="es-PY" dirty="0"/>
              <a:t>un estándar abierto y libre, que te permite confiar en un servidor que aloje el servidor de autentificación o incluso </a:t>
            </a:r>
            <a:r>
              <a:rPr lang="es-PY" dirty="0" smtClean="0"/>
              <a:t>montar uno </a:t>
            </a:r>
            <a:r>
              <a:rPr lang="es-PY" dirty="0"/>
              <a:t>propio de tu máxima </a:t>
            </a:r>
            <a:r>
              <a:rPr lang="es-PY" dirty="0" smtClean="0"/>
              <a:t>confianza para gestionarlo.</a:t>
            </a:r>
            <a:endParaRPr lang="es-PY" dirty="0"/>
          </a:p>
        </p:txBody>
      </p:sp>
    </p:spTree>
    <p:extLst>
      <p:ext uri="{BB962C8B-B14F-4D97-AF65-F5344CB8AC3E}">
        <p14:creationId xmlns:p14="http://schemas.microsoft.com/office/powerpoint/2010/main" val="282347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Autenticación SSO</a:t>
            </a:r>
            <a:endParaRPr lang="es-PY" dirty="0"/>
          </a:p>
        </p:txBody>
      </p:sp>
      <p:sp>
        <p:nvSpPr>
          <p:cNvPr id="3" name="Marcador de contenido 2"/>
          <p:cNvSpPr>
            <a:spLocks noGrp="1"/>
          </p:cNvSpPr>
          <p:nvPr>
            <p:ph idx="1"/>
          </p:nvPr>
        </p:nvSpPr>
        <p:spPr/>
        <p:txBody>
          <a:bodyPr/>
          <a:lstStyle/>
          <a:p>
            <a:r>
              <a:rPr lang="es-PY" b="1" dirty="0"/>
              <a:t>Single </a:t>
            </a:r>
            <a:r>
              <a:rPr lang="es-PY" b="1" dirty="0" err="1"/>
              <a:t>sign-on</a:t>
            </a:r>
            <a:r>
              <a:rPr lang="es-PY" dirty="0"/>
              <a:t> (SSO) es un procedimiento de autenticación que habilita al usuario para acceder a varios sistemas con una sola instancia de identificación. Su traducción literal sería algo como «autenticación única» o «validación única</a:t>
            </a:r>
            <a:r>
              <a:rPr lang="es-PY" dirty="0" smtClean="0"/>
              <a:t>».</a:t>
            </a:r>
          </a:p>
          <a:p>
            <a:r>
              <a:rPr lang="es-PY" dirty="0"/>
              <a:t>El </a:t>
            </a:r>
            <a:r>
              <a:rPr lang="es-PY" dirty="0" err="1"/>
              <a:t>login</a:t>
            </a:r>
            <a:r>
              <a:rPr lang="es-PY" dirty="0"/>
              <a:t> SSO sirve para acceder a los diferentes cuentas con un único usuario y </a:t>
            </a:r>
            <a:r>
              <a:rPr lang="es-PY" dirty="0" smtClean="0"/>
              <a:t>contraseña.</a:t>
            </a:r>
          </a:p>
          <a:p>
            <a:endParaRPr lang="es-PY" dirty="0"/>
          </a:p>
        </p:txBody>
      </p:sp>
    </p:spTree>
    <p:extLst>
      <p:ext uri="{BB962C8B-B14F-4D97-AF65-F5344CB8AC3E}">
        <p14:creationId xmlns:p14="http://schemas.microsoft.com/office/powerpoint/2010/main" val="287978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Ejemplo de SSO</a:t>
            </a:r>
            <a:endParaRPr lang="es-PY" dirty="0"/>
          </a:p>
        </p:txBody>
      </p:sp>
      <p:sp>
        <p:nvSpPr>
          <p:cNvPr id="3" name="Marcador de contenido 2"/>
          <p:cNvSpPr>
            <a:spLocks noGrp="1"/>
          </p:cNvSpPr>
          <p:nvPr>
            <p:ph idx="1"/>
          </p:nvPr>
        </p:nvSpPr>
        <p:spPr/>
        <p:txBody>
          <a:bodyPr/>
          <a:lstStyle/>
          <a:p>
            <a:r>
              <a:rPr lang="es-PY" dirty="0"/>
              <a:t>Google Apps</a:t>
            </a:r>
            <a:r>
              <a:rPr lang="es-PY" dirty="0" smtClean="0"/>
              <a:t>.</a:t>
            </a:r>
            <a:r>
              <a:rPr lang="es-PY" dirty="0"/>
              <a:t> </a:t>
            </a:r>
            <a:endParaRPr lang="es-PY" dirty="0" smtClean="0"/>
          </a:p>
          <a:p>
            <a:pPr marL="0" indent="0">
              <a:buNone/>
            </a:pPr>
            <a:r>
              <a:rPr lang="es-PY" dirty="0" smtClean="0"/>
              <a:t>Se puede acceder </a:t>
            </a:r>
            <a:r>
              <a:rPr lang="es-PY" dirty="0"/>
              <a:t>a Gmail (gmail.com), Google Calendar (google.com/calendar), Google </a:t>
            </a:r>
            <a:r>
              <a:rPr lang="es-PY" dirty="0" err="1"/>
              <a:t>Maps</a:t>
            </a:r>
            <a:r>
              <a:rPr lang="es-PY" dirty="0"/>
              <a:t> (maps.google.com), Google Play (play.google.com), </a:t>
            </a:r>
            <a:r>
              <a:rPr lang="es-PY" dirty="0" err="1"/>
              <a:t>Youtube</a:t>
            </a:r>
            <a:r>
              <a:rPr lang="es-PY" dirty="0"/>
              <a:t> (youtube.com),  Google News (news.google.com), Google </a:t>
            </a:r>
            <a:r>
              <a:rPr lang="es-PY" dirty="0" err="1"/>
              <a:t>Docs</a:t>
            </a:r>
            <a:r>
              <a:rPr lang="es-PY" dirty="0"/>
              <a:t> (docs.google.com)</a:t>
            </a:r>
          </a:p>
        </p:txBody>
      </p:sp>
    </p:spTree>
    <p:extLst>
      <p:ext uri="{BB962C8B-B14F-4D97-AF65-F5344CB8AC3E}">
        <p14:creationId xmlns:p14="http://schemas.microsoft.com/office/powerpoint/2010/main" val="725111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Configuraciones de SSO</a:t>
            </a:r>
            <a:endParaRPr lang="es-PY" dirty="0"/>
          </a:p>
        </p:txBody>
      </p:sp>
      <p:sp>
        <p:nvSpPr>
          <p:cNvPr id="3" name="Marcador de contenido 2"/>
          <p:cNvSpPr>
            <a:spLocks noGrp="1"/>
          </p:cNvSpPr>
          <p:nvPr>
            <p:ph idx="1"/>
          </p:nvPr>
        </p:nvSpPr>
        <p:spPr/>
        <p:txBody>
          <a:bodyPr>
            <a:normAutofit lnSpcReduction="10000"/>
          </a:bodyPr>
          <a:lstStyle/>
          <a:p>
            <a:r>
              <a:rPr lang="es-PY" b="1" dirty="0"/>
              <a:t>Enterprise single </a:t>
            </a:r>
            <a:r>
              <a:rPr lang="es-PY" b="1" dirty="0" err="1"/>
              <a:t>sign-on</a:t>
            </a:r>
            <a:r>
              <a:rPr lang="es-PY" b="1" dirty="0"/>
              <a:t> (E-SSO)</a:t>
            </a:r>
            <a:r>
              <a:rPr lang="es-PY" dirty="0"/>
              <a:t>. Opera como una autenticación primaria; intercepta los requisitos de </a:t>
            </a:r>
            <a:r>
              <a:rPr lang="es-PY" dirty="0" err="1"/>
              <a:t>login</a:t>
            </a:r>
            <a:r>
              <a:rPr lang="es-PY" dirty="0"/>
              <a:t> que se requieren por las aplicaciones secundarias con el fin de completar los campos de usuario y contraseña. Para la correcta operación de E-SSO es necesario que las aplicaciones subyacentes permitan deshabilitar la pantalla de </a:t>
            </a:r>
            <a:r>
              <a:rPr lang="es-PY" dirty="0" err="1"/>
              <a:t>login</a:t>
            </a:r>
            <a:r>
              <a:rPr lang="es-PY" dirty="0"/>
              <a:t>.</a:t>
            </a:r>
          </a:p>
          <a:p>
            <a:r>
              <a:rPr lang="es-PY" b="1" dirty="0"/>
              <a:t>Web single </a:t>
            </a:r>
            <a:r>
              <a:rPr lang="es-PY" b="1" dirty="0" err="1"/>
              <a:t>sign-on</a:t>
            </a:r>
            <a:r>
              <a:rPr lang="es-PY" b="1" dirty="0"/>
              <a:t> (Web-SSO)</a:t>
            </a:r>
            <a:r>
              <a:rPr lang="es-PY" dirty="0"/>
              <a:t>. Este tipo de solución opera solamente con aplicaciones y recursos que se acceden a través de la web. El objetivo es autenticar a un usuario en varias aplicaciones en internet sin la necesidad de que lo hagan más de una vez</a:t>
            </a:r>
          </a:p>
          <a:p>
            <a:endParaRPr lang="es-PY" dirty="0"/>
          </a:p>
        </p:txBody>
      </p:sp>
    </p:spTree>
    <p:extLst>
      <p:ext uri="{BB962C8B-B14F-4D97-AF65-F5344CB8AC3E}">
        <p14:creationId xmlns:p14="http://schemas.microsoft.com/office/powerpoint/2010/main" val="207945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Configuraciones de SSO</a:t>
            </a:r>
            <a:endParaRPr lang="es-PY" dirty="0"/>
          </a:p>
        </p:txBody>
      </p:sp>
      <p:sp>
        <p:nvSpPr>
          <p:cNvPr id="3" name="Marcador de contenido 2"/>
          <p:cNvSpPr>
            <a:spLocks noGrp="1"/>
          </p:cNvSpPr>
          <p:nvPr>
            <p:ph idx="1"/>
          </p:nvPr>
        </p:nvSpPr>
        <p:spPr/>
        <p:txBody>
          <a:bodyPr>
            <a:normAutofit fontScale="92500" lnSpcReduction="10000"/>
          </a:bodyPr>
          <a:lstStyle/>
          <a:p>
            <a:r>
              <a:rPr lang="es-PY" b="1" dirty="0" err="1"/>
              <a:t>Kerberos</a:t>
            </a:r>
            <a:r>
              <a:rPr lang="es-PY" dirty="0"/>
              <a:t>. Es un método muy conocido y robusto para externalizar la autenticación. Los usuarios se registran en un servidor y obtienen un ticket (TGT, del término ticket-</a:t>
            </a:r>
            <a:r>
              <a:rPr lang="es-PY" dirty="0" err="1"/>
              <a:t>granting</a:t>
            </a:r>
            <a:r>
              <a:rPr lang="es-PY" dirty="0"/>
              <a:t> ticket), el cual es usado por las aplicaciones cliente para obtener acceso.</a:t>
            </a:r>
          </a:p>
          <a:p>
            <a:r>
              <a:rPr lang="es-PY" b="1" dirty="0"/>
              <a:t>Identidad Federada</a:t>
            </a:r>
            <a:r>
              <a:rPr lang="es-PY" dirty="0"/>
              <a:t>. Es una de las formas más nuevas de realizar tareas de SSO. Corresponde a una solución de </a:t>
            </a:r>
            <a:r>
              <a:rPr lang="es-PY" dirty="0" err="1"/>
              <a:t>Identity</a:t>
            </a:r>
            <a:r>
              <a:rPr lang="es-PY" dirty="0"/>
              <a:t> Management – o gestión de identidad – la cual permite usar las credenciales disponibles en un sistema de autenticación en otros, ya sea de una misma organización o incluso de otras </a:t>
            </a:r>
            <a:r>
              <a:rPr lang="es-PY" dirty="0" smtClean="0"/>
              <a:t>empresas.</a:t>
            </a:r>
          </a:p>
          <a:p>
            <a:r>
              <a:rPr lang="es-PY" b="1" dirty="0" err="1" smtClean="0"/>
              <a:t>OpenID</a:t>
            </a:r>
            <a:r>
              <a:rPr lang="es-PY" dirty="0" smtClean="0"/>
              <a:t> es un proceso de SSO distribuido y descentralizado donde la identidad se compila en una </a:t>
            </a:r>
            <a:r>
              <a:rPr lang="es-PY" dirty="0" err="1" smtClean="0"/>
              <a:t>url</a:t>
            </a:r>
            <a:r>
              <a:rPr lang="es-PY" dirty="0" smtClean="0"/>
              <a:t> que cualquier aplicación o servidor puede verificar.</a:t>
            </a:r>
            <a:endParaRPr lang="es-PY" dirty="0"/>
          </a:p>
        </p:txBody>
      </p:sp>
    </p:spTree>
    <p:extLst>
      <p:ext uri="{BB962C8B-B14F-4D97-AF65-F5344CB8AC3E}">
        <p14:creationId xmlns:p14="http://schemas.microsoft.com/office/powerpoint/2010/main" val="88752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err="1"/>
              <a:t>OAuth</a:t>
            </a:r>
            <a:r>
              <a:rPr lang="es-PY" b="1" dirty="0"/>
              <a:t/>
            </a:r>
            <a:br>
              <a:rPr lang="es-PY" b="1" dirty="0"/>
            </a:br>
            <a:endParaRPr lang="es-PY" dirty="0"/>
          </a:p>
        </p:txBody>
      </p:sp>
      <p:sp>
        <p:nvSpPr>
          <p:cNvPr id="3" name="Marcador de contenido 2"/>
          <p:cNvSpPr>
            <a:spLocks noGrp="1"/>
          </p:cNvSpPr>
          <p:nvPr>
            <p:ph idx="1"/>
          </p:nvPr>
        </p:nvSpPr>
        <p:spPr>
          <a:xfrm>
            <a:off x="838200" y="1027906"/>
            <a:ext cx="10515600" cy="4848225"/>
          </a:xfrm>
        </p:spPr>
        <p:txBody>
          <a:bodyPr>
            <a:noAutofit/>
          </a:bodyPr>
          <a:lstStyle/>
          <a:p>
            <a:r>
              <a:rPr lang="es-PY" dirty="0"/>
              <a:t>OAuth2 es un protocolo de autorización que permite a terceros (clientes) acceder a contenidos propiedad de un usuario (alojados en aplicaciones de confianza, servidor de recursos) sin que éstos tengan que manejar ni conocer las credenciales del usuario. Es decir, aplicaciones de terceros pueden acceder a contenidos propiedad del usuario, pero estas aplicaciones no conocen las credenciales de autenticación </a:t>
            </a:r>
            <a:r>
              <a:rPr lang="es-PY" dirty="0" smtClean="0"/>
              <a:t>. </a:t>
            </a:r>
          </a:p>
          <a:p>
            <a:r>
              <a:rPr lang="es-PY" dirty="0"/>
              <a:t>Es un protocolo abierto, que permite autorización segura de una </a:t>
            </a:r>
            <a:r>
              <a:rPr lang="es-PY" u="sng" dirty="0">
                <a:hlinkClick r:id="rId2"/>
              </a:rPr>
              <a:t>API</a:t>
            </a:r>
            <a:r>
              <a:rPr lang="es-PY" dirty="0"/>
              <a:t> de modo estándar y simple para aplicaciones de escritorio, móviles y web. </a:t>
            </a:r>
            <a:r>
              <a:rPr lang="es-PY" u="sng" dirty="0" smtClean="0">
                <a:hlinkClick r:id="rId3"/>
              </a:rPr>
              <a:t>Wikipedia</a:t>
            </a:r>
            <a:endParaRPr lang="es-PY" u="sng" dirty="0" smtClean="0"/>
          </a:p>
          <a:p>
            <a:r>
              <a:rPr lang="es-PY" dirty="0" smtClean="0"/>
              <a:t>Es un protocolo </a:t>
            </a:r>
            <a:r>
              <a:rPr lang="es-PY" dirty="0" err="1" smtClean="0"/>
              <a:t>estandar</a:t>
            </a:r>
            <a:r>
              <a:rPr lang="es-PY" dirty="0" smtClean="0"/>
              <a:t> para la autorización. </a:t>
            </a:r>
            <a:r>
              <a:rPr lang="es-PY" dirty="0" err="1" smtClean="0"/>
              <a:t>OAuth</a:t>
            </a:r>
            <a:r>
              <a:rPr lang="es-PY" dirty="0" smtClean="0"/>
              <a:t> 2.0 se enfoca en la simplicidad de desarrollo al tiempo que proporciona flujos de autorización especifica para aplicaciones web, de escritorio, </a:t>
            </a:r>
            <a:r>
              <a:rPr lang="es-PY" dirty="0" err="1" smtClean="0"/>
              <a:t>mobile</a:t>
            </a:r>
            <a:r>
              <a:rPr lang="es-PY" dirty="0" smtClean="0"/>
              <a:t>, etc. https://oauth.net/2/</a:t>
            </a:r>
            <a:endParaRPr lang="es-PY" dirty="0"/>
          </a:p>
        </p:txBody>
      </p:sp>
    </p:spTree>
    <p:extLst>
      <p:ext uri="{BB962C8B-B14F-4D97-AF65-F5344CB8AC3E}">
        <p14:creationId xmlns:p14="http://schemas.microsoft.com/office/powerpoint/2010/main" val="94852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Doble factor de Autenticación</a:t>
            </a:r>
            <a:endParaRPr lang="es-PY" dirty="0"/>
          </a:p>
        </p:txBody>
      </p:sp>
      <p:sp>
        <p:nvSpPr>
          <p:cNvPr id="3" name="Marcador de contenido 2"/>
          <p:cNvSpPr>
            <a:spLocks noGrp="1"/>
          </p:cNvSpPr>
          <p:nvPr>
            <p:ph idx="1"/>
          </p:nvPr>
        </p:nvSpPr>
        <p:spPr/>
        <p:txBody>
          <a:bodyPr/>
          <a:lstStyle/>
          <a:p>
            <a:r>
              <a:rPr lang="es-PY" dirty="0" smtClean="0"/>
              <a:t>Es una medida de seguridad extra que frecuentemente requiere de un código obtenido a partir de una aplicación, o un mensaje SMS, además de una contraseña para acceder al servicio.</a:t>
            </a:r>
          </a:p>
          <a:p>
            <a:r>
              <a:rPr lang="es-PY" b="1" dirty="0"/>
              <a:t>Twitter, Google, LinkedIn y Dropbox</a:t>
            </a:r>
            <a:r>
              <a:rPr lang="es-PY" dirty="0"/>
              <a:t>, entre otros servicios, ya ofrecen esta característica como un opcional de seguridad para las cuentas. Tanto Twitter como LinkedIn agregaron el sistema luego de ataques que alcanzaron </a:t>
            </a:r>
            <a:r>
              <a:rPr lang="es-PY" dirty="0" err="1"/>
              <a:t>caracter</a:t>
            </a:r>
            <a:r>
              <a:rPr lang="es-PY" dirty="0"/>
              <a:t> público, y otros sitios como </a:t>
            </a:r>
            <a:r>
              <a:rPr lang="es-PY" dirty="0" err="1"/>
              <a:t>Evernote</a:t>
            </a:r>
            <a:r>
              <a:rPr lang="es-PY" dirty="0"/>
              <a:t> también lo han implementado en el último </a:t>
            </a:r>
            <a:r>
              <a:rPr lang="es-PY" dirty="0" smtClean="0"/>
              <a:t>año.</a:t>
            </a:r>
          </a:p>
          <a:p>
            <a:endParaRPr lang="es-PY" dirty="0"/>
          </a:p>
        </p:txBody>
      </p:sp>
    </p:spTree>
    <p:extLst>
      <p:ext uri="{BB962C8B-B14F-4D97-AF65-F5344CB8AC3E}">
        <p14:creationId xmlns:p14="http://schemas.microsoft.com/office/powerpoint/2010/main" val="4853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Doble factor de Autenticación</a:t>
            </a:r>
            <a:endParaRPr lang="es-PY" dirty="0"/>
          </a:p>
        </p:txBody>
      </p:sp>
      <p:sp>
        <p:nvSpPr>
          <p:cNvPr id="3" name="Marcador de contenido 2"/>
          <p:cNvSpPr>
            <a:spLocks noGrp="1"/>
          </p:cNvSpPr>
          <p:nvPr>
            <p:ph idx="1"/>
          </p:nvPr>
        </p:nvSpPr>
        <p:spPr/>
        <p:txBody>
          <a:bodyPr/>
          <a:lstStyle/>
          <a:p>
            <a:r>
              <a:rPr lang="es-PY" dirty="0" smtClean="0"/>
              <a:t>Los </a:t>
            </a:r>
            <a:r>
              <a:rPr lang="es-PY" dirty="0"/>
              <a:t>sistemas de doble factor son mejores que la contraseñas solas, y más simples que las medidas </a:t>
            </a:r>
            <a:r>
              <a:rPr lang="es-PY" dirty="0" smtClean="0"/>
              <a:t>biométricas </a:t>
            </a:r>
            <a:r>
              <a:rPr lang="es-PY" dirty="0"/>
              <a:t>(como pueden ser las huellas digitales o el </a:t>
            </a:r>
            <a:r>
              <a:rPr lang="es-PY" dirty="0" smtClean="0"/>
              <a:t>reconocimiento </a:t>
            </a:r>
            <a:r>
              <a:rPr lang="es-PY" dirty="0"/>
              <a:t>facial), pero los atacantes eventualmente pueden encontrar el modo de </a:t>
            </a:r>
            <a:r>
              <a:rPr lang="es-PY" dirty="0" smtClean="0"/>
              <a:t>vulnerarlos.</a:t>
            </a:r>
          </a:p>
          <a:p>
            <a:r>
              <a:rPr lang="es-PY" dirty="0" smtClean="0"/>
              <a:t>Lo </a:t>
            </a:r>
            <a:r>
              <a:rPr lang="es-PY" dirty="0"/>
              <a:t>que el sistema garantiza es que los atacantes tendrán que trabajar más duro. Por ejemplo en un ataque reciente contra </a:t>
            </a:r>
            <a:r>
              <a:rPr lang="es-PY" dirty="0" err="1"/>
              <a:t>World</a:t>
            </a:r>
            <a:r>
              <a:rPr lang="es-PY" dirty="0"/>
              <a:t> of </a:t>
            </a:r>
            <a:r>
              <a:rPr lang="es-PY" dirty="0" err="1"/>
              <a:t>Warcraft</a:t>
            </a:r>
            <a:r>
              <a:rPr lang="es-PY" dirty="0"/>
              <a:t>, los cibercriminales crearon una replica del sitio web en la que se descargaba malware. Esto demuestra que el trabajo requerido para un atacante es mucho mayor, y eso es una buena noticia.</a:t>
            </a:r>
          </a:p>
        </p:txBody>
      </p:sp>
    </p:spTree>
    <p:extLst>
      <p:ext uri="{BB962C8B-B14F-4D97-AF65-F5344CB8AC3E}">
        <p14:creationId xmlns:p14="http://schemas.microsoft.com/office/powerpoint/2010/main" val="270814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Doble factor de Autenticación</a:t>
            </a:r>
            <a:endParaRPr lang="es-PY" dirty="0"/>
          </a:p>
        </p:txBody>
      </p:sp>
      <p:sp>
        <p:nvSpPr>
          <p:cNvPr id="3" name="Marcador de contenido 2"/>
          <p:cNvSpPr>
            <a:spLocks noGrp="1"/>
          </p:cNvSpPr>
          <p:nvPr>
            <p:ph idx="1"/>
          </p:nvPr>
        </p:nvSpPr>
        <p:spPr/>
        <p:txBody>
          <a:bodyPr/>
          <a:lstStyle/>
          <a:p>
            <a:r>
              <a:rPr lang="es-PY" dirty="0" smtClean="0"/>
              <a:t>Los </a:t>
            </a:r>
            <a:r>
              <a:rPr lang="es-PY" dirty="0"/>
              <a:t>sistemas de doble factor son mejores que la contraseñas solas, y más simples que las medidas </a:t>
            </a:r>
            <a:r>
              <a:rPr lang="es-PY" dirty="0" smtClean="0"/>
              <a:t>biométricas </a:t>
            </a:r>
            <a:r>
              <a:rPr lang="es-PY" dirty="0"/>
              <a:t>(como pueden ser las huellas digitales o el </a:t>
            </a:r>
            <a:r>
              <a:rPr lang="es-PY" dirty="0" smtClean="0"/>
              <a:t>reconocimiento </a:t>
            </a:r>
            <a:r>
              <a:rPr lang="es-PY" dirty="0"/>
              <a:t>facial), pero los atacantes eventualmente pueden encontrar el modo de </a:t>
            </a:r>
            <a:r>
              <a:rPr lang="es-PY" dirty="0" smtClean="0"/>
              <a:t>vulnerarlos.</a:t>
            </a:r>
          </a:p>
          <a:p>
            <a:r>
              <a:rPr lang="es-PY" dirty="0" smtClean="0"/>
              <a:t>Lo </a:t>
            </a:r>
            <a:r>
              <a:rPr lang="es-PY" dirty="0"/>
              <a:t>que el sistema garantiza es que los atacantes tendrán que trabajar más duro. Por ejemplo en un ataque reciente contra </a:t>
            </a:r>
            <a:r>
              <a:rPr lang="es-PY" dirty="0" err="1"/>
              <a:t>World</a:t>
            </a:r>
            <a:r>
              <a:rPr lang="es-PY" dirty="0"/>
              <a:t> of </a:t>
            </a:r>
            <a:r>
              <a:rPr lang="es-PY" dirty="0" err="1"/>
              <a:t>Warcraft</a:t>
            </a:r>
            <a:r>
              <a:rPr lang="es-PY" dirty="0"/>
              <a:t>, los cibercriminales crearon una replica del sitio web en la que se descargaba malware. Esto demuestra que el trabajo requerido para un atacante es mucho mayor, y eso es una buena noticia.</a:t>
            </a:r>
          </a:p>
        </p:txBody>
      </p:sp>
    </p:spTree>
    <p:extLst>
      <p:ext uri="{BB962C8B-B14F-4D97-AF65-F5344CB8AC3E}">
        <p14:creationId xmlns:p14="http://schemas.microsoft.com/office/powerpoint/2010/main" val="166769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Es necesario usar en todas las cuentas?</a:t>
            </a:r>
            <a:endParaRPr lang="es-PY" dirty="0"/>
          </a:p>
        </p:txBody>
      </p:sp>
      <p:sp>
        <p:nvSpPr>
          <p:cNvPr id="3" name="Marcador de contenido 2"/>
          <p:cNvSpPr>
            <a:spLocks noGrp="1"/>
          </p:cNvSpPr>
          <p:nvPr>
            <p:ph idx="1"/>
          </p:nvPr>
        </p:nvSpPr>
        <p:spPr/>
        <p:txBody>
          <a:bodyPr>
            <a:normAutofit/>
          </a:bodyPr>
          <a:lstStyle/>
          <a:p>
            <a:r>
              <a:rPr lang="es-PY" sz="3600" dirty="0" smtClean="0"/>
              <a:t>No</a:t>
            </a:r>
            <a:r>
              <a:rPr lang="es-PY" sz="3600" dirty="0"/>
              <a:t>. Idealmente, </a:t>
            </a:r>
            <a:r>
              <a:rPr lang="es-PY" sz="3600" b="1" dirty="0"/>
              <a:t>deberías usar el doble factor de autenticación para tus cuentas más valiosas</a:t>
            </a:r>
            <a:r>
              <a:rPr lang="es-PY" sz="3600" dirty="0"/>
              <a:t>, esto es, las que no puedes arriesgarte a que se vean </a:t>
            </a:r>
            <a:r>
              <a:rPr lang="es-PY" sz="3600" dirty="0" smtClean="0"/>
              <a:t>comprometidas.</a:t>
            </a:r>
            <a:endParaRPr lang="es-PY" sz="3600" dirty="0"/>
          </a:p>
        </p:txBody>
      </p:sp>
    </p:spTree>
    <p:extLst>
      <p:ext uri="{BB962C8B-B14F-4D97-AF65-F5344CB8AC3E}">
        <p14:creationId xmlns:p14="http://schemas.microsoft.com/office/powerpoint/2010/main" val="167512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Factores de autenticación</a:t>
            </a:r>
            <a:endParaRPr lang="es-PY" dirty="0"/>
          </a:p>
        </p:txBody>
      </p:sp>
      <p:sp>
        <p:nvSpPr>
          <p:cNvPr id="3" name="Marcador de contenido 2"/>
          <p:cNvSpPr>
            <a:spLocks noGrp="1"/>
          </p:cNvSpPr>
          <p:nvPr>
            <p:ph idx="1"/>
          </p:nvPr>
        </p:nvSpPr>
        <p:spPr/>
        <p:txBody>
          <a:bodyPr>
            <a:normAutofit fontScale="92500" lnSpcReduction="10000"/>
          </a:bodyPr>
          <a:lstStyle/>
          <a:p>
            <a:r>
              <a:rPr lang="es-PY" dirty="0" smtClean="0"/>
              <a:t>Un sistema de doble autenticación es aquel que utiliza dos de los tres factores de autenticación que existen para validar al usuario. Estos factores pueden ser: </a:t>
            </a:r>
          </a:p>
          <a:p>
            <a:r>
              <a:rPr lang="es-PY" dirty="0" smtClean="0"/>
              <a:t>Algo que el usuario sabe (conocimiento), como una contraseña. </a:t>
            </a:r>
          </a:p>
          <a:p>
            <a:r>
              <a:rPr lang="es-PY" dirty="0" smtClean="0"/>
              <a:t>Algo que el usuario tiene (posesión), como un teléfono o </a:t>
            </a:r>
            <a:r>
              <a:rPr lang="es-PY" dirty="0" err="1" smtClean="0"/>
              <a:t>token</a:t>
            </a:r>
            <a:r>
              <a:rPr lang="es-PY" dirty="0" smtClean="0"/>
              <a:t> que le permite recibir un código de seguridad. </a:t>
            </a:r>
          </a:p>
          <a:p>
            <a:r>
              <a:rPr lang="es-PY" dirty="0" smtClean="0"/>
              <a:t>Algo que el usuario es (inherencia), o sea, una característica intrínseca del ser humano como huellas dactilares, iris, etc. </a:t>
            </a:r>
          </a:p>
          <a:p>
            <a:r>
              <a:rPr lang="es-PY" dirty="0" smtClean="0"/>
              <a:t>Por lo general, los sistemas de doble autenticación suelen utilizar los factores conocimiento (nombre de usuario y contraseña) y posesión (teléfono o </a:t>
            </a:r>
            <a:r>
              <a:rPr lang="es-PY" dirty="0" err="1" smtClean="0"/>
              <a:t>token</a:t>
            </a:r>
            <a:r>
              <a:rPr lang="es-PY" dirty="0" smtClean="0"/>
              <a:t> para recibir código de seguridad).</a:t>
            </a:r>
            <a:endParaRPr lang="es-PY" dirty="0"/>
          </a:p>
        </p:txBody>
      </p:sp>
    </p:spTree>
    <p:extLst>
      <p:ext uri="{BB962C8B-B14F-4D97-AF65-F5344CB8AC3E}">
        <p14:creationId xmlns:p14="http://schemas.microsoft.com/office/powerpoint/2010/main" val="228116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Y" dirty="0" smtClean="0"/>
              <a:t>Tipos de amenazas informáticas que utilizan los cibercriminales para vulnerar contraseñas</a:t>
            </a:r>
            <a:endParaRPr lang="es-PY" dirty="0"/>
          </a:p>
        </p:txBody>
      </p:sp>
      <p:sp>
        <p:nvSpPr>
          <p:cNvPr id="3" name="Marcador de contenido 2"/>
          <p:cNvSpPr>
            <a:spLocks noGrp="1"/>
          </p:cNvSpPr>
          <p:nvPr>
            <p:ph idx="1"/>
          </p:nvPr>
        </p:nvSpPr>
        <p:spPr/>
        <p:txBody>
          <a:bodyPr>
            <a:normAutofit fontScale="92500"/>
          </a:bodyPr>
          <a:lstStyle/>
          <a:p>
            <a:r>
              <a:rPr lang="es-PY" dirty="0" smtClean="0"/>
              <a:t>FUERZA BRUTA: software que utiliza un “diccionario” cargado de contraseñas comúnmente utilizadas, con el objetivo de descifrar la clave de la víctima a través de comparaciones y pruebas sucesivas.</a:t>
            </a:r>
          </a:p>
          <a:p>
            <a:r>
              <a:rPr lang="es-PY" dirty="0" smtClean="0"/>
              <a:t>MALWARE (CÓDIGO MALICIOSO): programa diseñado para realizar diversas acciones maliciosas, como el robo de contraseñas y credenciales de acceso.</a:t>
            </a:r>
          </a:p>
          <a:p>
            <a:r>
              <a:rPr lang="es-PY" dirty="0" smtClean="0"/>
              <a:t>PHISHING: falsificación de una entidad de confianza, como bancos y redes sociales, por parte de un cibercriminal. De este modo, el atacante busca manipular a la víctima para que ingrese sus credenciales de acceso en un sitio falso pero que luce idéntico al original.</a:t>
            </a:r>
            <a:endParaRPr lang="es-PY" dirty="0"/>
          </a:p>
        </p:txBody>
      </p:sp>
    </p:spTree>
    <p:extLst>
      <p:ext uri="{BB962C8B-B14F-4D97-AF65-F5344CB8AC3E}">
        <p14:creationId xmlns:p14="http://schemas.microsoft.com/office/powerpoint/2010/main" val="168945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047875" y="2681286"/>
            <a:ext cx="6910388" cy="4598771"/>
          </a:xfrm>
          <a:prstGeom prst="rect">
            <a:avLst/>
          </a:prstGeom>
        </p:spPr>
      </p:pic>
      <p:sp>
        <p:nvSpPr>
          <p:cNvPr id="2" name="Título 1"/>
          <p:cNvSpPr>
            <a:spLocks noGrp="1"/>
          </p:cNvSpPr>
          <p:nvPr>
            <p:ph type="title"/>
          </p:nvPr>
        </p:nvSpPr>
        <p:spPr/>
        <p:txBody>
          <a:bodyPr>
            <a:normAutofit/>
          </a:bodyPr>
          <a:lstStyle/>
          <a:p>
            <a:r>
              <a:rPr lang="es-PY" dirty="0" smtClean="0"/>
              <a:t>Tipos de amenazas informáticas que utilizan los cibercriminales para vulnerar contraseñas</a:t>
            </a:r>
            <a:endParaRPr lang="es-PY" dirty="0"/>
          </a:p>
        </p:txBody>
      </p:sp>
      <p:sp>
        <p:nvSpPr>
          <p:cNvPr id="3" name="Marcador de contenido 2"/>
          <p:cNvSpPr>
            <a:spLocks noGrp="1"/>
          </p:cNvSpPr>
          <p:nvPr>
            <p:ph idx="1"/>
          </p:nvPr>
        </p:nvSpPr>
        <p:spPr/>
        <p:txBody>
          <a:bodyPr>
            <a:normAutofit/>
          </a:bodyPr>
          <a:lstStyle/>
          <a:p>
            <a:r>
              <a:rPr lang="es-PY" dirty="0" smtClean="0"/>
              <a:t>ATAQUES A SERVIDORES: vulneración de un sistema informático utilizado para almacenar la base de datos de credenciales de acceso de un determinado servicio.</a:t>
            </a:r>
          </a:p>
          <a:p>
            <a:endParaRPr lang="es-PY" dirty="0"/>
          </a:p>
        </p:txBody>
      </p:sp>
    </p:spTree>
    <p:extLst>
      <p:ext uri="{BB962C8B-B14F-4D97-AF65-F5344CB8AC3E}">
        <p14:creationId xmlns:p14="http://schemas.microsoft.com/office/powerpoint/2010/main" val="2997857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Y" dirty="0" smtClean="0"/>
              <a:t>Tarjeta de coordenadas</a:t>
            </a:r>
            <a:endParaRPr lang="es-PY" dirty="0"/>
          </a:p>
        </p:txBody>
      </p:sp>
      <p:sp>
        <p:nvSpPr>
          <p:cNvPr id="3" name="Marcador de contenido 2"/>
          <p:cNvSpPr>
            <a:spLocks noGrp="1"/>
          </p:cNvSpPr>
          <p:nvPr>
            <p:ph idx="1"/>
          </p:nvPr>
        </p:nvSpPr>
        <p:spPr/>
        <p:txBody>
          <a:bodyPr>
            <a:normAutofit fontScale="92500" lnSpcReduction="10000"/>
          </a:bodyPr>
          <a:lstStyle/>
          <a:p>
            <a:r>
              <a:rPr lang="es-PY" dirty="0" smtClean="0"/>
              <a:t>La tarjeta de coordenadas es una herramienta de seguridad adicional al PIN o clave de seguridad bancaria requerida para realizar operaciones que impliquen movimiento de fondos o contratación de productos y servicios a través de servicios a distancia (banca electrónica o banca telefónica).</a:t>
            </a:r>
          </a:p>
          <a:p>
            <a:endParaRPr lang="es-PY" dirty="0" smtClean="0"/>
          </a:p>
          <a:p>
            <a:r>
              <a:rPr lang="es-PY" dirty="0" smtClean="0"/>
              <a:t>Conforma un segundo factor de autenticación (algo que uno tiene) de la cuenta bancaria, pero a diferencia del PIN, que es fijo, es dinámica. Cuando una clave es dinámica es más difícil para los estafadores electrónicos (</a:t>
            </a:r>
            <a:r>
              <a:rPr lang="es-PY" dirty="0" err="1" smtClean="0"/>
              <a:t>Phishing</a:t>
            </a:r>
            <a:r>
              <a:rPr lang="es-PY" dirty="0" smtClean="0"/>
              <a:t> o correos fraudulentos) robar claves para hacer transferencias por Internet. Cada vez que lo intenten necesitarán una coordenada distinta, que es aleatoria y vence con cada sesión.</a:t>
            </a:r>
            <a:endParaRPr lang="es-PY" dirty="0"/>
          </a:p>
        </p:txBody>
      </p:sp>
    </p:spTree>
    <p:extLst>
      <p:ext uri="{BB962C8B-B14F-4D97-AF65-F5344CB8AC3E}">
        <p14:creationId xmlns:p14="http://schemas.microsoft.com/office/powerpoint/2010/main" val="2510480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Y" dirty="0" smtClean="0"/>
              <a:t>Tarjeta de coordenadas</a:t>
            </a:r>
            <a:endParaRPr lang="es-PY" dirty="0"/>
          </a:p>
        </p:txBody>
      </p:sp>
      <p:sp>
        <p:nvSpPr>
          <p:cNvPr id="3" name="Marcador de contenido 2"/>
          <p:cNvSpPr>
            <a:spLocks noGrp="1"/>
          </p:cNvSpPr>
          <p:nvPr>
            <p:ph idx="1"/>
          </p:nvPr>
        </p:nvSpPr>
        <p:spPr/>
        <p:txBody>
          <a:bodyPr>
            <a:normAutofit lnSpcReduction="10000"/>
          </a:bodyPr>
          <a:lstStyle/>
          <a:p>
            <a:r>
              <a:rPr lang="es-PY" dirty="0"/>
              <a:t>La Tarjeta de Coordenadas es una tarjeta de plástico, del tamaño de una </a:t>
            </a:r>
            <a:r>
              <a:rPr lang="es-PY" dirty="0">
                <a:hlinkClick r:id="rId3" tooltip="Tarjeta de crédito"/>
              </a:rPr>
              <a:t>tarjeta de crédito</a:t>
            </a:r>
            <a:r>
              <a:rPr lang="es-PY" dirty="0"/>
              <a:t>, que contiene una matriz o serie de números (generalmente pares de datos) impresos, es decir, ordenados en </a:t>
            </a:r>
            <a:r>
              <a:rPr lang="es-PY" dirty="0">
                <a:hlinkClick r:id="rId4" tooltip="Matriz (matemática)"/>
              </a:rPr>
              <a:t>filas</a:t>
            </a:r>
            <a:r>
              <a:rPr lang="es-PY" dirty="0"/>
              <a:t> y </a:t>
            </a:r>
            <a:r>
              <a:rPr lang="es-PY" dirty="0">
                <a:hlinkClick r:id="rId4" tooltip="Matriz (matemática)"/>
              </a:rPr>
              <a:t>columnas</a:t>
            </a:r>
            <a:r>
              <a:rPr lang="es-PY" dirty="0"/>
              <a:t>. Las filas están tituladas con números ascendentes a partir del 1 y las columnas con letras ascendentes alfabéticamente comenzando desde la A. En algunas entidades, el orden es inverso: en las filas se encuentran las letras por orden alfabético, y en las columnas los números. Para una tarjeta de 100 coordenadas se necesitan 10 filas (del 1 al 10) y 10 columnas (de la A </a:t>
            </a:r>
            <a:r>
              <a:rPr lang="es-PY" dirty="0" err="1"/>
              <a:t>a</a:t>
            </a:r>
            <a:r>
              <a:rPr lang="es-PY" dirty="0"/>
              <a:t> la J). La primer celda se llamará A1 y la última J10</a:t>
            </a:r>
          </a:p>
        </p:txBody>
      </p:sp>
    </p:spTree>
    <p:extLst>
      <p:ext uri="{BB962C8B-B14F-4D97-AF65-F5344CB8AC3E}">
        <p14:creationId xmlns:p14="http://schemas.microsoft.com/office/powerpoint/2010/main" val="1143538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Funcionamiento de la TC</a:t>
            </a:r>
            <a:endParaRPr lang="es-PY" dirty="0"/>
          </a:p>
        </p:txBody>
      </p:sp>
      <p:sp>
        <p:nvSpPr>
          <p:cNvPr id="3" name="Marcador de contenido 2"/>
          <p:cNvSpPr>
            <a:spLocks noGrp="1"/>
          </p:cNvSpPr>
          <p:nvPr>
            <p:ph idx="1"/>
          </p:nvPr>
        </p:nvSpPr>
        <p:spPr/>
        <p:txBody>
          <a:bodyPr/>
          <a:lstStyle/>
          <a:p>
            <a:r>
              <a:rPr lang="es-PY" dirty="0"/>
              <a:t>Al solicitar una transacción protegida por Tarjeta de Coordenadas (generalmente una </a:t>
            </a:r>
            <a:r>
              <a:rPr lang="es-PY" dirty="0">
                <a:hlinkClick r:id="rId2" tooltip="Transferencia bancaria"/>
              </a:rPr>
              <a:t>transferencia bancaria electrónica</a:t>
            </a:r>
            <a:r>
              <a:rPr lang="es-PY" dirty="0"/>
              <a:t>, ya sea pago de impuestos y servicios, pago de compras, pago de sueldos, cambio de domicilio, </a:t>
            </a:r>
            <a:r>
              <a:rPr lang="es-PY" dirty="0" err="1"/>
              <a:t>etc</a:t>
            </a:r>
            <a:r>
              <a:rPr lang="es-PY" dirty="0"/>
              <a:t>) el sistema requerirá el número que se encuentra impreso en alguna celda. Por ejemplo, si tenemos la Tarjeta de Coordenadas del ejemplo, si solicita A8 se debe introducir el número 05, si solicita G3 se debe introducir el número 64, etc. Este procedimiento se repetirá y si las respuestas son correctas, podrá realizar la operación requerida. En caso contrario, se le denegará.</a:t>
            </a:r>
          </a:p>
        </p:txBody>
      </p:sp>
    </p:spTree>
    <p:extLst>
      <p:ext uri="{BB962C8B-B14F-4D97-AF65-F5344CB8AC3E}">
        <p14:creationId xmlns:p14="http://schemas.microsoft.com/office/powerpoint/2010/main" val="182139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sz="4800" dirty="0" smtClean="0"/>
              <a:t>Uso</a:t>
            </a:r>
            <a:r>
              <a:rPr lang="es-PY" dirty="0" smtClean="0"/>
              <a:t>	</a:t>
            </a:r>
            <a:endParaRPr lang="es-PY" dirty="0"/>
          </a:p>
        </p:txBody>
      </p:sp>
      <p:sp>
        <p:nvSpPr>
          <p:cNvPr id="3" name="Marcador de contenido 2"/>
          <p:cNvSpPr>
            <a:spLocks noGrp="1"/>
          </p:cNvSpPr>
          <p:nvPr>
            <p:ph idx="1"/>
          </p:nvPr>
        </p:nvSpPr>
        <p:spPr/>
        <p:txBody>
          <a:bodyPr>
            <a:normAutofit lnSpcReduction="10000"/>
          </a:bodyPr>
          <a:lstStyle/>
          <a:p>
            <a:r>
              <a:rPr lang="es-PY" sz="3200" dirty="0" smtClean="0"/>
              <a:t>Para realizar autenticación en aplicaciones usando cuentas autenticadas de otras aplicaciones como el                         y                d                 sin que la aplicación </a:t>
            </a:r>
            <a:r>
              <a:rPr lang="es-PY" sz="3200" dirty="0"/>
              <a:t> </a:t>
            </a:r>
            <a:r>
              <a:rPr lang="es-PY" sz="3200" dirty="0" smtClean="0"/>
              <a:t>tenga </a:t>
            </a:r>
            <a:r>
              <a:rPr lang="es-PY" sz="3200" dirty="0"/>
              <a:t>acceso a todos los datos de tu cuenta de </a:t>
            </a:r>
            <a:r>
              <a:rPr lang="es-PY" sz="3200" dirty="0" err="1"/>
              <a:t>facebook</a:t>
            </a:r>
            <a:r>
              <a:rPr lang="es-PY" sz="3200" dirty="0"/>
              <a:t> y lo que es mas importante no tiene acceso a tu  </a:t>
            </a:r>
            <a:r>
              <a:rPr lang="es-PY" sz="4000" b="1" dirty="0">
                <a:solidFill>
                  <a:schemeClr val="accent1">
                    <a:lumMod val="75000"/>
                  </a:schemeClr>
                </a:solidFill>
              </a:rPr>
              <a:t>nombre de usuario </a:t>
            </a:r>
            <a:r>
              <a:rPr lang="es-PY" sz="3200" dirty="0"/>
              <a:t>ni a tu </a:t>
            </a:r>
            <a:r>
              <a:rPr lang="es-PY" sz="4000" b="1" dirty="0" err="1">
                <a:solidFill>
                  <a:schemeClr val="accent1">
                    <a:lumMod val="75000"/>
                  </a:schemeClr>
                </a:solidFill>
              </a:rPr>
              <a:t>password</a:t>
            </a:r>
            <a:r>
              <a:rPr lang="es-PY" sz="4000" dirty="0">
                <a:solidFill>
                  <a:schemeClr val="accent1">
                    <a:lumMod val="75000"/>
                  </a:schemeClr>
                </a:solidFill>
              </a:rPr>
              <a:t> </a:t>
            </a:r>
            <a:r>
              <a:rPr lang="es-PY" sz="3200" dirty="0"/>
              <a:t>de </a:t>
            </a:r>
            <a:r>
              <a:rPr lang="es-PY" sz="3200" dirty="0" err="1"/>
              <a:t>facebook</a:t>
            </a:r>
            <a:r>
              <a:rPr lang="es-PY" dirty="0"/>
              <a:t>.</a:t>
            </a:r>
            <a:endParaRPr lang="es-PY"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963" y="2276475"/>
            <a:ext cx="1695449" cy="526237"/>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237" y="2700337"/>
            <a:ext cx="1604963" cy="534453"/>
          </a:xfrm>
          <a:prstGeom prst="rect">
            <a:avLst/>
          </a:prstGeom>
        </p:spPr>
      </p:pic>
    </p:spTree>
    <p:extLst>
      <p:ext uri="{BB962C8B-B14F-4D97-AF65-F5344CB8AC3E}">
        <p14:creationId xmlns:p14="http://schemas.microsoft.com/office/powerpoint/2010/main" val="387005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871538" y="547687"/>
            <a:ext cx="9644062" cy="6181725"/>
          </a:xfrm>
          <a:prstGeom prst="rect">
            <a:avLst/>
          </a:prstGeom>
        </p:spPr>
      </p:pic>
    </p:spTree>
    <p:extLst>
      <p:ext uri="{BB962C8B-B14F-4D97-AF65-F5344CB8AC3E}">
        <p14:creationId xmlns:p14="http://schemas.microsoft.com/office/powerpoint/2010/main" val="96143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Token</a:t>
            </a:r>
            <a:r>
              <a:rPr lang="es-ES" dirty="0"/>
              <a:t> de seguridad</a:t>
            </a:r>
            <a:br>
              <a:rPr lang="es-ES" dirty="0"/>
            </a:br>
            <a:endParaRPr lang="es-PY" dirty="0"/>
          </a:p>
        </p:txBody>
      </p:sp>
      <p:sp>
        <p:nvSpPr>
          <p:cNvPr id="3" name="Marcador de contenido 2"/>
          <p:cNvSpPr>
            <a:spLocks noGrp="1"/>
          </p:cNvSpPr>
          <p:nvPr>
            <p:ph idx="1"/>
          </p:nvPr>
        </p:nvSpPr>
        <p:spPr/>
        <p:txBody>
          <a:bodyPr/>
          <a:lstStyle/>
          <a:p>
            <a:r>
              <a:rPr lang="es-PY" dirty="0"/>
              <a:t>Un </a:t>
            </a:r>
            <a:r>
              <a:rPr lang="es-PY" b="1" i="1" dirty="0" err="1"/>
              <a:t>token</a:t>
            </a:r>
            <a:r>
              <a:rPr lang="es-PY" b="1" dirty="0"/>
              <a:t> de seguridad</a:t>
            </a:r>
            <a:r>
              <a:rPr lang="es-PY" dirty="0"/>
              <a:t> (también </a:t>
            </a:r>
            <a:r>
              <a:rPr lang="es-PY" b="1" i="1" dirty="0" err="1"/>
              <a:t>token</a:t>
            </a:r>
            <a:r>
              <a:rPr lang="es-PY" b="1" dirty="0"/>
              <a:t> de autenticación</a:t>
            </a:r>
            <a:r>
              <a:rPr lang="es-PY" dirty="0"/>
              <a:t> o </a:t>
            </a:r>
            <a:r>
              <a:rPr lang="es-PY" b="1" i="1" dirty="0" err="1"/>
              <a:t>token</a:t>
            </a:r>
            <a:r>
              <a:rPr lang="es-PY" b="1" i="1" dirty="0"/>
              <a:t> criptográfico</a:t>
            </a:r>
            <a:r>
              <a:rPr lang="es-PY" dirty="0"/>
              <a:t>) es un dispositivo electrónico que se le da a un usuario autorizado de un servicio computarizado para facilitar el proceso de autenticación.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3504843"/>
            <a:ext cx="4845050" cy="2755622"/>
          </a:xfrm>
          <a:prstGeom prst="rect">
            <a:avLst/>
          </a:prstGeom>
        </p:spPr>
      </p:pic>
    </p:spTree>
    <p:extLst>
      <p:ext uri="{BB962C8B-B14F-4D97-AF65-F5344CB8AC3E}">
        <p14:creationId xmlns:p14="http://schemas.microsoft.com/office/powerpoint/2010/main" val="98629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Token</a:t>
            </a:r>
            <a:r>
              <a:rPr lang="es-ES" dirty="0"/>
              <a:t> de seguridad</a:t>
            </a:r>
            <a:br>
              <a:rPr lang="es-ES" dirty="0"/>
            </a:br>
            <a:endParaRPr lang="es-PY"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1221526"/>
            <a:ext cx="7429499" cy="4990147"/>
          </a:xfrm>
        </p:spPr>
      </p:pic>
    </p:spTree>
    <p:extLst>
      <p:ext uri="{BB962C8B-B14F-4D97-AF65-F5344CB8AC3E}">
        <p14:creationId xmlns:p14="http://schemas.microsoft.com/office/powerpoint/2010/main" val="3155346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Tipos de </a:t>
            </a:r>
            <a:r>
              <a:rPr lang="es-PY" b="1" dirty="0" err="1"/>
              <a:t>token</a:t>
            </a:r>
            <a:r>
              <a:rPr lang="es-PY" b="1" dirty="0"/>
              <a:t> de </a:t>
            </a:r>
            <a:r>
              <a:rPr lang="es-PY" b="1" dirty="0" smtClean="0"/>
              <a:t>seguridad</a:t>
            </a:r>
            <a:endParaRPr lang="es-PY" dirty="0"/>
          </a:p>
        </p:txBody>
      </p:sp>
      <p:sp>
        <p:nvSpPr>
          <p:cNvPr id="3" name="Marcador de contenido 2"/>
          <p:cNvSpPr>
            <a:spLocks noGrp="1"/>
          </p:cNvSpPr>
          <p:nvPr>
            <p:ph idx="1"/>
          </p:nvPr>
        </p:nvSpPr>
        <p:spPr/>
        <p:txBody>
          <a:bodyPr/>
          <a:lstStyle/>
          <a:p>
            <a:r>
              <a:rPr lang="es-PY" b="1" dirty="0"/>
              <a:t> Dispositivos:</a:t>
            </a:r>
            <a:r>
              <a:rPr lang="es-PY" dirty="0" smtClean="0"/>
              <a:t/>
            </a:r>
            <a:br>
              <a:rPr lang="es-PY" dirty="0" smtClean="0"/>
            </a:br>
            <a:r>
              <a:rPr lang="es-PY" dirty="0"/>
              <a:t>Existen </a:t>
            </a:r>
            <a:r>
              <a:rPr lang="es-PY" dirty="0" err="1"/>
              <a:t>tokens</a:t>
            </a:r>
            <a:r>
              <a:rPr lang="es-PY" dirty="0"/>
              <a:t> que se conectan directamente al ordenador o que lo hacen por métodos como </a:t>
            </a:r>
            <a:r>
              <a:rPr lang="es-PY" dirty="0" err="1"/>
              <a:t>bluetooth</a:t>
            </a:r>
            <a:r>
              <a:rPr lang="es-PY" dirty="0"/>
              <a:t>, aunque aquí también podríamos incluir los mensajes al móvil</a:t>
            </a:r>
            <a:r>
              <a:rPr lang="es-PY" dirty="0" smtClean="0"/>
              <a:t>.</a:t>
            </a:r>
          </a:p>
          <a:p>
            <a:r>
              <a:rPr lang="es-PY" b="1" dirty="0"/>
              <a:t>- Contraseñas:</a:t>
            </a:r>
            <a:r>
              <a:rPr lang="es-PY" dirty="0" smtClean="0"/>
              <a:t/>
            </a:r>
            <a:br>
              <a:rPr lang="es-PY" dirty="0" smtClean="0"/>
            </a:br>
            <a:r>
              <a:rPr lang="es-PY" dirty="0"/>
              <a:t>Los </a:t>
            </a:r>
            <a:r>
              <a:rPr lang="es-PY" dirty="0" err="1"/>
              <a:t>tokens</a:t>
            </a:r>
            <a:r>
              <a:rPr lang="es-PY" dirty="0"/>
              <a:t> de seguridad más populares son los que se conocen como OTP </a:t>
            </a:r>
            <a:r>
              <a:rPr lang="es-PY" dirty="0" err="1"/>
              <a:t>Tokens</a:t>
            </a:r>
            <a:r>
              <a:rPr lang="es-PY" dirty="0"/>
              <a:t> (</a:t>
            </a:r>
            <a:r>
              <a:rPr lang="es-PY" b="1" dirty="0" err="1"/>
              <a:t>One</a:t>
            </a:r>
            <a:r>
              <a:rPr lang="es-PY" b="1" dirty="0"/>
              <a:t>-Time </a:t>
            </a:r>
            <a:r>
              <a:rPr lang="es-PY" b="1" dirty="0" err="1"/>
              <a:t>Password</a:t>
            </a:r>
            <a:r>
              <a:rPr lang="es-PY" smtClean="0"/>
              <a:t>).</a:t>
            </a:r>
          </a:p>
          <a:p>
            <a:endParaRPr lang="es-PY"/>
          </a:p>
        </p:txBody>
      </p:sp>
    </p:spTree>
    <p:extLst>
      <p:ext uri="{BB962C8B-B14F-4D97-AF65-F5344CB8AC3E}">
        <p14:creationId xmlns:p14="http://schemas.microsoft.com/office/powerpoint/2010/main" val="305853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Metodología de autenticación sin </a:t>
            </a:r>
            <a:r>
              <a:rPr lang="es-PY" dirty="0" err="1" smtClean="0"/>
              <a:t>Oauth</a:t>
            </a:r>
            <a:endParaRPr lang="es-PY" dirty="0"/>
          </a:p>
        </p:txBody>
      </p:sp>
      <p:sp>
        <p:nvSpPr>
          <p:cNvPr id="3" name="Marcador de contenido 2"/>
          <p:cNvSpPr>
            <a:spLocks noGrp="1"/>
          </p:cNvSpPr>
          <p:nvPr>
            <p:ph idx="1"/>
          </p:nvPr>
        </p:nvSpPr>
        <p:spPr/>
        <p:txBody>
          <a:bodyPr>
            <a:normAutofit lnSpcReduction="10000"/>
          </a:bodyPr>
          <a:lstStyle/>
          <a:p>
            <a:pPr marL="0" indent="0" fontAlgn="base">
              <a:buNone/>
            </a:pPr>
            <a:r>
              <a:rPr lang="es-PY" dirty="0" smtClean="0"/>
              <a:t>Compra de un producto </a:t>
            </a:r>
            <a:r>
              <a:rPr lang="es-PY" dirty="0" err="1" smtClean="0"/>
              <a:t>on</a:t>
            </a:r>
            <a:r>
              <a:rPr lang="es-PY" dirty="0" smtClean="0"/>
              <a:t> line</a:t>
            </a:r>
          </a:p>
          <a:p>
            <a:pPr fontAlgn="base"/>
            <a:r>
              <a:rPr lang="es-PY" dirty="0" smtClean="0"/>
              <a:t>El </a:t>
            </a:r>
            <a:r>
              <a:rPr lang="es-PY" dirty="0"/>
              <a:t>usuario accede a la tienda y pulsa en el botón de </a:t>
            </a:r>
            <a:r>
              <a:rPr lang="es-PY" dirty="0" err="1"/>
              <a:t>login</a:t>
            </a:r>
            <a:r>
              <a:rPr lang="es-PY" dirty="0"/>
              <a:t>.</a:t>
            </a:r>
          </a:p>
          <a:p>
            <a:pPr fontAlgn="base"/>
            <a:r>
              <a:rPr lang="es-PY" dirty="0"/>
              <a:t>La tienda le pide usuario y contraseña.</a:t>
            </a:r>
          </a:p>
          <a:p>
            <a:pPr fontAlgn="base"/>
            <a:r>
              <a:rPr lang="es-PY" dirty="0"/>
              <a:t>El usuario se las da y accede a sus datos y pedidos</a:t>
            </a:r>
            <a:r>
              <a:rPr lang="es-PY" dirty="0" smtClean="0"/>
              <a:t>.</a:t>
            </a:r>
          </a:p>
          <a:p>
            <a:pPr marL="0" indent="0" fontAlgn="base">
              <a:buNone/>
            </a:pPr>
            <a:r>
              <a:rPr lang="es-PY" sz="3200" b="1" i="1" dirty="0" smtClean="0">
                <a:solidFill>
                  <a:srgbClr val="FF0000"/>
                </a:solidFill>
              </a:rPr>
              <a:t>Inconvenientes</a:t>
            </a:r>
            <a:r>
              <a:rPr lang="es-PY" dirty="0" smtClean="0"/>
              <a:t>:</a:t>
            </a:r>
          </a:p>
          <a:p>
            <a:pPr fontAlgn="base"/>
            <a:r>
              <a:rPr lang="es-PY" dirty="0"/>
              <a:t>Si </a:t>
            </a:r>
            <a:r>
              <a:rPr lang="es-PY" b="1" dirty="0" err="1">
                <a:solidFill>
                  <a:srgbClr val="FF0000"/>
                </a:solidFill>
              </a:rPr>
              <a:t>hackean</a:t>
            </a:r>
            <a:r>
              <a:rPr lang="es-PY" dirty="0">
                <a:solidFill>
                  <a:srgbClr val="FF0000"/>
                </a:solidFill>
              </a:rPr>
              <a:t> </a:t>
            </a:r>
            <a:r>
              <a:rPr lang="es-PY" dirty="0"/>
              <a:t>la tienda tienen acceso a todos mis datos incluido </a:t>
            </a:r>
            <a:r>
              <a:rPr lang="es-PY" b="1" dirty="0">
                <a:solidFill>
                  <a:schemeClr val="accent6">
                    <a:lumMod val="75000"/>
                  </a:schemeClr>
                </a:solidFill>
              </a:rPr>
              <a:t>nº de tarjeta</a:t>
            </a:r>
            <a:r>
              <a:rPr lang="es-PY" dirty="0"/>
              <a:t> usuario y contraseña. </a:t>
            </a:r>
            <a:r>
              <a:rPr lang="es-PY" dirty="0" smtClean="0"/>
              <a:t>Además, </a:t>
            </a:r>
            <a:r>
              <a:rPr lang="es-PY" dirty="0"/>
              <a:t>lo normal es que los usuarios utilicen estos datos en mas servicios con lo que podrían tener acceso a mis datos en otros servicios.</a:t>
            </a:r>
          </a:p>
        </p:txBody>
      </p:sp>
    </p:spTree>
    <p:extLst>
      <p:ext uri="{BB962C8B-B14F-4D97-AF65-F5344CB8AC3E}">
        <p14:creationId xmlns:p14="http://schemas.microsoft.com/office/powerpoint/2010/main" val="2552479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Funcionamiento  con </a:t>
            </a:r>
            <a:r>
              <a:rPr lang="es-PY" b="1" dirty="0" err="1"/>
              <a:t>OAuth</a:t>
            </a:r>
            <a:r>
              <a:rPr lang="es-PY" b="1" dirty="0"/>
              <a:t/>
            </a:r>
            <a:br>
              <a:rPr lang="es-PY" b="1" dirty="0"/>
            </a:br>
            <a:endParaRPr lang="es-PY" dirty="0"/>
          </a:p>
        </p:txBody>
      </p:sp>
      <p:sp>
        <p:nvSpPr>
          <p:cNvPr id="3" name="Marcador de contenido 2"/>
          <p:cNvSpPr>
            <a:spLocks noGrp="1"/>
          </p:cNvSpPr>
          <p:nvPr>
            <p:ph idx="1"/>
          </p:nvPr>
        </p:nvSpPr>
        <p:spPr>
          <a:xfrm>
            <a:off x="838200" y="1568450"/>
            <a:ext cx="10515600" cy="4351338"/>
          </a:xfrm>
        </p:spPr>
        <p:txBody>
          <a:bodyPr>
            <a:normAutofit/>
          </a:bodyPr>
          <a:lstStyle/>
          <a:p>
            <a:pPr marL="0" indent="0" fontAlgn="base">
              <a:buNone/>
            </a:pPr>
            <a:r>
              <a:rPr lang="es-PY" sz="3200" b="1" dirty="0">
                <a:effectLst>
                  <a:outerShdw blurRad="38100" dist="38100" dir="2700000" algn="tl">
                    <a:srgbClr val="000000">
                      <a:alpha val="43137"/>
                    </a:srgbClr>
                  </a:outerShdw>
                </a:effectLst>
              </a:rPr>
              <a:t>Ejemplo con una tienda online usando PayPal.</a:t>
            </a:r>
          </a:p>
          <a:p>
            <a:pPr fontAlgn="base"/>
            <a:r>
              <a:rPr lang="es-PY" dirty="0"/>
              <a:t>El usuario accede a la tienda online y esta le pide que se </a:t>
            </a:r>
            <a:r>
              <a:rPr lang="es-PY" dirty="0" err="1"/>
              <a:t>loguee</a:t>
            </a:r>
            <a:r>
              <a:rPr lang="es-PY" dirty="0"/>
              <a:t> con PayPal y el usuario le dice que si.</a:t>
            </a:r>
          </a:p>
          <a:p>
            <a:pPr fontAlgn="base"/>
            <a:r>
              <a:rPr lang="es-PY" dirty="0"/>
              <a:t>La tienda online le pide a PayPal los datos  los datos del usuario .</a:t>
            </a:r>
          </a:p>
          <a:p>
            <a:pPr fontAlgn="base"/>
            <a:r>
              <a:rPr lang="es-PY" dirty="0"/>
              <a:t>PayPal, no la tienda online, pide al usuario su nombre de usuario y contraseña.</a:t>
            </a:r>
          </a:p>
          <a:p>
            <a:pPr fontAlgn="base"/>
            <a:r>
              <a:rPr lang="es-PY" dirty="0"/>
              <a:t>El usuario los pone y configura a que datos y que permisos tendrá la tienda online.</a:t>
            </a:r>
          </a:p>
          <a:p>
            <a:pPr fontAlgn="base"/>
            <a:r>
              <a:rPr lang="es-PY" dirty="0"/>
              <a:t>Posteriormente PayPal y tienda online se intercambian los datos acordados.</a:t>
            </a:r>
          </a:p>
          <a:p>
            <a:endParaRPr lang="es-PY" dirty="0"/>
          </a:p>
        </p:txBody>
      </p:sp>
    </p:spTree>
    <p:extLst>
      <p:ext uri="{BB962C8B-B14F-4D97-AF65-F5344CB8AC3E}">
        <p14:creationId xmlns:p14="http://schemas.microsoft.com/office/powerpoint/2010/main" val="2236389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Problemas con </a:t>
            </a:r>
            <a:r>
              <a:rPr lang="es-PY" b="1" dirty="0" err="1" smtClean="0"/>
              <a:t>Oauth</a:t>
            </a:r>
            <a:r>
              <a:rPr lang="es-PY" b="1" dirty="0" smtClean="0"/>
              <a:t> </a:t>
            </a:r>
            <a:endParaRPr lang="es-PY" dirty="0"/>
          </a:p>
        </p:txBody>
      </p:sp>
      <p:sp>
        <p:nvSpPr>
          <p:cNvPr id="3" name="Marcador de contenido 2"/>
          <p:cNvSpPr>
            <a:spLocks noGrp="1"/>
          </p:cNvSpPr>
          <p:nvPr>
            <p:ph idx="1"/>
          </p:nvPr>
        </p:nvSpPr>
        <p:spPr/>
        <p:txBody>
          <a:bodyPr>
            <a:normAutofit fontScale="85000" lnSpcReduction="20000"/>
          </a:bodyPr>
          <a:lstStyle/>
          <a:p>
            <a:r>
              <a:rPr lang="es-PY" sz="3600" dirty="0"/>
              <a:t>Si </a:t>
            </a:r>
            <a:r>
              <a:rPr lang="es-PY" sz="3600" dirty="0" err="1"/>
              <a:t>hackean</a:t>
            </a:r>
            <a:r>
              <a:rPr lang="es-PY" sz="3600" dirty="0"/>
              <a:t> la tienda online no tienen acceso a nada, la tienda online solo tiene un </a:t>
            </a:r>
            <a:r>
              <a:rPr lang="es-PY" sz="3600" dirty="0" err="1"/>
              <a:t>token</a:t>
            </a:r>
            <a:r>
              <a:rPr lang="es-PY" sz="3600" dirty="0"/>
              <a:t> que solo sirve para acceder a PayPal desde los servidores de la tienda online y solo a una información limitada, ni al usuario, ni a la </a:t>
            </a:r>
            <a:r>
              <a:rPr lang="es-PY" sz="3600" dirty="0" err="1"/>
              <a:t>password</a:t>
            </a:r>
            <a:r>
              <a:rPr lang="es-PY" sz="3600" dirty="0"/>
              <a:t>, ni la tarjeta de </a:t>
            </a:r>
            <a:r>
              <a:rPr lang="es-PY" sz="3600" dirty="0" smtClean="0"/>
              <a:t>crédito </a:t>
            </a:r>
            <a:r>
              <a:rPr lang="es-PY" sz="3600" dirty="0"/>
              <a:t>cosa que solo tiene PayPal</a:t>
            </a:r>
            <a:r>
              <a:rPr lang="es-PY" sz="3600" dirty="0" smtClean="0"/>
              <a:t>.</a:t>
            </a:r>
          </a:p>
          <a:p>
            <a:endParaRPr lang="es-PY" sz="3600" dirty="0"/>
          </a:p>
          <a:p>
            <a:endParaRPr lang="es-PY" sz="3600" dirty="0" smtClean="0"/>
          </a:p>
          <a:p>
            <a:pPr marL="0" indent="0">
              <a:buNone/>
            </a:pPr>
            <a:r>
              <a:rPr lang="es-PY" sz="1800" dirty="0" smtClean="0"/>
              <a:t>http://aplicacionesysistemas.com/que-es-oauth/</a:t>
            </a:r>
            <a:endParaRPr lang="es-PY" sz="1800" dirty="0"/>
          </a:p>
        </p:txBody>
      </p:sp>
    </p:spTree>
    <p:extLst>
      <p:ext uri="{BB962C8B-B14F-4D97-AF65-F5344CB8AC3E}">
        <p14:creationId xmlns:p14="http://schemas.microsoft.com/office/powerpoint/2010/main" val="13887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Quienes usan </a:t>
            </a:r>
            <a:r>
              <a:rPr lang="es-PY" dirty="0" err="1" smtClean="0"/>
              <a:t>OAuth</a:t>
            </a:r>
            <a:endParaRPr lang="es-PY" dirty="0"/>
          </a:p>
        </p:txBody>
      </p:sp>
      <p:pic>
        <p:nvPicPr>
          <p:cNvPr id="5" name="Imagen 4"/>
          <p:cNvPicPr>
            <a:picLocks noChangeAspect="1"/>
          </p:cNvPicPr>
          <p:nvPr/>
        </p:nvPicPr>
        <p:blipFill>
          <a:blip r:embed="rId2"/>
          <a:stretch>
            <a:fillRect/>
          </a:stretch>
        </p:blipFill>
        <p:spPr>
          <a:xfrm>
            <a:off x="1166814" y="1404937"/>
            <a:ext cx="8405812" cy="5023140"/>
          </a:xfrm>
          <a:prstGeom prst="rect">
            <a:avLst/>
          </a:prstGeom>
        </p:spPr>
      </p:pic>
    </p:spTree>
    <p:extLst>
      <p:ext uri="{BB962C8B-B14F-4D97-AF65-F5344CB8AC3E}">
        <p14:creationId xmlns:p14="http://schemas.microsoft.com/office/powerpoint/2010/main" val="168220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12" y="678230"/>
            <a:ext cx="9344026" cy="5865445"/>
          </a:xfrm>
          <a:prstGeom prst="rect">
            <a:avLst/>
          </a:prstGeom>
        </p:spPr>
      </p:pic>
      <p:sp>
        <p:nvSpPr>
          <p:cNvPr id="2" name="Título 1"/>
          <p:cNvSpPr>
            <a:spLocks noGrp="1"/>
          </p:cNvSpPr>
          <p:nvPr>
            <p:ph type="title"/>
          </p:nvPr>
        </p:nvSpPr>
        <p:spPr/>
        <p:txBody>
          <a:bodyPr/>
          <a:lstStyle/>
          <a:p>
            <a:r>
              <a:rPr lang="es-PY" b="1" dirty="0"/>
              <a:t>El escenario</a:t>
            </a:r>
            <a:br>
              <a:rPr lang="es-PY" b="1" dirty="0"/>
            </a:br>
            <a:endParaRPr lang="es-PY" dirty="0"/>
          </a:p>
        </p:txBody>
      </p:sp>
    </p:spTree>
    <p:extLst>
      <p:ext uri="{BB962C8B-B14F-4D97-AF65-F5344CB8AC3E}">
        <p14:creationId xmlns:p14="http://schemas.microsoft.com/office/powerpoint/2010/main" val="247772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a:t>El escenario</a:t>
            </a:r>
            <a:br>
              <a:rPr lang="es-PY" b="1" dirty="0"/>
            </a:br>
            <a:endParaRPr lang="es-PY" dirty="0"/>
          </a:p>
        </p:txBody>
      </p:sp>
      <p:sp>
        <p:nvSpPr>
          <p:cNvPr id="3" name="Marcador de contenido 2"/>
          <p:cNvSpPr>
            <a:spLocks noGrp="1"/>
          </p:cNvSpPr>
          <p:nvPr>
            <p:ph idx="1"/>
          </p:nvPr>
        </p:nvSpPr>
        <p:spPr>
          <a:xfrm>
            <a:off x="838200" y="1397000"/>
            <a:ext cx="10515600" cy="4351338"/>
          </a:xfrm>
        </p:spPr>
        <p:txBody>
          <a:bodyPr>
            <a:normAutofit fontScale="85000" lnSpcReduction="20000"/>
          </a:bodyPr>
          <a:lstStyle/>
          <a:p>
            <a:r>
              <a:rPr lang="es-PY" sz="3000" b="1" dirty="0"/>
              <a:t>Propietario de </a:t>
            </a:r>
            <a:r>
              <a:rPr lang="es-PY" sz="3000" b="1" dirty="0" smtClean="0"/>
              <a:t>recursos</a:t>
            </a:r>
            <a:r>
              <a:rPr lang="es-PY" sz="3000" dirty="0" smtClean="0"/>
              <a:t>: Es </a:t>
            </a:r>
            <a:r>
              <a:rPr lang="es-PY" sz="3000" dirty="0"/>
              <a:t>una entidad capaz de dar acceso a recursos protegidos. Cuando es una persona nos referiremos a él como usuario final</a:t>
            </a:r>
            <a:r>
              <a:rPr lang="es-PY" sz="3000" dirty="0" smtClean="0"/>
              <a:t>.</a:t>
            </a:r>
            <a:endParaRPr lang="es-PY" sz="3000" dirty="0"/>
          </a:p>
          <a:p>
            <a:r>
              <a:rPr lang="es-PY" sz="3000" b="1" dirty="0"/>
              <a:t>Cliente</a:t>
            </a:r>
            <a:r>
              <a:rPr lang="es-PY" sz="3000" dirty="0"/>
              <a:t>. Es la aplicación </a:t>
            </a:r>
            <a:r>
              <a:rPr lang="es-PY" sz="3000" dirty="0" smtClean="0"/>
              <a:t>que hace </a:t>
            </a:r>
            <a:r>
              <a:rPr lang="es-PY" sz="3000" dirty="0"/>
              <a:t>peticiones </a:t>
            </a:r>
            <a:r>
              <a:rPr lang="es-PY" sz="3000" dirty="0" smtClean="0"/>
              <a:t>a los </a:t>
            </a:r>
            <a:r>
              <a:rPr lang="es-PY" sz="3000" dirty="0"/>
              <a:t>recursos protegidos en nombre de un propietario de recursos con la autorización del mismo.</a:t>
            </a:r>
          </a:p>
          <a:p>
            <a:r>
              <a:rPr lang="es-PY" sz="3000" b="1" dirty="0"/>
              <a:t>Proveedor</a:t>
            </a:r>
            <a:endParaRPr lang="es-PY" sz="3000" dirty="0"/>
          </a:p>
          <a:p>
            <a:pPr lvl="1"/>
            <a:r>
              <a:rPr lang="es-PY" sz="2600" b="1" dirty="0"/>
              <a:t>Servidor de recursos</a:t>
            </a:r>
            <a:r>
              <a:rPr lang="es-PY" sz="2600" dirty="0"/>
              <a:t>. Es la entidad que tiene los recursos protegidos. Es capaz de aceptar y responder peticiones usando un </a:t>
            </a:r>
            <a:r>
              <a:rPr lang="es-PY" sz="2800" b="1" dirty="0" err="1">
                <a:effectLst>
                  <a:outerShdw blurRad="38100" dist="38100" dir="2700000" algn="tl">
                    <a:srgbClr val="000000">
                      <a:alpha val="43137"/>
                    </a:srgbClr>
                  </a:outerShdw>
                </a:effectLst>
              </a:rPr>
              <a:t>access</a:t>
            </a:r>
            <a:r>
              <a:rPr lang="es-PY" sz="2800" b="1" dirty="0">
                <a:effectLst>
                  <a:outerShdw blurRad="38100" dist="38100" dir="2700000" algn="tl">
                    <a:srgbClr val="000000">
                      <a:alpha val="43137"/>
                    </a:srgbClr>
                  </a:outerShdw>
                </a:effectLst>
              </a:rPr>
              <a:t> </a:t>
            </a:r>
            <a:r>
              <a:rPr lang="es-PY" sz="2800" b="1" dirty="0" err="1">
                <a:effectLst>
                  <a:outerShdw blurRad="38100" dist="38100" dir="2700000" algn="tl">
                    <a:srgbClr val="000000">
                      <a:alpha val="43137"/>
                    </a:srgbClr>
                  </a:outerShdw>
                </a:effectLst>
              </a:rPr>
              <a:t>token</a:t>
            </a:r>
            <a:r>
              <a:rPr lang="es-PY" sz="2800" b="1" dirty="0">
                <a:effectLst>
                  <a:outerShdw blurRad="38100" dist="38100" dir="2700000" algn="tl">
                    <a:srgbClr val="000000">
                      <a:alpha val="43137"/>
                    </a:srgbClr>
                  </a:outerShdw>
                </a:effectLst>
              </a:rPr>
              <a:t> </a:t>
            </a:r>
            <a:r>
              <a:rPr lang="es-PY" sz="2600" dirty="0"/>
              <a:t>que debe venir en el cuerpo de la petición.</a:t>
            </a:r>
          </a:p>
          <a:p>
            <a:pPr lvl="1"/>
            <a:r>
              <a:rPr lang="es-PY" sz="2600" b="1" dirty="0"/>
              <a:t>Servidor de autorización</a:t>
            </a:r>
            <a:r>
              <a:rPr lang="es-PY" sz="2600" dirty="0"/>
              <a:t>. En muchos casos el servidor de autenticación es el mismo que el Servidor de Recursos. En el caso de que se separen, el servidor de autenticación es el responsable de generar </a:t>
            </a:r>
            <a:r>
              <a:rPr lang="es-PY" sz="2600" dirty="0" err="1"/>
              <a:t>tokens</a:t>
            </a:r>
            <a:r>
              <a:rPr lang="es-PY" sz="2600" dirty="0"/>
              <a:t> de acceso y validar usuarios y credenciales.</a:t>
            </a:r>
          </a:p>
          <a:p>
            <a:endParaRPr lang="es-PY" dirty="0"/>
          </a:p>
        </p:txBody>
      </p:sp>
    </p:spTree>
    <p:extLst>
      <p:ext uri="{BB962C8B-B14F-4D97-AF65-F5344CB8AC3E}">
        <p14:creationId xmlns:p14="http://schemas.microsoft.com/office/powerpoint/2010/main" val="583553585"/>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152</TotalTime>
  <Words>1483</Words>
  <Application>Microsoft Office PowerPoint</Application>
  <PresentationFormat>Panorámica</PresentationFormat>
  <Paragraphs>111</Paragraphs>
  <Slides>33</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Trebuchet MS</vt:lpstr>
      <vt:lpstr>Berlín</vt:lpstr>
      <vt:lpstr>Autenticación </vt:lpstr>
      <vt:lpstr>OAuth </vt:lpstr>
      <vt:lpstr>Uso </vt:lpstr>
      <vt:lpstr>Metodología de autenticación sin Oauth</vt:lpstr>
      <vt:lpstr>Funcionamiento  con OAuth </vt:lpstr>
      <vt:lpstr>Problemas con Oauth </vt:lpstr>
      <vt:lpstr>Quienes usan OAuth</vt:lpstr>
      <vt:lpstr>El escenario </vt:lpstr>
      <vt:lpstr>El escenario </vt:lpstr>
      <vt:lpstr>El escenario </vt:lpstr>
      <vt:lpstr>El escenario </vt:lpstr>
      <vt:lpstr>Un ejemplo de concepto</vt:lpstr>
      <vt:lpstr>OpenID </vt:lpstr>
      <vt:lpstr>Como se usa?</vt:lpstr>
      <vt:lpstr>Ventajas de utilizar Open ID</vt:lpstr>
      <vt:lpstr>Autenticación SSO</vt:lpstr>
      <vt:lpstr>Ejemplo de SSO</vt:lpstr>
      <vt:lpstr>Configuraciones de SSO</vt:lpstr>
      <vt:lpstr>Configuraciones de SSO</vt:lpstr>
      <vt:lpstr>Doble factor de Autenticación</vt:lpstr>
      <vt:lpstr>Doble factor de Autenticación</vt:lpstr>
      <vt:lpstr>Doble factor de Autenticación</vt:lpstr>
      <vt:lpstr>Es necesario usar en todas las cuentas?</vt:lpstr>
      <vt:lpstr>Factores de autenticación</vt:lpstr>
      <vt:lpstr>Tipos de amenazas informáticas que utilizan los cibercriminales para vulnerar contraseñas</vt:lpstr>
      <vt:lpstr>Tipos de amenazas informáticas que utilizan los cibercriminales para vulnerar contraseñas</vt:lpstr>
      <vt:lpstr>Tarjeta de coordenadas</vt:lpstr>
      <vt:lpstr>Tarjeta de coordenadas</vt:lpstr>
      <vt:lpstr>Funcionamiento de la TC</vt:lpstr>
      <vt:lpstr>Presentación de PowerPoint</vt:lpstr>
      <vt:lpstr>Token de seguridad </vt:lpstr>
      <vt:lpstr>Token de seguridad </vt:lpstr>
      <vt:lpstr>Tipos de token de seguridad</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Autenticación </dc:title>
  <dc:creator>aditardo</dc:creator>
  <cp:lastModifiedBy>aditardo</cp:lastModifiedBy>
  <cp:revision>27</cp:revision>
  <dcterms:created xsi:type="dcterms:W3CDTF">2017-05-20T05:26:33Z</dcterms:created>
  <dcterms:modified xsi:type="dcterms:W3CDTF">2017-05-20T14:56:54Z</dcterms:modified>
</cp:coreProperties>
</file>