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56822BA-47EF-4F30-A2B1-F4143B0834C2}">
          <p14:sldIdLst>
            <p14:sldId id="256"/>
            <p14:sldId id="262"/>
          </p14:sldIdLst>
        </p14:section>
        <p14:section name="Untitled Section" id="{33186612-F99D-42A1-9FAC-3E9756126912}">
          <p14:sldIdLst>
            <p14:sldId id="263"/>
            <p14:sldId id="257"/>
            <p14:sldId id="258"/>
            <p14:sldId id="259"/>
            <p14:sldId id="260"/>
            <p14:sldId id="261"/>
            <p14:sldId id="264"/>
            <p14:sldId id="265"/>
            <p14:sldId id="266"/>
            <p14:sldId id="267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4660"/>
  </p:normalViewPr>
  <p:slideViewPr>
    <p:cSldViewPr>
      <p:cViewPr>
        <p:scale>
          <a:sx n="66" d="100"/>
          <a:sy n="66" d="100"/>
        </p:scale>
        <p:origin x="-1530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FB208C-BC46-4258-9968-198A94D8A4CC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01C6F-1C6D-4D5C-B6A3-64AF47684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11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01C6F-1C6D-4D5C-B6A3-64AF476844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80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01C6F-1C6D-4D5C-B6A3-64AF476844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36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C31A1-8741-4BC3-8DA1-28E452292DE1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707C8-AB6F-4DD2-BE9B-0CB3C49300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C31A1-8741-4BC3-8DA1-28E452292DE1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707C8-AB6F-4DD2-BE9B-0CB3C49300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C31A1-8741-4BC3-8DA1-28E452292DE1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707C8-AB6F-4DD2-BE9B-0CB3C49300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C31A1-8741-4BC3-8DA1-28E452292DE1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707C8-AB6F-4DD2-BE9B-0CB3C49300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C31A1-8741-4BC3-8DA1-28E452292DE1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707C8-AB6F-4DD2-BE9B-0CB3C49300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C31A1-8741-4BC3-8DA1-28E452292DE1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707C8-AB6F-4DD2-BE9B-0CB3C49300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C31A1-8741-4BC3-8DA1-28E452292DE1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707C8-AB6F-4DD2-BE9B-0CB3C49300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C31A1-8741-4BC3-8DA1-28E452292DE1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707C8-AB6F-4DD2-BE9B-0CB3C49300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C31A1-8741-4BC3-8DA1-28E452292DE1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707C8-AB6F-4DD2-BE9B-0CB3C49300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C31A1-8741-4BC3-8DA1-28E452292DE1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707C8-AB6F-4DD2-BE9B-0CB3C49300F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C31A1-8741-4BC3-8DA1-28E452292DE1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C707C8-AB6F-4DD2-BE9B-0CB3C49300F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EC707C8-AB6F-4DD2-BE9B-0CB3C49300F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BBC31A1-8741-4BC3-8DA1-28E452292DE1}" type="datetimeFigureOut">
              <a:rPr lang="en-US" smtClean="0"/>
              <a:t>1/16/2023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7772400" cy="55446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 smtClean="0"/>
              <a:t>DATA MINING PROJECT UAS</a:t>
            </a:r>
            <a:br>
              <a:rPr lang="en-US" sz="4400" b="1" dirty="0" smtClean="0"/>
            </a:b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4400" b="1" dirty="0" smtClean="0"/>
              <a:t> “</a:t>
            </a:r>
            <a:r>
              <a:rPr lang="en-US" sz="4400" b="1" dirty="0" smtClean="0"/>
              <a:t>PREDIKSI KELULUSAN MAHASISWA DI </a:t>
            </a:r>
            <a:r>
              <a:rPr lang="en-US" sz="4400" b="1" dirty="0" smtClean="0"/>
              <a:t>UNIVERSITAS SAMAWA“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 </a:t>
            </a:r>
            <a:br>
              <a:rPr lang="en-US" sz="4400" dirty="0" smtClean="0"/>
            </a:br>
            <a:r>
              <a:rPr lang="en-US" sz="3600" dirty="0" smtClean="0"/>
              <a:t> JUANA </a:t>
            </a:r>
            <a:br>
              <a:rPr lang="en-US" sz="3600" dirty="0" smtClean="0"/>
            </a:br>
            <a:r>
              <a:rPr lang="en-US" sz="3600" dirty="0" smtClean="0"/>
              <a:t>(211002005)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83842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4. Modeling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000" dirty="0" smtClean="0"/>
              <a:t>HASIL POLA DARI DATA BERUPA DECISION TREE (POHON KEPUTUSAN)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484" y="1600200"/>
            <a:ext cx="5833431" cy="4800600"/>
          </a:xfrm>
        </p:spPr>
      </p:pic>
    </p:spTree>
    <p:extLst>
      <p:ext uri="{BB962C8B-B14F-4D97-AF65-F5344CB8AC3E}">
        <p14:creationId xmlns:p14="http://schemas.microsoft.com/office/powerpoint/2010/main" val="258303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5. EVALUATION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HASIL POLA DARI DATA BERUPA PERATURAN IF-THEN 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00200"/>
            <a:ext cx="6984776" cy="4800600"/>
          </a:xfrm>
        </p:spPr>
      </p:pic>
    </p:spTree>
    <p:extLst>
      <p:ext uri="{BB962C8B-B14F-4D97-AF65-F5344CB8AC3E}">
        <p14:creationId xmlns:p14="http://schemas.microsoft.com/office/powerpoint/2010/main" val="408965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5. EVALUATION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1709" y="1862967"/>
            <a:ext cx="3672408" cy="2304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" indent="0">
              <a:buNone/>
            </a:pP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faktor</a:t>
            </a:r>
            <a:r>
              <a:rPr lang="en-US" dirty="0" smtClean="0"/>
              <a:t> yang paling </a:t>
            </a:r>
            <a:r>
              <a:rPr lang="en-US" dirty="0" err="1" smtClean="0"/>
              <a:t>berpengaruh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Status </a:t>
            </a:r>
            <a:r>
              <a:rPr lang="en-US" sz="2400" dirty="0" err="1" smtClean="0"/>
              <a:t>Mahasiswa</a:t>
            </a:r>
            <a:r>
              <a:rPr lang="en-US" dirty="0" smtClean="0"/>
              <a:t>, IPS2, IPS5, IPS1</a:t>
            </a:r>
          </a:p>
        </p:txBody>
      </p:sp>
      <p:sp>
        <p:nvSpPr>
          <p:cNvPr id="6" name="Rectangle 5"/>
          <p:cNvSpPr/>
          <p:nvPr/>
        </p:nvSpPr>
        <p:spPr>
          <a:xfrm>
            <a:off x="4644008" y="4005064"/>
            <a:ext cx="3456384" cy="2354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" indent="0">
              <a:buNone/>
            </a:pPr>
            <a:r>
              <a:rPr lang="en-US" sz="2000" dirty="0" err="1" smtClean="0"/>
              <a:t>Atribut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faktor</a:t>
            </a:r>
            <a:r>
              <a:rPr lang="en-US" sz="2000" dirty="0" smtClean="0"/>
              <a:t> yang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berpengaruh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Nama</a:t>
            </a:r>
            <a:r>
              <a:rPr lang="en-US" sz="2000" dirty="0" smtClean="0"/>
              <a:t>, </a:t>
            </a:r>
            <a:r>
              <a:rPr lang="en-US" sz="2000" dirty="0" err="1" smtClean="0"/>
              <a:t>Jenis</a:t>
            </a:r>
            <a:r>
              <a:rPr lang="en-US" sz="2000" dirty="0" smtClean="0"/>
              <a:t> </a:t>
            </a:r>
            <a:r>
              <a:rPr lang="en-US" sz="2000" dirty="0" err="1" smtClean="0"/>
              <a:t>Kelamin</a:t>
            </a:r>
            <a:r>
              <a:rPr lang="en-US" sz="2000" dirty="0" smtClean="0"/>
              <a:t>, </a:t>
            </a:r>
            <a:r>
              <a:rPr lang="en-US" sz="2000" dirty="0" err="1" smtClean="0"/>
              <a:t>Umur</a:t>
            </a:r>
            <a:r>
              <a:rPr lang="en-US" sz="2000" dirty="0" smtClean="0"/>
              <a:t>, IPS6. IPS7, IPS8</a:t>
            </a:r>
          </a:p>
        </p:txBody>
      </p:sp>
    </p:spTree>
    <p:extLst>
      <p:ext uri="{BB962C8B-B14F-4D97-AF65-F5344CB8AC3E}">
        <p14:creationId xmlns:p14="http://schemas.microsoft.com/office/powerpoint/2010/main" val="266923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6. DEPLOYMENT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340768"/>
            <a:ext cx="7620000" cy="4800600"/>
          </a:xfrm>
        </p:spPr>
        <p:txBody>
          <a:bodyPr>
            <a:noAutofit/>
          </a:bodyPr>
          <a:lstStyle/>
          <a:p>
            <a:pPr marL="114300" indent="0" algn="just">
              <a:buNone/>
            </a:pPr>
            <a:r>
              <a:rPr lang="en-US" sz="2000" dirty="0">
                <a:ea typeface="Arial Unicode MS" pitchFamily="34" charset="-128"/>
                <a:cs typeface="Arial Unicode MS" pitchFamily="34" charset="-128"/>
              </a:rPr>
              <a:t>Prof .</a:t>
            </a:r>
            <a:r>
              <a:rPr lang="en-US" sz="2000" dirty="0" err="1">
                <a:ea typeface="Arial Unicode MS" pitchFamily="34" charset="-128"/>
                <a:cs typeface="Arial Unicode MS" pitchFamily="34" charset="-128"/>
              </a:rPr>
              <a:t>Syaifuddin</a:t>
            </a:r>
            <a:r>
              <a:rPr lang="en-US" sz="200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dirty="0" err="1" smtClean="0">
                <a:ea typeface="Arial Unicode MS" pitchFamily="34" charset="-128"/>
                <a:cs typeface="Arial Unicode MS" pitchFamily="34" charset="-128"/>
              </a:rPr>
              <a:t>Iskandar,M.Pd</a:t>
            </a:r>
            <a:r>
              <a:rPr lang="en-US" sz="2000" dirty="0"/>
              <a:t> </a:t>
            </a:r>
            <a:r>
              <a:rPr lang="en-US" sz="2000" dirty="0" err="1" smtClean="0"/>
              <a:t>membuat</a:t>
            </a:r>
            <a:r>
              <a:rPr lang="en-US" sz="2000" dirty="0" smtClean="0"/>
              <a:t> </a:t>
            </a:r>
            <a:r>
              <a:rPr lang="en-US" sz="2000" dirty="0"/>
              <a:t>program </a:t>
            </a:r>
            <a:r>
              <a:rPr lang="en-US" sz="2000" dirty="0" err="1"/>
              <a:t>peningkatan</a:t>
            </a:r>
            <a:r>
              <a:rPr lang="en-US" sz="2000" dirty="0"/>
              <a:t> </a:t>
            </a:r>
            <a:r>
              <a:rPr lang="en-US" sz="2000" dirty="0" err="1"/>
              <a:t>disiplin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pendampingan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mahasiswa</a:t>
            </a:r>
            <a:r>
              <a:rPr lang="en-US" sz="2000" dirty="0"/>
              <a:t> di semester </a:t>
            </a:r>
            <a:r>
              <a:rPr lang="en-US" sz="2000" dirty="0" err="1"/>
              <a:t>awal</a:t>
            </a:r>
            <a:r>
              <a:rPr lang="en-US" sz="2000" dirty="0"/>
              <a:t> (1-2) </a:t>
            </a:r>
            <a:r>
              <a:rPr lang="en-US" sz="2000" dirty="0" err="1"/>
              <a:t>dan</a:t>
            </a:r>
            <a:r>
              <a:rPr lang="en-US" sz="2000" dirty="0"/>
              <a:t> semester 5,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faktor</a:t>
            </a:r>
            <a:r>
              <a:rPr lang="en-US" sz="2000" dirty="0"/>
              <a:t> yang paling </a:t>
            </a:r>
            <a:r>
              <a:rPr lang="en-US" sz="2000" dirty="0" err="1"/>
              <a:t>menentukan</a:t>
            </a:r>
            <a:r>
              <a:rPr lang="en-US" sz="2000" dirty="0"/>
              <a:t> </a:t>
            </a:r>
            <a:r>
              <a:rPr lang="en-US" sz="2000" dirty="0" err="1"/>
              <a:t>kelulusan</a:t>
            </a:r>
            <a:r>
              <a:rPr lang="en-US" sz="2000" dirty="0"/>
              <a:t> </a:t>
            </a:r>
            <a:r>
              <a:rPr lang="en-US" sz="2000" dirty="0" err="1"/>
              <a:t>mahasiswa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di </a:t>
            </a:r>
            <a:r>
              <a:rPr lang="en-US" sz="2000" dirty="0" err="1" smtClean="0"/>
              <a:t>dua</a:t>
            </a:r>
            <a:r>
              <a:rPr lang="en-US" sz="2000" dirty="0" smtClean="0"/>
              <a:t> semester </a:t>
            </a:r>
            <a:r>
              <a:rPr lang="en-US" sz="2000" dirty="0" err="1" smtClean="0"/>
              <a:t>itu</a:t>
            </a:r>
            <a:r>
              <a:rPr lang="en-US" sz="2000" dirty="0" smtClean="0"/>
              <a:t>. </a:t>
            </a:r>
          </a:p>
          <a:p>
            <a:pPr marL="114300" indent="0" algn="just">
              <a:buNone/>
            </a:pPr>
            <a:r>
              <a:rPr lang="en-US" sz="2000" dirty="0">
                <a:ea typeface="Arial Unicode MS" pitchFamily="34" charset="-128"/>
                <a:cs typeface="Arial" pitchFamily="34" charset="0"/>
              </a:rPr>
              <a:t>Prof .</a:t>
            </a:r>
            <a:r>
              <a:rPr lang="en-US" sz="2000" dirty="0" err="1">
                <a:ea typeface="Arial Unicode MS" pitchFamily="34" charset="-128"/>
                <a:cs typeface="Arial" pitchFamily="34" charset="0"/>
              </a:rPr>
              <a:t>Syaifuddin</a:t>
            </a:r>
            <a:r>
              <a:rPr lang="en-US" sz="2000" dirty="0"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2000" dirty="0" err="1">
                <a:ea typeface="Arial Unicode MS" pitchFamily="34" charset="-128"/>
                <a:cs typeface="Arial" pitchFamily="34" charset="0"/>
              </a:rPr>
              <a:t>Iskandar,M.Pd</a:t>
            </a:r>
            <a:r>
              <a:rPr lang="en-US" sz="2000" dirty="0"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2000" dirty="0" err="1" smtClean="0"/>
              <a:t>membuat</a:t>
            </a:r>
            <a:r>
              <a:rPr lang="en-US" sz="2000" dirty="0" smtClean="0"/>
              <a:t> </a:t>
            </a:r>
            <a:r>
              <a:rPr lang="en-US" sz="2000" dirty="0" err="1"/>
              <a:t>peraturan</a:t>
            </a:r>
            <a:r>
              <a:rPr lang="en-US" sz="2000" dirty="0"/>
              <a:t> </a:t>
            </a:r>
            <a:r>
              <a:rPr lang="en-US" sz="2000" dirty="0" err="1"/>
              <a:t>melarang</a:t>
            </a:r>
            <a:r>
              <a:rPr lang="en-US" sz="2000" dirty="0"/>
              <a:t> </a:t>
            </a:r>
            <a:r>
              <a:rPr lang="en-US" sz="2000" dirty="0" err="1"/>
              <a:t>mahasiswa</a:t>
            </a:r>
            <a:r>
              <a:rPr lang="en-US" sz="2000" dirty="0"/>
              <a:t> </a:t>
            </a:r>
            <a:r>
              <a:rPr lang="en-US" sz="2000" dirty="0" err="1"/>
              <a:t>bekerja</a:t>
            </a:r>
            <a:r>
              <a:rPr lang="en-US" sz="2000" dirty="0"/>
              <a:t> </a:t>
            </a:r>
            <a:r>
              <a:rPr lang="en-US" sz="2000" dirty="0" err="1"/>
              <a:t>paruh</a:t>
            </a:r>
            <a:r>
              <a:rPr lang="en-US" sz="2000" dirty="0"/>
              <a:t> </a:t>
            </a:r>
            <a:r>
              <a:rPr lang="en-US" sz="2000" dirty="0" err="1"/>
              <a:t>waktu</a:t>
            </a:r>
            <a:r>
              <a:rPr lang="en-US" sz="2000" dirty="0"/>
              <a:t> di semester </a:t>
            </a:r>
            <a:r>
              <a:rPr lang="en-US" sz="2000" dirty="0" err="1"/>
              <a:t>awal</a:t>
            </a:r>
            <a:r>
              <a:rPr lang="en-US" sz="2000" dirty="0"/>
              <a:t> </a:t>
            </a:r>
            <a:r>
              <a:rPr lang="en-US" sz="2000" dirty="0" err="1"/>
              <a:t>perkuliahan</a:t>
            </a:r>
            <a:r>
              <a:rPr lang="en-US" sz="2000" dirty="0"/>
              <a:t>,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beresiko</a:t>
            </a:r>
            <a:r>
              <a:rPr lang="en-US" sz="2000" dirty="0"/>
              <a:t> </a:t>
            </a:r>
            <a:r>
              <a:rPr lang="en-US" sz="2000" dirty="0" err="1"/>
              <a:t>tinggi</a:t>
            </a:r>
            <a:r>
              <a:rPr lang="en-US" sz="2000" dirty="0"/>
              <a:t> di </a:t>
            </a:r>
            <a:r>
              <a:rPr lang="en-US" sz="2000" dirty="0" err="1"/>
              <a:t>kelulusan</a:t>
            </a:r>
            <a:r>
              <a:rPr lang="en-US" sz="2000" dirty="0"/>
              <a:t> </a:t>
            </a:r>
            <a:r>
              <a:rPr lang="en-US" sz="2000" dirty="0" err="1"/>
              <a:t>tepat</a:t>
            </a:r>
            <a:r>
              <a:rPr lang="en-US" sz="2000" dirty="0"/>
              <a:t> </a:t>
            </a:r>
            <a:r>
              <a:rPr lang="en-US" sz="2000" dirty="0" err="1"/>
              <a:t>waktu</a:t>
            </a:r>
            <a:r>
              <a:rPr lang="en-US" sz="2000" dirty="0"/>
              <a:t> </a:t>
            </a:r>
            <a:r>
              <a:rPr lang="en-US" sz="2000" dirty="0" smtClean="0"/>
              <a:t>.</a:t>
            </a:r>
          </a:p>
          <a:p>
            <a:pPr marL="114300" indent="0" algn="just">
              <a:buNone/>
            </a:pPr>
            <a:r>
              <a:rPr lang="en-US" sz="2000" dirty="0">
                <a:ea typeface="Arial Unicode MS" pitchFamily="34" charset="-128"/>
                <a:cs typeface="Arial" pitchFamily="34" charset="0"/>
              </a:rPr>
              <a:t>Prof .</a:t>
            </a:r>
            <a:r>
              <a:rPr lang="en-US" sz="2000" dirty="0" err="1">
                <a:ea typeface="Arial Unicode MS" pitchFamily="34" charset="-128"/>
                <a:cs typeface="Arial" pitchFamily="34" charset="0"/>
              </a:rPr>
              <a:t>Syaifuddin</a:t>
            </a:r>
            <a:r>
              <a:rPr lang="en-US" sz="2000" dirty="0"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2000" dirty="0" err="1">
                <a:ea typeface="Arial Unicode MS" pitchFamily="34" charset="-128"/>
                <a:cs typeface="Arial" pitchFamily="34" charset="0"/>
              </a:rPr>
              <a:t>Iskandar,M.Pd</a:t>
            </a:r>
            <a:r>
              <a:rPr lang="en-US" sz="2000" dirty="0" smtClean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program </a:t>
            </a:r>
            <a:r>
              <a:rPr lang="en-US" sz="2000" dirty="0" err="1"/>
              <a:t>kerja</a:t>
            </a:r>
            <a:r>
              <a:rPr lang="en-US" sz="2000" dirty="0"/>
              <a:t> </a:t>
            </a:r>
            <a:r>
              <a:rPr lang="en-US" sz="2000" dirty="0" err="1"/>
              <a:t>paruh</a:t>
            </a:r>
            <a:r>
              <a:rPr lang="en-US" sz="2000" dirty="0"/>
              <a:t> </a:t>
            </a:r>
            <a:r>
              <a:rPr lang="en-US" sz="2000" dirty="0" err="1"/>
              <a:t>waktu</a:t>
            </a:r>
            <a:r>
              <a:rPr lang="en-US" sz="2000" dirty="0"/>
              <a:t> di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kampus</a:t>
            </a:r>
            <a:r>
              <a:rPr lang="en-US" sz="2000" dirty="0"/>
              <a:t>, </a:t>
            </a:r>
            <a:r>
              <a:rPr lang="en-US" sz="2000" dirty="0" err="1"/>
              <a:t>sehingga</a:t>
            </a:r>
            <a:r>
              <a:rPr lang="en-US" sz="2000" dirty="0"/>
              <a:t>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pekerjaan</a:t>
            </a:r>
            <a:r>
              <a:rPr lang="en-US" sz="2000" dirty="0"/>
              <a:t> </a:t>
            </a:r>
            <a:r>
              <a:rPr lang="en-US" sz="2000" dirty="0" err="1"/>
              <a:t>kampus</a:t>
            </a:r>
            <a:r>
              <a:rPr lang="en-US" sz="2000" dirty="0"/>
              <a:t> yang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intens</a:t>
            </a:r>
            <a:r>
              <a:rPr lang="en-US" sz="2000" dirty="0"/>
              <a:t> </a:t>
            </a:r>
            <a:r>
              <a:rPr lang="en-US" sz="2000" dirty="0" err="1"/>
              <a:t>ditangani</a:t>
            </a:r>
            <a:r>
              <a:rPr lang="en-US" sz="2000" dirty="0"/>
              <a:t>, </a:t>
            </a:r>
            <a:r>
              <a:rPr lang="en-US" sz="2000" dirty="0" err="1"/>
              <a:t>sambil</a:t>
            </a:r>
            <a:r>
              <a:rPr lang="en-US" sz="2000" dirty="0"/>
              <a:t> </a:t>
            </a:r>
            <a:r>
              <a:rPr lang="en-US" sz="2000" dirty="0" err="1"/>
              <a:t>mendidik</a:t>
            </a:r>
            <a:r>
              <a:rPr lang="en-US" sz="2000" dirty="0"/>
              <a:t> </a:t>
            </a:r>
            <a:r>
              <a:rPr lang="en-US" sz="2000" dirty="0" err="1"/>
              <a:t>mahasiswa</a:t>
            </a:r>
            <a:r>
              <a:rPr lang="en-US" sz="2000" dirty="0"/>
              <a:t> </a:t>
            </a:r>
            <a:r>
              <a:rPr lang="en-US" sz="2000" dirty="0" err="1"/>
              <a:t>supaya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pengalaman</a:t>
            </a:r>
            <a:r>
              <a:rPr lang="en-US" sz="2000" dirty="0"/>
              <a:t> </a:t>
            </a:r>
            <a:r>
              <a:rPr lang="en-US" sz="2000" dirty="0" err="1"/>
              <a:t>kerja</a:t>
            </a:r>
            <a:r>
              <a:rPr lang="en-US" sz="2000" dirty="0"/>
              <a:t>. Dan yang paling </a:t>
            </a:r>
            <a:r>
              <a:rPr lang="en-US" sz="2000" dirty="0" err="1"/>
              <a:t>penting</a:t>
            </a:r>
            <a:r>
              <a:rPr lang="en-US" sz="2000" dirty="0"/>
              <a:t> </a:t>
            </a:r>
            <a:r>
              <a:rPr lang="en-US" sz="2000" dirty="0" err="1"/>
              <a:t>mahasiswa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meninggalkan</a:t>
            </a:r>
            <a:r>
              <a:rPr lang="en-US" sz="2000" dirty="0"/>
              <a:t> </a:t>
            </a:r>
            <a:r>
              <a:rPr lang="en-US" sz="2000" dirty="0" err="1"/>
              <a:t>kuliah</a:t>
            </a:r>
            <a:r>
              <a:rPr lang="en-US" sz="2000" dirty="0"/>
              <a:t>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 smtClean="0"/>
              <a:t>pekerjaan</a:t>
            </a:r>
            <a:r>
              <a:rPr lang="en-US" sz="2000" dirty="0"/>
              <a:t>.</a:t>
            </a:r>
            <a:r>
              <a:rPr lang="en-US" sz="2000" dirty="0" smtClean="0"/>
              <a:t> </a:t>
            </a:r>
          </a:p>
          <a:p>
            <a:pPr marL="114300" indent="0" algn="just">
              <a:buNone/>
            </a:pPr>
            <a:r>
              <a:rPr lang="en-US" sz="2000" dirty="0">
                <a:ea typeface="Arial Unicode MS" pitchFamily="34" charset="-128"/>
                <a:cs typeface="Arial Unicode MS" pitchFamily="34" charset="-128"/>
              </a:rPr>
              <a:t>Prof .</a:t>
            </a:r>
            <a:r>
              <a:rPr lang="en-US" sz="2000" dirty="0" err="1">
                <a:ea typeface="Arial Unicode MS" pitchFamily="34" charset="-128"/>
                <a:cs typeface="Arial Unicode MS" pitchFamily="34" charset="-128"/>
              </a:rPr>
              <a:t>Syaifuddin</a:t>
            </a:r>
            <a:r>
              <a:rPr lang="en-US" sz="200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dirty="0" err="1">
                <a:ea typeface="Arial Unicode MS" pitchFamily="34" charset="-128"/>
                <a:cs typeface="Arial Unicode MS" pitchFamily="34" charset="-128"/>
              </a:rPr>
              <a:t>Iskandar,M.Pd</a:t>
            </a:r>
            <a:r>
              <a:rPr lang="en-US" sz="2000" dirty="0" smtClean="0"/>
              <a:t> </a:t>
            </a:r>
            <a:r>
              <a:rPr lang="en-US" sz="2000" dirty="0" err="1"/>
              <a:t>memasukkan</a:t>
            </a:r>
            <a:r>
              <a:rPr lang="en-US" sz="2000" dirty="0"/>
              <a:t> </a:t>
            </a:r>
            <a:r>
              <a:rPr lang="en-US" sz="2000" dirty="0" err="1"/>
              <a:t>pola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model yang </a:t>
            </a:r>
            <a:r>
              <a:rPr lang="en-US" sz="2000" dirty="0" err="1"/>
              <a:t>terbentuk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akademik</a:t>
            </a:r>
            <a:r>
              <a:rPr lang="en-US" sz="2000" dirty="0"/>
              <a:t>, </a:t>
            </a:r>
            <a:r>
              <a:rPr lang="en-US" sz="2000" dirty="0" err="1"/>
              <a:t>dimana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dibuat</a:t>
            </a:r>
            <a:r>
              <a:rPr lang="en-US" sz="2000" dirty="0"/>
              <a:t> </a:t>
            </a:r>
            <a:r>
              <a:rPr lang="en-US" sz="2000" dirty="0" err="1"/>
              <a:t>cerdas</a:t>
            </a:r>
            <a:r>
              <a:rPr lang="en-US" sz="2000" dirty="0"/>
              <a:t>, </a:t>
            </a:r>
            <a:r>
              <a:rPr lang="en-US" sz="2000" dirty="0" err="1"/>
              <a:t>sehingga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mengirimkan</a:t>
            </a:r>
            <a:r>
              <a:rPr lang="en-US" sz="2000" dirty="0"/>
              <a:t> email </a:t>
            </a:r>
            <a:r>
              <a:rPr lang="en-US" sz="2000" dirty="0" err="1"/>
              <a:t>analisis</a:t>
            </a:r>
            <a:r>
              <a:rPr lang="en-US" sz="2000" dirty="0"/>
              <a:t> </a:t>
            </a:r>
            <a:r>
              <a:rPr lang="en-US" sz="2000" dirty="0" err="1"/>
              <a:t>pola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otomatis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mahasiswa</a:t>
            </a:r>
            <a:r>
              <a:rPr lang="en-US" sz="2000" dirty="0"/>
              <a:t> </a:t>
            </a:r>
            <a:r>
              <a:rPr lang="en-US" sz="2000" dirty="0" err="1"/>
              <a:t>sesuai</a:t>
            </a:r>
            <a:r>
              <a:rPr lang="en-US" sz="2000" dirty="0"/>
              <a:t> </a:t>
            </a:r>
            <a:r>
              <a:rPr lang="en-US" sz="2000" dirty="0" err="1" smtClean="0"/>
              <a:t>profilnya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4451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Standard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just">
              <a:buNone/>
            </a:pPr>
            <a:r>
              <a:rPr lang="en-US" dirty="0" err="1"/>
              <a:t>Dunia</a:t>
            </a:r>
            <a:r>
              <a:rPr lang="en-US" dirty="0"/>
              <a:t> </a:t>
            </a:r>
            <a:r>
              <a:rPr lang="en-US" dirty="0" err="1"/>
              <a:t>industri</a:t>
            </a:r>
            <a:r>
              <a:rPr lang="en-US" dirty="0"/>
              <a:t> yang </a:t>
            </a:r>
            <a:r>
              <a:rPr lang="en-US" dirty="0" err="1"/>
              <a:t>beragam</a:t>
            </a:r>
            <a:r>
              <a:rPr lang="en-US" dirty="0"/>
              <a:t> </a:t>
            </a:r>
            <a:r>
              <a:rPr lang="en-US" dirty="0" err="1"/>
              <a:t>bidangnya</a:t>
            </a:r>
            <a:r>
              <a:rPr lang="en-US" dirty="0"/>
              <a:t> </a:t>
            </a:r>
            <a:r>
              <a:rPr lang="en-US" dirty="0" err="1"/>
              <a:t>memerlukan</a:t>
            </a:r>
            <a:r>
              <a:rPr lang="en-US" dirty="0"/>
              <a:t> proses yang standard yang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data mining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Proses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di </a:t>
            </a:r>
            <a:r>
              <a:rPr lang="en-US" dirty="0" err="1"/>
              <a:t>lintas</a:t>
            </a:r>
            <a:r>
              <a:rPr lang="en-US" dirty="0"/>
              <a:t> industry (cross-industry)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netral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, tool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menangani</a:t>
            </a:r>
            <a:r>
              <a:rPr lang="en-US" dirty="0"/>
              <a:t> </a:t>
            </a:r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pemecahan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data mining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1996, </a:t>
            </a:r>
            <a:r>
              <a:rPr lang="en-US" dirty="0" err="1"/>
              <a:t>lahirlah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standard proses di </a:t>
            </a:r>
            <a:r>
              <a:rPr lang="en-US" dirty="0" err="1"/>
              <a:t>dunia</a:t>
            </a:r>
            <a:r>
              <a:rPr lang="en-US" dirty="0"/>
              <a:t> data mining yang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: the </a:t>
            </a:r>
            <a:r>
              <a:rPr lang="en-US" dirty="0" err="1"/>
              <a:t>CrossIndustry</a:t>
            </a:r>
            <a:r>
              <a:rPr lang="en-US" dirty="0"/>
              <a:t> Standard Process for Data Mining (CRISP–DM) (Chapman, 2000)</a:t>
            </a:r>
          </a:p>
        </p:txBody>
      </p:sp>
    </p:spTree>
    <p:extLst>
      <p:ext uri="{BB962C8B-B14F-4D97-AF65-F5344CB8AC3E}">
        <p14:creationId xmlns:p14="http://schemas.microsoft.com/office/powerpoint/2010/main" val="95941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5458618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3563888" y="3068960"/>
            <a:ext cx="1368152" cy="864096"/>
          </a:xfrm>
          <a:prstGeom prst="ca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95536" y="2060848"/>
            <a:ext cx="2016224" cy="100811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6. DEPLOYMENT </a:t>
            </a:r>
            <a:endParaRPr lang="en-US" sz="1600" dirty="0"/>
          </a:p>
        </p:txBody>
      </p:sp>
      <p:sp>
        <p:nvSpPr>
          <p:cNvPr id="7" name="Oval 6"/>
          <p:cNvSpPr/>
          <p:nvPr/>
        </p:nvSpPr>
        <p:spPr>
          <a:xfrm>
            <a:off x="5652120" y="1916832"/>
            <a:ext cx="2232248" cy="100811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2. DATA UNDERSTANDING </a:t>
            </a:r>
            <a:endParaRPr 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539552" y="3717032"/>
            <a:ext cx="2016224" cy="100811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5. EVALUATION </a:t>
            </a:r>
            <a:endParaRPr lang="en-US" sz="1600" dirty="0"/>
          </a:p>
        </p:txBody>
      </p:sp>
      <p:sp>
        <p:nvSpPr>
          <p:cNvPr id="9" name="Oval 8"/>
          <p:cNvSpPr/>
          <p:nvPr/>
        </p:nvSpPr>
        <p:spPr>
          <a:xfrm>
            <a:off x="5724128" y="3789040"/>
            <a:ext cx="2016224" cy="100811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3. DATA PREPARATION </a:t>
            </a:r>
            <a:endParaRPr lang="en-US" sz="1600" dirty="0"/>
          </a:p>
        </p:txBody>
      </p:sp>
      <p:sp>
        <p:nvSpPr>
          <p:cNvPr id="10" name="Oval 9"/>
          <p:cNvSpPr/>
          <p:nvPr/>
        </p:nvSpPr>
        <p:spPr>
          <a:xfrm>
            <a:off x="3059832" y="4725144"/>
            <a:ext cx="2016224" cy="100811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4. MODELLING </a:t>
            </a:r>
            <a:endParaRPr lang="en-US" sz="1600" dirty="0"/>
          </a:p>
        </p:txBody>
      </p:sp>
      <p:sp>
        <p:nvSpPr>
          <p:cNvPr id="11" name="Oval 10"/>
          <p:cNvSpPr/>
          <p:nvPr/>
        </p:nvSpPr>
        <p:spPr>
          <a:xfrm>
            <a:off x="3059832" y="980728"/>
            <a:ext cx="2016224" cy="1008112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1. BUSINESS UNDERSTANDING </a:t>
            </a:r>
            <a:endParaRPr lang="en-US" sz="12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191873" y="1556792"/>
            <a:ext cx="64807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634724" y="2924944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076056" y="4653136"/>
            <a:ext cx="87970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2411760" y="4509120"/>
            <a:ext cx="64807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354680" y="314096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051720" y="1628800"/>
            <a:ext cx="86409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71600" y="5949280"/>
            <a:ext cx="5796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CRISP – DM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7011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Business understanding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Problem </a:t>
            </a:r>
          </a:p>
          <a:p>
            <a:pPr algn="just">
              <a:buFont typeface="Wingdings" pitchFamily="2" charset="2"/>
              <a:buChar char="q"/>
            </a:pP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Prof .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Syaifuddin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skandar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,M.Pd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adalah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rektor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universitas</a:t>
            </a:r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samawa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endParaRPr lang="en-US" sz="16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Universitas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samawa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memiliki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masalah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besar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karena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rasio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kelulusan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mahasiswa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tiap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angkatan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sangat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rendah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pPr algn="just">
              <a:buFont typeface="Wingdings" pitchFamily="2" charset="2"/>
              <a:buChar char="q"/>
            </a:pP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Prof.Syaifuddin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8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Iskandar,M.Pd</a:t>
            </a:r>
            <a:r>
              <a:rPr lang="en-US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ingin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memahami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dan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membuat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pola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dari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profil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mahasiswa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yang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bisa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lulus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tepat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waktu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dan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yang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tidak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lulus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tepat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waktu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</a:t>
            </a:r>
          </a:p>
          <a:p>
            <a:pPr algn="just">
              <a:buFont typeface="Wingdings" pitchFamily="2" charset="2"/>
              <a:buChar char="q"/>
            </a:pP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Dengan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pola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tersebut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budi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bisa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melakukan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konseling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terapi,dan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memberikan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peringatan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dini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kepada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mahasiswa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kemungkinan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tidak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lulus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tepat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waktu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untuk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memperbaiki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diri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sehingga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akhirnya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bisa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lulus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tepat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waktu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</a:t>
            </a:r>
          </a:p>
          <a:p>
            <a:pPr>
              <a:buFont typeface="Wingdings" pitchFamily="2" charset="2"/>
              <a:buChar char="q"/>
            </a:pPr>
            <a:endParaRPr lang="en-US" sz="18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Objective :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Menentukan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pola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dari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mahasiswa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yang lulus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tepat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waktu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dan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tidak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</a:t>
            </a:r>
          </a:p>
          <a:p>
            <a:pPr marL="0" indent="0">
              <a:buNone/>
            </a:pPr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endParaRPr lang="en-US" sz="16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216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602632" cy="5890666"/>
          </a:xfr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 smtClean="0"/>
              <a:t>2. Data Understanding 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3848" y="332656"/>
            <a:ext cx="5256584" cy="619268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1900" dirty="0" err="1" smtClean="0"/>
              <a:t>Untuk</a:t>
            </a:r>
            <a:r>
              <a:rPr lang="en-US" sz="1900" dirty="0" smtClean="0"/>
              <a:t> </a:t>
            </a:r>
            <a:r>
              <a:rPr lang="en-US" sz="1900" dirty="0" err="1" smtClean="0"/>
              <a:t>menyelesaikan</a:t>
            </a:r>
            <a:r>
              <a:rPr lang="en-US" sz="1900" dirty="0" smtClean="0"/>
              <a:t> </a:t>
            </a:r>
            <a:r>
              <a:rPr lang="en-US" sz="1900" dirty="0" err="1" smtClean="0"/>
              <a:t>masalah</a:t>
            </a:r>
            <a:r>
              <a:rPr lang="en-US" sz="1900" dirty="0" smtClean="0"/>
              <a:t>, </a:t>
            </a:r>
            <a:r>
              <a:rPr 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Prof .</a:t>
            </a:r>
            <a:r>
              <a:rPr lang="en-US" sz="20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Syaifuddin</a:t>
            </a:r>
            <a:r>
              <a:rPr 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Iskandar,M.Pd</a:t>
            </a:r>
            <a:r>
              <a:rPr 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900" dirty="0" err="1" smtClean="0"/>
              <a:t>mengambil</a:t>
            </a:r>
            <a:r>
              <a:rPr lang="en-US" sz="1900" dirty="0" smtClean="0"/>
              <a:t> </a:t>
            </a:r>
            <a:r>
              <a:rPr lang="en-US" sz="1900" dirty="0" smtClean="0"/>
              <a:t>data </a:t>
            </a:r>
            <a:r>
              <a:rPr lang="en-US" sz="1900" dirty="0" err="1" smtClean="0"/>
              <a:t>dari</a:t>
            </a:r>
            <a:r>
              <a:rPr lang="en-US" sz="1900" dirty="0" smtClean="0"/>
              <a:t> </a:t>
            </a:r>
            <a:r>
              <a:rPr lang="en-US" sz="1900" dirty="0" err="1" smtClean="0"/>
              <a:t>sistem</a:t>
            </a:r>
            <a:r>
              <a:rPr lang="en-US" sz="1900" dirty="0" smtClean="0"/>
              <a:t> </a:t>
            </a:r>
            <a:r>
              <a:rPr lang="en-US" sz="1900" dirty="0" err="1" smtClean="0"/>
              <a:t>informasi</a:t>
            </a:r>
            <a:r>
              <a:rPr lang="en-US" sz="1900" dirty="0" smtClean="0"/>
              <a:t> </a:t>
            </a:r>
            <a:r>
              <a:rPr lang="en-US" sz="1900" dirty="0" err="1" smtClean="0"/>
              <a:t>akadamik</a:t>
            </a:r>
            <a:r>
              <a:rPr lang="en-US" sz="1900" dirty="0" smtClean="0"/>
              <a:t> </a:t>
            </a:r>
            <a:r>
              <a:rPr lang="en-US" sz="1900" dirty="0" err="1" smtClean="0"/>
              <a:t>universitasnya</a:t>
            </a:r>
            <a:r>
              <a:rPr lang="en-US" sz="1900" dirty="0" smtClean="0"/>
              <a:t> </a:t>
            </a:r>
          </a:p>
          <a:p>
            <a:pPr marL="0" indent="0" algn="just">
              <a:buNone/>
            </a:pPr>
            <a:endParaRPr lang="en-US" sz="1900" dirty="0"/>
          </a:p>
          <a:p>
            <a:pPr marL="0" indent="0" algn="just">
              <a:buNone/>
            </a:pPr>
            <a:r>
              <a:rPr lang="en-US" sz="1900" dirty="0" smtClean="0"/>
              <a:t>Data – data </a:t>
            </a:r>
            <a:r>
              <a:rPr lang="en-US" sz="1900" dirty="0" err="1" smtClean="0"/>
              <a:t>dikumpulkan</a:t>
            </a:r>
            <a:r>
              <a:rPr lang="en-US" sz="1900" dirty="0" smtClean="0"/>
              <a:t> </a:t>
            </a:r>
            <a:r>
              <a:rPr lang="en-US" sz="1900" dirty="0" err="1" smtClean="0"/>
              <a:t>dari</a:t>
            </a:r>
            <a:r>
              <a:rPr lang="en-US" sz="1900" dirty="0" smtClean="0"/>
              <a:t> </a:t>
            </a:r>
            <a:r>
              <a:rPr lang="en-US" sz="1900" dirty="0" err="1" smtClean="0"/>
              <a:t>profil</a:t>
            </a:r>
            <a:r>
              <a:rPr lang="en-US" sz="1900" dirty="0" smtClean="0"/>
              <a:t> </a:t>
            </a:r>
            <a:r>
              <a:rPr lang="en-US" sz="1900" dirty="0" err="1" smtClean="0"/>
              <a:t>mahasiswa</a:t>
            </a:r>
            <a:r>
              <a:rPr lang="en-US" sz="1900" dirty="0" smtClean="0"/>
              <a:t> </a:t>
            </a:r>
            <a:r>
              <a:rPr lang="en-US" sz="1900" dirty="0" err="1" smtClean="0"/>
              <a:t>dan</a:t>
            </a:r>
            <a:r>
              <a:rPr lang="en-US" sz="1900" dirty="0" smtClean="0"/>
              <a:t> </a:t>
            </a:r>
            <a:r>
              <a:rPr lang="en-US" sz="1900" dirty="0" err="1" smtClean="0"/>
              <a:t>indeks</a:t>
            </a:r>
            <a:r>
              <a:rPr lang="en-US" sz="1900" dirty="0" smtClean="0"/>
              <a:t> </a:t>
            </a:r>
            <a:r>
              <a:rPr lang="en-US" sz="1900" dirty="0" err="1" smtClean="0"/>
              <a:t>prestasi</a:t>
            </a:r>
            <a:r>
              <a:rPr lang="en-US" sz="1900" dirty="0" smtClean="0"/>
              <a:t> semester </a:t>
            </a:r>
            <a:r>
              <a:rPr lang="en-US" sz="1900" dirty="0" err="1" smtClean="0"/>
              <a:t>mahasiswa</a:t>
            </a:r>
            <a:r>
              <a:rPr lang="en-US" sz="1900" dirty="0" smtClean="0"/>
              <a:t> , </a:t>
            </a:r>
            <a:r>
              <a:rPr lang="en-US" sz="1900" dirty="0" err="1" smtClean="0"/>
              <a:t>dengan</a:t>
            </a:r>
            <a:r>
              <a:rPr lang="en-US" sz="1900" dirty="0" smtClean="0"/>
              <a:t> </a:t>
            </a:r>
            <a:r>
              <a:rPr lang="en-US" sz="1900" dirty="0" err="1" smtClean="0"/>
              <a:t>atribut</a:t>
            </a:r>
            <a:r>
              <a:rPr lang="en-US" sz="1900" dirty="0" smtClean="0"/>
              <a:t> </a:t>
            </a:r>
            <a:r>
              <a:rPr lang="en-US" sz="1900" dirty="0" err="1" smtClean="0"/>
              <a:t>seperti</a:t>
            </a:r>
            <a:r>
              <a:rPr lang="en-US" sz="1900" dirty="0" smtClean="0"/>
              <a:t> </a:t>
            </a:r>
            <a:r>
              <a:rPr lang="en-US" sz="1900" dirty="0" err="1" smtClean="0"/>
              <a:t>dibawah</a:t>
            </a:r>
            <a:r>
              <a:rPr lang="en-US" sz="1900" dirty="0" smtClean="0"/>
              <a:t> </a:t>
            </a:r>
          </a:p>
          <a:p>
            <a:pPr>
              <a:buFont typeface="+mj-lt"/>
              <a:buAutoNum type="arabicPeriod"/>
            </a:pPr>
            <a:r>
              <a:rPr lang="en-US" sz="1800" dirty="0" smtClean="0"/>
              <a:t>NAMA</a:t>
            </a:r>
          </a:p>
          <a:p>
            <a:pPr>
              <a:buFont typeface="+mj-lt"/>
              <a:buAutoNum type="arabicPeriod"/>
            </a:pPr>
            <a:r>
              <a:rPr lang="en-US" sz="1800" dirty="0" smtClean="0"/>
              <a:t>JENIS KELAMIN : </a:t>
            </a:r>
            <a:r>
              <a:rPr lang="en-US" sz="1800" dirty="0" err="1" smtClean="0"/>
              <a:t>laki</a:t>
            </a:r>
            <a:r>
              <a:rPr lang="en-US" sz="1800" dirty="0" smtClean="0"/>
              <a:t> </a:t>
            </a:r>
            <a:r>
              <a:rPr lang="en-US" sz="1800" dirty="0" err="1" smtClean="0"/>
              <a:t>laki</a:t>
            </a:r>
            <a:r>
              <a:rPr lang="en-US" sz="1800" dirty="0" smtClean="0"/>
              <a:t> </a:t>
            </a:r>
            <a:r>
              <a:rPr lang="en-US" sz="1800" dirty="0" err="1" smtClean="0"/>
              <a:t>atau</a:t>
            </a:r>
            <a:r>
              <a:rPr lang="en-US" sz="1800" dirty="0" smtClean="0"/>
              <a:t> </a:t>
            </a:r>
            <a:r>
              <a:rPr lang="en-US" sz="1800" dirty="0" err="1" smtClean="0"/>
              <a:t>perempuan</a:t>
            </a:r>
            <a:r>
              <a:rPr lang="en-US" sz="1800" dirty="0" smtClean="0"/>
              <a:t> </a:t>
            </a:r>
          </a:p>
          <a:p>
            <a:pPr>
              <a:buFont typeface="+mj-lt"/>
              <a:buAutoNum type="arabicPeriod"/>
            </a:pPr>
            <a:r>
              <a:rPr lang="en-US" sz="1800" dirty="0" smtClean="0"/>
              <a:t>STATUS MAHASISWA : </a:t>
            </a:r>
            <a:r>
              <a:rPr lang="en-US" sz="1800" dirty="0" err="1" smtClean="0"/>
              <a:t>mahasiswa</a:t>
            </a:r>
            <a:r>
              <a:rPr lang="en-US" sz="1800" dirty="0" smtClean="0"/>
              <a:t> </a:t>
            </a:r>
            <a:r>
              <a:rPr lang="en-US" sz="1800" dirty="0" err="1" smtClean="0"/>
              <a:t>atau</a:t>
            </a:r>
            <a:r>
              <a:rPr lang="en-US" sz="1800" dirty="0" smtClean="0"/>
              <a:t> </a:t>
            </a:r>
            <a:r>
              <a:rPr lang="en-US" sz="1800" dirty="0" err="1" smtClean="0"/>
              <a:t>bekerja</a:t>
            </a:r>
            <a:r>
              <a:rPr lang="en-US" sz="1800" dirty="0" smtClean="0"/>
              <a:t> </a:t>
            </a:r>
          </a:p>
          <a:p>
            <a:pPr>
              <a:buFont typeface="+mj-lt"/>
              <a:buAutoNum type="arabicPeriod"/>
            </a:pPr>
            <a:r>
              <a:rPr lang="en-US" sz="1800" dirty="0" smtClean="0"/>
              <a:t>UMUR :</a:t>
            </a:r>
          </a:p>
          <a:p>
            <a:pPr>
              <a:buFont typeface="+mj-lt"/>
              <a:buAutoNum type="arabicPeriod"/>
            </a:pPr>
            <a:r>
              <a:rPr lang="en-US" sz="1800" dirty="0" smtClean="0"/>
              <a:t>STATUS  NIKAH : </a:t>
            </a:r>
            <a:r>
              <a:rPr lang="en-US" sz="1800" dirty="0" err="1" smtClean="0"/>
              <a:t>menikah</a:t>
            </a:r>
            <a:r>
              <a:rPr lang="en-US" sz="1800" dirty="0" smtClean="0"/>
              <a:t> </a:t>
            </a:r>
            <a:r>
              <a:rPr lang="en-US" sz="1800" dirty="0" err="1" smtClean="0"/>
              <a:t>atau</a:t>
            </a:r>
            <a:r>
              <a:rPr lang="en-US" sz="1800" dirty="0" smtClean="0"/>
              <a:t> </a:t>
            </a:r>
            <a:r>
              <a:rPr lang="en-US" sz="1800" dirty="0" err="1" smtClean="0"/>
              <a:t>belum</a:t>
            </a:r>
            <a:r>
              <a:rPr lang="en-US" sz="1800" dirty="0" smtClean="0"/>
              <a:t> </a:t>
            </a:r>
            <a:r>
              <a:rPr lang="en-US" sz="1800" dirty="0" err="1" smtClean="0"/>
              <a:t>menikah</a:t>
            </a:r>
            <a:r>
              <a:rPr lang="en-US" sz="1800" dirty="0" smtClean="0"/>
              <a:t> </a:t>
            </a:r>
          </a:p>
          <a:p>
            <a:pPr>
              <a:buFont typeface="+mj-lt"/>
              <a:buAutoNum type="arabicPeriod"/>
            </a:pPr>
            <a:r>
              <a:rPr lang="en-US" sz="1800" dirty="0" smtClean="0"/>
              <a:t>IPS  1 : </a:t>
            </a:r>
            <a:r>
              <a:rPr lang="en-US" sz="1800" dirty="0" err="1" smtClean="0"/>
              <a:t>Indek</a:t>
            </a:r>
            <a:r>
              <a:rPr lang="en-US" sz="1800" dirty="0" smtClean="0"/>
              <a:t> </a:t>
            </a:r>
            <a:r>
              <a:rPr lang="en-US" sz="1800" dirty="0" err="1" smtClean="0"/>
              <a:t>prestasi</a:t>
            </a:r>
            <a:r>
              <a:rPr lang="en-US" sz="1800" dirty="0" smtClean="0"/>
              <a:t> semester 1 </a:t>
            </a:r>
          </a:p>
          <a:p>
            <a:pPr>
              <a:buFont typeface="+mj-lt"/>
              <a:buAutoNum type="arabicPeriod"/>
            </a:pPr>
            <a:r>
              <a:rPr lang="en-US" sz="1800" dirty="0" smtClean="0"/>
              <a:t>IPS  2 : </a:t>
            </a:r>
            <a:r>
              <a:rPr lang="en-US" sz="1800" dirty="0" err="1" smtClean="0"/>
              <a:t>Indek</a:t>
            </a:r>
            <a:r>
              <a:rPr lang="en-US" sz="1800" dirty="0" smtClean="0"/>
              <a:t> </a:t>
            </a:r>
            <a:r>
              <a:rPr lang="en-US" sz="1800" dirty="0" err="1" smtClean="0"/>
              <a:t>prestasi</a:t>
            </a:r>
            <a:r>
              <a:rPr lang="en-US" sz="1800" dirty="0" smtClean="0"/>
              <a:t> semester 2</a:t>
            </a:r>
          </a:p>
          <a:p>
            <a:pPr>
              <a:buFont typeface="+mj-lt"/>
              <a:buAutoNum type="arabicPeriod"/>
            </a:pPr>
            <a:r>
              <a:rPr lang="en-US" sz="1800" dirty="0" smtClean="0"/>
              <a:t>IPS  3 : </a:t>
            </a:r>
            <a:r>
              <a:rPr lang="en-US" sz="1800" dirty="0" err="1" smtClean="0"/>
              <a:t>Indek</a:t>
            </a:r>
            <a:r>
              <a:rPr lang="en-US" sz="1800" dirty="0" smtClean="0"/>
              <a:t> </a:t>
            </a:r>
            <a:r>
              <a:rPr lang="en-US" sz="1800" dirty="0" err="1" smtClean="0"/>
              <a:t>prestasi</a:t>
            </a:r>
            <a:r>
              <a:rPr lang="en-US" sz="1800" dirty="0" smtClean="0"/>
              <a:t> semester 3</a:t>
            </a:r>
          </a:p>
          <a:p>
            <a:pPr>
              <a:buFont typeface="+mj-lt"/>
              <a:buAutoNum type="arabicPeriod"/>
            </a:pPr>
            <a:r>
              <a:rPr lang="en-US" sz="1800" dirty="0" smtClean="0"/>
              <a:t>IPS  4 : </a:t>
            </a:r>
            <a:r>
              <a:rPr lang="en-US" sz="1800" dirty="0" err="1" smtClean="0"/>
              <a:t>Indek</a:t>
            </a:r>
            <a:r>
              <a:rPr lang="en-US" sz="1800" dirty="0" smtClean="0"/>
              <a:t> </a:t>
            </a:r>
            <a:r>
              <a:rPr lang="en-US" sz="1800" dirty="0" err="1" smtClean="0"/>
              <a:t>prestasi</a:t>
            </a:r>
            <a:r>
              <a:rPr lang="en-US" sz="1800" dirty="0" smtClean="0"/>
              <a:t> semester 4</a:t>
            </a:r>
          </a:p>
          <a:p>
            <a:pPr>
              <a:buFont typeface="+mj-lt"/>
              <a:buAutoNum type="arabicPeriod"/>
            </a:pPr>
            <a:r>
              <a:rPr lang="en-US" sz="1800" dirty="0" smtClean="0"/>
              <a:t>IPS  5 : </a:t>
            </a:r>
            <a:r>
              <a:rPr lang="en-US" sz="1800" dirty="0" err="1" smtClean="0"/>
              <a:t>Indek</a:t>
            </a:r>
            <a:r>
              <a:rPr lang="en-US" sz="1800" dirty="0" smtClean="0"/>
              <a:t> </a:t>
            </a:r>
            <a:r>
              <a:rPr lang="en-US" sz="1800" dirty="0" err="1" smtClean="0"/>
              <a:t>prestasi</a:t>
            </a:r>
            <a:r>
              <a:rPr lang="en-US" sz="1800" dirty="0" smtClean="0"/>
              <a:t> semester 5</a:t>
            </a:r>
          </a:p>
          <a:p>
            <a:pPr>
              <a:buFont typeface="+mj-lt"/>
              <a:buAutoNum type="arabicPeriod"/>
            </a:pPr>
            <a:r>
              <a:rPr lang="en-US" sz="1800" dirty="0" smtClean="0"/>
              <a:t>IPS  6 : </a:t>
            </a:r>
            <a:r>
              <a:rPr lang="en-US" sz="1800" dirty="0" err="1" smtClean="0"/>
              <a:t>Indek</a:t>
            </a:r>
            <a:r>
              <a:rPr lang="en-US" sz="1800" dirty="0" smtClean="0"/>
              <a:t> </a:t>
            </a:r>
            <a:r>
              <a:rPr lang="en-US" sz="1800" dirty="0" err="1" smtClean="0"/>
              <a:t>prestasi</a:t>
            </a:r>
            <a:r>
              <a:rPr lang="en-US" sz="1800" dirty="0" smtClean="0"/>
              <a:t> semester 6 </a:t>
            </a:r>
          </a:p>
          <a:p>
            <a:pPr>
              <a:buFont typeface="+mj-lt"/>
              <a:buAutoNum type="arabicPeriod"/>
            </a:pPr>
            <a:r>
              <a:rPr lang="en-US" sz="1800" dirty="0" smtClean="0"/>
              <a:t>IPS  7 : </a:t>
            </a:r>
            <a:r>
              <a:rPr lang="en-US" sz="1800" dirty="0" err="1" smtClean="0"/>
              <a:t>Indek</a:t>
            </a:r>
            <a:r>
              <a:rPr lang="en-US" sz="1800" dirty="0" smtClean="0"/>
              <a:t> </a:t>
            </a:r>
            <a:r>
              <a:rPr lang="en-US" sz="1800" dirty="0" err="1" smtClean="0"/>
              <a:t>prestasi</a:t>
            </a:r>
            <a:r>
              <a:rPr lang="en-US" sz="1800" dirty="0" smtClean="0"/>
              <a:t> semester 7</a:t>
            </a:r>
          </a:p>
          <a:p>
            <a:pPr>
              <a:buFont typeface="+mj-lt"/>
              <a:buAutoNum type="arabicPeriod"/>
            </a:pPr>
            <a:r>
              <a:rPr lang="en-US" sz="1800" dirty="0" smtClean="0"/>
              <a:t>IPS  8 : </a:t>
            </a:r>
            <a:r>
              <a:rPr lang="en-US" sz="1800" dirty="0" err="1" smtClean="0"/>
              <a:t>Indek</a:t>
            </a:r>
            <a:r>
              <a:rPr lang="en-US" sz="1800" dirty="0" smtClean="0"/>
              <a:t> </a:t>
            </a:r>
            <a:r>
              <a:rPr lang="en-US" sz="1800" dirty="0" err="1" smtClean="0"/>
              <a:t>prestasi</a:t>
            </a:r>
            <a:r>
              <a:rPr lang="en-US" sz="1800" dirty="0" smtClean="0"/>
              <a:t> semester 8</a:t>
            </a:r>
          </a:p>
          <a:p>
            <a:pPr>
              <a:buFont typeface="+mj-lt"/>
              <a:buAutoNum type="arabicPeriod"/>
            </a:pPr>
            <a:r>
              <a:rPr lang="en-US" sz="1800" dirty="0" smtClean="0"/>
              <a:t>IPK : </a:t>
            </a:r>
            <a:r>
              <a:rPr lang="en-US" sz="1800" dirty="0" err="1" smtClean="0"/>
              <a:t>indeks</a:t>
            </a:r>
            <a:r>
              <a:rPr lang="en-US" sz="1800" dirty="0" smtClean="0"/>
              <a:t> </a:t>
            </a:r>
            <a:r>
              <a:rPr lang="en-US" sz="1800" dirty="0" err="1" smtClean="0"/>
              <a:t>prestasi</a:t>
            </a:r>
            <a:r>
              <a:rPr lang="en-US" sz="1800" dirty="0" smtClean="0"/>
              <a:t> </a:t>
            </a:r>
            <a:r>
              <a:rPr lang="en-US" sz="1800" dirty="0" err="1" smtClean="0"/>
              <a:t>kumulatif</a:t>
            </a:r>
            <a:r>
              <a:rPr lang="en-US" sz="1800" dirty="0" smtClean="0"/>
              <a:t> </a:t>
            </a:r>
          </a:p>
          <a:p>
            <a:pPr>
              <a:buFont typeface="+mj-lt"/>
              <a:buAutoNum type="arabicPeriod"/>
            </a:pPr>
            <a:r>
              <a:rPr lang="en-US" sz="1800" dirty="0" smtClean="0"/>
              <a:t>STATUS KELULUSAN : </a:t>
            </a:r>
            <a:r>
              <a:rPr lang="en-US" sz="1800" dirty="0" err="1" smtClean="0"/>
              <a:t>terlambat</a:t>
            </a:r>
            <a:r>
              <a:rPr lang="en-US" sz="1800" dirty="0" smtClean="0"/>
              <a:t> </a:t>
            </a:r>
            <a:r>
              <a:rPr lang="en-US" sz="1800" dirty="0" err="1" smtClean="0"/>
              <a:t>atau</a:t>
            </a:r>
            <a:r>
              <a:rPr lang="en-US" sz="1800" dirty="0" smtClean="0"/>
              <a:t> </a:t>
            </a:r>
            <a:r>
              <a:rPr lang="en-US" sz="1800" dirty="0" err="1" smtClean="0"/>
              <a:t>tepat</a:t>
            </a:r>
            <a:r>
              <a:rPr lang="en-US" sz="1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604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910" y="260784"/>
            <a:ext cx="8229600" cy="13541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3. Data Preparation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Data set : data </a:t>
            </a:r>
            <a:r>
              <a:rPr lang="en-US" sz="3600" dirty="0" err="1" smtClean="0"/>
              <a:t>kelulusan</a:t>
            </a:r>
            <a:r>
              <a:rPr lang="en-US" sz="3600" dirty="0" smtClean="0"/>
              <a:t> mahasiswa.XLS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57200" y="1858421"/>
            <a:ext cx="7620000" cy="4284158"/>
          </a:xfrm>
        </p:spPr>
      </p:pic>
    </p:spTree>
    <p:extLst>
      <p:ext uri="{BB962C8B-B14F-4D97-AF65-F5344CB8AC3E}">
        <p14:creationId xmlns:p14="http://schemas.microsoft.com/office/powerpoint/2010/main" val="268307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674640" cy="6106690"/>
          </a:xfrm>
          <a:solidFill>
            <a:schemeClr val="bg2"/>
          </a:solidFill>
        </p:spPr>
        <p:txBody>
          <a:bodyPr/>
          <a:lstStyle/>
          <a:p>
            <a:r>
              <a:rPr lang="en-US" sz="2000" dirty="0" smtClean="0"/>
              <a:t>TERDAPAT 379 DATA MAHASISWA DENGAN 15 ATRIBUT </a:t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MISSING VALUE SEBANYAK 10 DATA DAN TIDAK TERDAPAT NOISE </a:t>
            </a:r>
            <a:endParaRPr lang="en-US" sz="2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575" y="1196752"/>
            <a:ext cx="5040833" cy="4752528"/>
          </a:xfrm>
        </p:spPr>
      </p:pic>
    </p:spTree>
    <p:extLst>
      <p:ext uri="{BB962C8B-B14F-4D97-AF65-F5344CB8AC3E}">
        <p14:creationId xmlns:p14="http://schemas.microsoft.com/office/powerpoint/2010/main" val="68256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 Data preparation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Missing value </a:t>
            </a:r>
            <a:r>
              <a:rPr lang="en-US" dirty="0" err="1" smtClean="0"/>
              <a:t>dipecahkan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menambah</a:t>
            </a:r>
            <a:r>
              <a:rPr lang="en-US" dirty="0" smtClean="0"/>
              <a:t> data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rata-rata </a:t>
            </a:r>
            <a:r>
              <a:rPr lang="en-US" dirty="0" err="1" smtClean="0"/>
              <a:t>hasilnya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data </a:t>
            </a:r>
            <a:r>
              <a:rPr lang="en-US" dirty="0" err="1" smtClean="0"/>
              <a:t>bersih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missing value.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639"/>
          <a:stretch/>
        </p:blipFill>
        <p:spPr>
          <a:xfrm>
            <a:off x="683568" y="3062514"/>
            <a:ext cx="7203132" cy="36068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2570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498178"/>
          </a:xfrm>
        </p:spPr>
        <p:txBody>
          <a:bodyPr/>
          <a:lstStyle/>
          <a:p>
            <a:pPr marL="114300" indent="0"/>
            <a:r>
              <a:rPr lang="en-US" sz="4000" b="1" dirty="0" smtClean="0"/>
              <a:t>4. Modeling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err="1"/>
              <a:t>Modelkan</a:t>
            </a:r>
            <a:r>
              <a:rPr lang="en-US" sz="1800" dirty="0"/>
              <a:t> data set </a:t>
            </a:r>
            <a:r>
              <a:rPr lang="en-US" sz="1800" dirty="0" err="1"/>
              <a:t>dengan</a:t>
            </a:r>
            <a:r>
              <a:rPr lang="en-US" sz="1800" dirty="0"/>
              <a:t> decision tree </a:t>
            </a:r>
            <a:br>
              <a:rPr lang="en-US" sz="1800" dirty="0"/>
            </a:br>
            <a:r>
              <a:rPr lang="en-US" sz="1800" dirty="0" err="1"/>
              <a:t>Pola</a:t>
            </a:r>
            <a:r>
              <a:rPr lang="en-US" sz="1800" dirty="0"/>
              <a:t> yang </a:t>
            </a:r>
            <a:r>
              <a:rPr lang="en-US" sz="1800" dirty="0" err="1"/>
              <a:t>dihasilkan</a:t>
            </a:r>
            <a:r>
              <a:rPr lang="en-US" sz="1800" dirty="0"/>
              <a:t> </a:t>
            </a:r>
            <a:r>
              <a:rPr lang="en-US" sz="1800" dirty="0" err="1"/>
              <a:t>bisanberbentuk</a:t>
            </a:r>
            <a:r>
              <a:rPr lang="en-US" sz="1800" dirty="0"/>
              <a:t> tree </a:t>
            </a:r>
            <a:r>
              <a:rPr lang="en-US" sz="1800" dirty="0" err="1"/>
              <a:t>atau</a:t>
            </a:r>
            <a:r>
              <a:rPr lang="en-US" sz="1800" dirty="0"/>
              <a:t> if- then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86" b="27252"/>
          <a:stretch/>
        </p:blipFill>
        <p:spPr>
          <a:xfrm>
            <a:off x="795338" y="2060849"/>
            <a:ext cx="7441569" cy="3384375"/>
          </a:xfrm>
        </p:spPr>
      </p:pic>
    </p:spTree>
    <p:extLst>
      <p:ext uri="{BB962C8B-B14F-4D97-AF65-F5344CB8AC3E}">
        <p14:creationId xmlns:p14="http://schemas.microsoft.com/office/powerpoint/2010/main" val="281902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620</TotalTime>
  <Words>553</Words>
  <Application>Microsoft Office PowerPoint</Application>
  <PresentationFormat>On-screen Show (4:3)</PresentationFormat>
  <Paragraphs>58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Adjacency</vt:lpstr>
      <vt:lpstr>DATA MINING PROJECT UAS   “PREDIKSI KELULUSAN MAHASISWA DI UNIVERSITAS SAMAWA“    JUANA  (211002005) </vt:lpstr>
      <vt:lpstr>Data Mining Standard Process</vt:lpstr>
      <vt:lpstr>  </vt:lpstr>
      <vt:lpstr>1. Business understanding </vt:lpstr>
      <vt:lpstr>2. Data Understanding </vt:lpstr>
      <vt:lpstr>3. Data Preparation  Data set : data kelulusan mahasiswa.XLS </vt:lpstr>
      <vt:lpstr>TERDAPAT 379 DATA MAHASISWA DENGAN 15 ATRIBUT   MISSING VALUE SEBANYAK 10 DATA DAN TIDAK TERDAPAT NOISE </vt:lpstr>
      <vt:lpstr>3. Data preparation </vt:lpstr>
      <vt:lpstr>4. Modeling Modelkan data set dengan decision tree  Pola yang dihasilkan bisanberbentuk tree atau if- then </vt:lpstr>
      <vt:lpstr>4. Modeling  HASIL POLA DARI DATA BERUPA DECISION TREE (POHON KEPUTUSAN)</vt:lpstr>
      <vt:lpstr>5. EVALUATION  HASIL POLA DARI DATA BERUPA PERATURAN IF-THEN </vt:lpstr>
      <vt:lpstr>5. EVALUATION </vt:lpstr>
      <vt:lpstr>6. DEPLOYMENT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KELULUSAN MAHASISWA DI UNIVERSITAS SUKA BELAJAR</dc:title>
  <dc:creator>USER</dc:creator>
  <cp:lastModifiedBy>USER</cp:lastModifiedBy>
  <cp:revision>26</cp:revision>
  <dcterms:created xsi:type="dcterms:W3CDTF">2023-01-10T22:58:45Z</dcterms:created>
  <dcterms:modified xsi:type="dcterms:W3CDTF">2023-01-16T11:04:49Z</dcterms:modified>
</cp:coreProperties>
</file>