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77" r:id="rId4"/>
    <p:sldId id="263" r:id="rId5"/>
    <p:sldId id="267" r:id="rId6"/>
    <p:sldId id="271" r:id="rId7"/>
    <p:sldId id="272" r:id="rId8"/>
    <p:sldId id="273" r:id="rId9"/>
    <p:sldId id="275" r:id="rId10"/>
    <p:sldId id="276" r:id="rId11"/>
    <p:sldId id="269" r:id="rId12"/>
    <p:sldId id="257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816" y="342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174202-076D-4FCC-BB1F-880F8A848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AD0C0A-72EF-4EA2-8D6C-4938445A1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DB35D6-9706-4ECB-A312-CA636741EA2E}" type="datetime1">
              <a:rPr lang="es-ES" smtClean="0"/>
              <a:t>09/11/2023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AB2131-4249-4045-A9F7-9BE0F73F06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180F18-DB0C-473D-93EA-5E50BE9DE5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F20474-88D6-46C9-AFA3-1C3CCC2418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91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FB55BD-A342-4619-8C98-A561FD362244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89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412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92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37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41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63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353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528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90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400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03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AB88258-BFF3-4759-97B8-37EBC7E74B43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61FB70D-7075-430D-BFDE-F1EFF36236A8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9244154-C38F-42C7-B7F1-39C303441123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0B0BE-3823-4DE9-8680-E6513D6E0AEF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31CD0-5430-46D3-AB02-51674B42FC5C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C5533-C7B6-43B8-9607-E34AE57D5E23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8B020-D79A-4B2A-8378-215DDCEC299D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A131A-3C47-42C8-80FD-2A00E647C24E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12" name="Conector recto 11" title="Líneas de regla horizonta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ágenes / viñetas de icono cla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0B131-52BC-4479-B48F-CA8D52278783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numeradas en una f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57476-58FA-4BEA-A399-2BE6A3D60823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4AAE3FB-AF4D-4837-904A-0EE1460D94CD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ágenes / viñetas de ico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 title="Forma de número de página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00BD39A-D68C-4B43-BA5F-4D5B9F8304B6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otos medianas con descrip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1A22A-195B-42AA-8979-C89AD752A285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7" name="Marcador de posición de imagen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2" name="Marcador de posición de imagen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 title="Forma de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E1BE11-A414-4B77-ADC5-387128A8E013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6" title="Forma de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5ABCF778-43E7-4220-9D6C-F366C5A4B68F}" type="datetime1">
              <a:rPr lang="es-ES" noProof="0" smtClean="0"/>
              <a:t>09/11/2023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Gestión de Almuerzos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dirty="0"/>
              <a:t>Juan José Álvarez Beltrán</a:t>
            </a:r>
          </a:p>
        </p:txBody>
      </p:sp>
      <p:pic>
        <p:nvPicPr>
          <p:cNvPr id="1026" name="Picture 2" descr="Containerization with a Spring Boot Docker Application – Split">
            <a:extLst>
              <a:ext uri="{FF2B5EF4-FFF2-40B4-BE49-F238E27FC236}">
                <a16:creationId xmlns:a16="http://schemas.microsoft.com/office/drawing/2014/main" id="{E69873AE-2416-5584-43B4-394FC3944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6" r="23220" b="-8"/>
          <a:stretch/>
        </p:blipFill>
        <p:spPr bwMode="auto">
          <a:xfrm>
            <a:off x="2743615" y="1367500"/>
            <a:ext cx="2202551" cy="2202551"/>
          </a:xfrm>
          <a:prstGeom prst="ellipse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59678"/>
            <a:ext cx="4787153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noProof="1"/>
              <a:t>Diseños Html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10</a:t>
            </a:fld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Se crean varios html con el propósito de cumplir con el wireframe establecido 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cada uno tiene una etiqueta style para darle un toque más atractivo.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9D3BE7-F8F4-D6B8-DF2F-6DB36F1A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23826"/>
            <a:ext cx="5857875" cy="32184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26D5BB-C9CD-23D1-7732-26A39CC5A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451982"/>
            <a:ext cx="5591175" cy="33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2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Atributos de calidad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1" y="2895600"/>
            <a:ext cx="4238790" cy="2855913"/>
          </a:xfrm>
        </p:spPr>
        <p:txBody>
          <a:bodyPr rtlCol="0">
            <a:normAutofit/>
          </a:bodyPr>
          <a:lstStyle/>
          <a:p>
            <a:pPr algn="l" rtl="0"/>
            <a:r>
              <a:rPr lang="es-MX" noProof="1"/>
              <a:t>Son aquellos atributos o características, que en su combinación, determinan y garantizan el cumplimiento de los requerimientos de negocios de un software</a:t>
            </a:r>
            <a:r>
              <a:rPr lang="es-ES" noProof="1"/>
              <a:t>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3DB0A1-C484-4D49-BAC3-ABEE8207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581" y="2078999"/>
            <a:ext cx="1944000" cy="4445625"/>
          </a:xfrm>
          <a:solidFill>
            <a:schemeClr val="accent1">
              <a:lumMod val="20000"/>
              <a:lumOff val="80000"/>
            </a:schemeClr>
          </a:solidFill>
        </p:spPr>
        <p:txBody>
          <a:bodyPr lIns="72000" rIns="72000" rtlCol="0">
            <a:normAutofit/>
          </a:bodyPr>
          <a:lstStyle/>
          <a:p>
            <a:pPr rtl="0"/>
            <a:r>
              <a:rPr lang="es-ES" noProof="1"/>
              <a:t>Seguridad : Autenticidad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noProof="1"/>
              <a:t>Integridad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noProof="1"/>
              <a:t>Confidencialidad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8F5FE2-B28A-4CCD-9910-126A9581F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5581" y="2078999"/>
            <a:ext cx="1944000" cy="4445625"/>
          </a:xfrm>
          <a:solidFill>
            <a:schemeClr val="accent1">
              <a:lumMod val="75000"/>
            </a:schemeClr>
          </a:solidFill>
        </p:spPr>
        <p:txBody>
          <a:bodyPr lIns="72000" rIns="72000" rtlCol="0">
            <a:normAutofit/>
          </a:bodyPr>
          <a:lstStyle/>
          <a:p>
            <a:pPr rtl="0"/>
            <a:r>
              <a:rPr lang="es-ES" noProof="1"/>
              <a:t>Usabilidad: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noProof="1"/>
              <a:t>Estetica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noProof="1"/>
              <a:t>Accesibilidad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noProof="1"/>
              <a:t>Protección errores de usuario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noProof="1"/>
              <a:t>Operabilidad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endParaRPr lang="es-ES" noProof="1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C4A7A4E-C192-4A89-A661-72D76FF2F2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613" y="2078999"/>
            <a:ext cx="1944000" cy="4445625"/>
          </a:xfrm>
          <a:solidFill>
            <a:schemeClr val="accent1">
              <a:lumMod val="40000"/>
              <a:lumOff val="60000"/>
            </a:schemeClr>
          </a:solidFill>
        </p:spPr>
        <p:txBody>
          <a:bodyPr lIns="72000" rIns="72000" rtlCol="0">
            <a:normAutofit/>
          </a:bodyPr>
          <a:lstStyle/>
          <a:p>
            <a:pPr rtl="0"/>
            <a:r>
              <a:rPr lang="es-ES" noProof="1"/>
              <a:t>Eficiencia de desempeño: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noProof="1"/>
              <a:t>Comportamiento temporal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noProof="1"/>
              <a:t>Utilización de recursos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1" dirty="0" smtClean="0"/>
              <a:t>11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3" y="1334229"/>
            <a:ext cx="3833906" cy="4952492"/>
          </a:xfrm>
        </p:spPr>
        <p:txBody>
          <a:bodyPr rtlCol="0"/>
          <a:lstStyle/>
          <a:p>
            <a:pPr rtl="0"/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dirty="0"/>
              <a:t>Fin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D30775-E195-4C4C-93B0-0261753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Sprint 1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43492" y="2895600"/>
            <a:ext cx="3561058" cy="2855913"/>
          </a:xfrm>
        </p:spPr>
        <p:txBody>
          <a:bodyPr rtlCol="0"/>
          <a:lstStyle/>
          <a:p>
            <a:pPr algn="l" rtl="0"/>
            <a:r>
              <a:rPr lang="es-ES" noProof="1"/>
              <a:t> “</a:t>
            </a:r>
            <a:r>
              <a:rPr lang="es-MX" noProof="1"/>
              <a:t>Muchas personas que no tienen más de 15 min para almorzar, prefieren comer comida poco saludable como pizza, debido a su menor tiempo de espera, en esos casos perdemos potenciales clientes”</a:t>
            </a: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19300"/>
            <a:ext cx="1944000" cy="2700000"/>
          </a:xfrm>
          <a:solidFill>
            <a:srgbClr val="00B050"/>
          </a:solidFill>
        </p:spPr>
        <p:txBody>
          <a:bodyPr rtlCol="0"/>
          <a:lstStyle/>
          <a:p>
            <a:pPr rtl="0"/>
            <a:r>
              <a:rPr lang="es-ES" noProof="1"/>
              <a:t>Desarrollar una Aplicación web que permita realizar pedido y recoger en tienda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noProof="1"/>
              <a:t>1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00B050"/>
          </a:solidFill>
        </p:spPr>
        <p:txBody>
          <a:bodyPr rtlCol="0"/>
          <a:lstStyle/>
          <a:p>
            <a:r>
              <a:rPr lang="es-ES" noProof="1"/>
              <a:t>Implementar un sistema de acceso login a la página web para evitar robos</a:t>
            </a:r>
          </a:p>
          <a:p>
            <a:pPr rtl="0"/>
            <a:endParaRPr lang="es-ES" noProof="1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noProof="1"/>
              <a:t>2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163" y="2019300"/>
            <a:ext cx="1943100" cy="2700000"/>
          </a:xfrm>
          <a:solidFill>
            <a:srgbClr val="00B050"/>
          </a:solidFill>
        </p:spPr>
        <p:txBody>
          <a:bodyPr rtlCol="0"/>
          <a:lstStyle/>
          <a:p>
            <a:pPr rtl="0"/>
            <a:r>
              <a:rPr lang="es-ES" noProof="1"/>
              <a:t>Implementar la parte gruesa de la aplicación: el menú y la creación de tickets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noProof="1"/>
              <a:t>3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1" dirty="0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3DF3E-FB52-E618-6029-CE3F4739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Criterios de aceptación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3244DA-727F-327A-B66F-ADC74602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19300"/>
            <a:ext cx="1905224" cy="3338008"/>
          </a:xfrm>
        </p:spPr>
        <p:txBody>
          <a:bodyPr/>
          <a:lstStyle/>
          <a:p>
            <a:r>
              <a:rPr lang="es-MX" dirty="0"/>
              <a:t>Debe existir un usuario cliente del restaurante con usuario y contraseña del sistema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8A1B99-9CEA-86B2-3683-451FD87A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8702BB-2A3E-3A5D-6836-94F2850DE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5806" y="2019300"/>
            <a:ext cx="1904342" cy="3338008"/>
          </a:xfrm>
        </p:spPr>
        <p:txBody>
          <a:bodyPr/>
          <a:lstStyle/>
          <a:p>
            <a:r>
              <a:rPr lang="es-MX" dirty="0"/>
              <a:t>Se debe tener los datos de login en una base de datos</a:t>
            </a:r>
          </a:p>
          <a:p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AB966A-3D79-4C32-2283-3A99FE07FA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163" y="2019300"/>
            <a:ext cx="1904342" cy="3338008"/>
          </a:xfrm>
        </p:spPr>
        <p:txBody>
          <a:bodyPr/>
          <a:lstStyle/>
          <a:p>
            <a:r>
              <a:rPr lang="es-MX" dirty="0"/>
              <a:t>Se debe tener una aplicación web que permita autentificación por usuario, confirmación de pedidos y generación de tickets</a:t>
            </a:r>
          </a:p>
          <a:p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7910F68-D554-B898-C025-A2860A9D68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BD6823A-871F-97CC-64F8-C50E2C6385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BAB6F1F-39AE-B13D-C0C1-C81E218B7D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BDCD3F0-6CB4-5E5A-14C1-7DC23D6A4D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MX" dirty="0"/>
              <a:t>Se establecen estos criterios de aceptación para nuestro primer sprint según el MVP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314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sz="3100" noProof="1"/>
              <a:t>Diseño wireframes </a:t>
            </a:r>
            <a:br>
              <a:rPr lang="es-ES" sz="3100" noProof="1"/>
            </a:br>
            <a:r>
              <a:rPr lang="es-ES" sz="3100" noProof="1"/>
              <a:t>+ </a:t>
            </a:r>
            <a:br>
              <a:rPr lang="es-ES" sz="3100" noProof="1"/>
            </a:br>
            <a:r>
              <a:rPr lang="es-ES" sz="3100" noProof="1"/>
              <a:t>prototipo interactivo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smtClean="0"/>
              <a:pPr rtl="0">
                <a:spcAft>
                  <a:spcPts val="600"/>
                </a:spcAft>
              </a:pPr>
              <a:t>4</a:t>
            </a:fld>
            <a:endParaRPr lang="es-ES" noProof="1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Diseño de la apliación y su futuro funcionamiento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B41A3B70-9BA4-B198-811E-86AFA1FED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68" y="729279"/>
            <a:ext cx="6871543" cy="5445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59678"/>
            <a:ext cx="4883285" cy="2221622"/>
          </a:xfrm>
        </p:spPr>
        <p:txBody>
          <a:bodyPr rtlCol="0">
            <a:normAutofit/>
          </a:bodyPr>
          <a:lstStyle/>
          <a:p>
            <a:pPr rtl="0"/>
            <a:r>
              <a:rPr lang="es-ES" sz="4800" noProof="1"/>
              <a:t>Implementación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70000" lnSpcReduction="20000"/>
          </a:bodyPr>
          <a:lstStyle/>
          <a:p>
            <a:pPr algn="l" rtl="0"/>
            <a:r>
              <a:rPr lang="es-ES" noProof="1"/>
              <a:t>Se hizo uso de el laboratorio 7 para la estructura base en la que usaremos alguno de sus elementos: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spring boot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MVC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Docker 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Dbeaver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java</a:t>
            </a:r>
          </a:p>
          <a:p>
            <a:pPr algn="l" rtl="0"/>
            <a:r>
              <a:rPr lang="es-ES" noProof="1"/>
              <a:t>Adicionalmente de diseño HTML con CSS para las pagias web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1" dirty="0" smtClean="0"/>
              <a:t>5</a:t>
            </a:fld>
            <a:endParaRPr lang="es-ES" noProof="1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0B2D553-00BD-2CD4-39C7-2E4B9C937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390" y="2425798"/>
            <a:ext cx="3334215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noProof="1"/>
              <a:t>Controlador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6</a:t>
            </a:fld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algn="l" rtl="0"/>
            <a:r>
              <a:rPr lang="es-ES" noProof="1"/>
              <a:t>Se hacen uso de 2 controladores para mapear la primera versión de la aplicación web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ConfirmacionController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LoginController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CE519C-F7F7-19FD-0B40-E7D189109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98"/>
          <a:stretch/>
        </p:blipFill>
        <p:spPr>
          <a:xfrm>
            <a:off x="4953420" y="0"/>
            <a:ext cx="4094613" cy="3344040"/>
          </a:xfrm>
          <a:prstGeom prst="rect">
            <a:avLst/>
          </a:prstGeom>
          <a:noFill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6E8C5B-DB9A-9A6D-0B16-E1B1BD7F9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7072098" y="3065929"/>
            <a:ext cx="4626007" cy="379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7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noProof="1"/>
              <a:t>Modelo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7</a:t>
            </a:fld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algn="l" rtl="0"/>
            <a:r>
              <a:rPr lang="es-ES" noProof="1"/>
              <a:t>Se crean 2 modelos para crear automáticamente las tablas en la base de datos, por ahora tenemos a user para la autentificación.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User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Menu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F7AD12-9CA6-2664-91B2-A9CBB3D3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91" y="0"/>
            <a:ext cx="4288465" cy="38130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7D925A-F721-3680-F13A-5507B180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709" y="3190316"/>
            <a:ext cx="3842551" cy="366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7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noProof="1"/>
              <a:t>Repositorio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8</a:t>
            </a:fld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Se hacen uso de 2 repositorios , uno para cada modelo.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Almacenaremos cada usuario en una lista para poder consultarlos y hacer la validación de credenciales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94584A-2BA3-054E-6E93-1D9611891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0" t="955" r="47194" b="-955"/>
          <a:stretch/>
        </p:blipFill>
        <p:spPr>
          <a:xfrm>
            <a:off x="5137807" y="651499"/>
            <a:ext cx="6447836" cy="20379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66A067-4032-DF90-507A-B2E4B3640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60"/>
          <a:stretch/>
        </p:blipFill>
        <p:spPr>
          <a:xfrm>
            <a:off x="5137807" y="3052036"/>
            <a:ext cx="5771745" cy="203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9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noProof="1"/>
              <a:t>Servicio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9</a:t>
            </a:fld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algn="l" rtl="0"/>
            <a:r>
              <a:rPr lang="es-ES" noProof="1"/>
              <a:t>Se hacen uso de 2 servicios que se encargarán de poblar datos en la base de datos como usuarios predefindos y menús en nuestros repositorios.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7D7A0E-74C7-8255-D2C1-38FD14CFE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69" y="0"/>
            <a:ext cx="4517888" cy="38648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D5BDBF-36FE-2AC3-1F27-01399BF90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391" y="3472584"/>
            <a:ext cx="5278620" cy="338541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04B3AB1-7FD1-C907-22C9-DB14D10A1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679" y="570674"/>
            <a:ext cx="3142321" cy="18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75800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484_TF45175639_Win32" id="{1A864940-DA9A-4E0B-A653-32046E0EB560}" vid="{01F66E1B-A3B0-4FA6-9892-691088E1D0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biografía</Template>
  <TotalTime>113</TotalTime>
  <Words>408</Words>
  <Application>Microsoft Office PowerPoint</Application>
  <PresentationFormat>Panorámica</PresentationFormat>
  <Paragraphs>77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Corbel</vt:lpstr>
      <vt:lpstr>Wingdings</vt:lpstr>
      <vt:lpstr>Titulares</vt:lpstr>
      <vt:lpstr>Gestión de Almuerzos</vt:lpstr>
      <vt:lpstr>Sprint 1</vt:lpstr>
      <vt:lpstr>Criterios de aceptación</vt:lpstr>
      <vt:lpstr>Diseño wireframes  +  prototipo interactivo</vt:lpstr>
      <vt:lpstr>Implementación</vt:lpstr>
      <vt:lpstr>Controlador</vt:lpstr>
      <vt:lpstr>Modelo</vt:lpstr>
      <vt:lpstr>Repositorio</vt:lpstr>
      <vt:lpstr>Servicio</vt:lpstr>
      <vt:lpstr>Diseños Html</vt:lpstr>
      <vt:lpstr>Atributos de calidad</vt:lpstr>
      <vt:lpstr>      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Almuerzos</dc:title>
  <dc:creator>JUAN JOSE ALVAREZ BELTRAN</dc:creator>
  <cp:lastModifiedBy>JUAN JOSE ALVAREZ BELTRAN</cp:lastModifiedBy>
  <cp:revision>2</cp:revision>
  <dcterms:created xsi:type="dcterms:W3CDTF">2023-11-09T17:04:06Z</dcterms:created>
  <dcterms:modified xsi:type="dcterms:W3CDTF">2023-11-09T18:57:46Z</dcterms:modified>
</cp:coreProperties>
</file>