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56" r:id="rId5"/>
    <p:sldId id="279" r:id="rId6"/>
    <p:sldId id="276" r:id="rId7"/>
    <p:sldId id="278" r:id="rId8"/>
    <p:sldId id="280" r:id="rId9"/>
    <p:sldId id="281" r:id="rId10"/>
    <p:sldId id="284" r:id="rId11"/>
    <p:sldId id="285" r:id="rId12"/>
    <p:sldId id="286" r:id="rId13"/>
    <p:sldId id="282"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8824"/>
    <a:srgbClr val="00467A"/>
    <a:srgbClr val="0070C0"/>
    <a:srgbClr val="49701E"/>
    <a:srgbClr val="92D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3/31/2020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81386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51457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9584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60846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86150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7964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89229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3/31/2020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3254" y="0"/>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Autofit/>
          </a:bodyPr>
          <a:lstStyle/>
          <a:p>
            <a:pPr algn="l"/>
            <a:r>
              <a:rPr lang="en-US" sz="4400" b="1" dirty="0">
                <a:solidFill>
                  <a:schemeClr val="bg1"/>
                </a:solidFill>
              </a:rPr>
              <a:t>Correlation between Malaga and Toronto Neighborhoods</a:t>
            </a:r>
            <a:endParaRPr lang="en-US" sz="4000"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chemeClr val="bg1"/>
                </a:solidFill>
              </a:rPr>
              <a:t>IBM Data Science Capstone Project (Coursera)</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7155"/>
            <a:ext cx="11734800" cy="6653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cap="all" spc="100" dirty="0">
                <a:solidFill>
                  <a:schemeClr val="tx1">
                    <a:lumMod val="95000"/>
                    <a:lumOff val="5000"/>
                  </a:schemeClr>
                </a:solidFill>
              </a:rPr>
              <a:t>CLUSTERING RESULTS</a:t>
            </a:r>
            <a:endParaRPr lang="en-US" sz="5000" cap="all" spc="100" dirty="0">
              <a:solidFill>
                <a:schemeClr val="tx1">
                  <a:lumMod val="95000"/>
                  <a:lumOff val="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9330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BDFF56F-1EC2-4ED5-9438-C8F68300BA01}"/>
              </a:ext>
            </a:extLst>
          </p:cNvPr>
          <p:cNvPicPr>
            <a:picLocks noChangeAspect="1"/>
          </p:cNvPicPr>
          <p:nvPr/>
        </p:nvPicPr>
        <p:blipFill>
          <a:blip r:embed="rId3"/>
          <a:stretch>
            <a:fillRect/>
          </a:stretch>
        </p:blipFill>
        <p:spPr>
          <a:xfrm>
            <a:off x="621880" y="2150149"/>
            <a:ext cx="5167110" cy="3914983"/>
          </a:xfrm>
          <a:prstGeom prst="rect">
            <a:avLst/>
          </a:prstGeom>
        </p:spPr>
      </p:pic>
      <p:pic>
        <p:nvPicPr>
          <p:cNvPr id="4" name="Picture 3">
            <a:extLst>
              <a:ext uri="{FF2B5EF4-FFF2-40B4-BE49-F238E27FC236}">
                <a16:creationId xmlns:a16="http://schemas.microsoft.com/office/drawing/2014/main" id="{DCAA2B26-E3F9-44CC-9521-2947D8FDAD80}"/>
              </a:ext>
            </a:extLst>
          </p:cNvPr>
          <p:cNvPicPr>
            <a:picLocks noChangeAspect="1"/>
          </p:cNvPicPr>
          <p:nvPr/>
        </p:nvPicPr>
        <p:blipFill>
          <a:blip r:embed="rId4"/>
          <a:stretch>
            <a:fillRect/>
          </a:stretch>
        </p:blipFill>
        <p:spPr>
          <a:xfrm>
            <a:off x="6096000" y="2140820"/>
            <a:ext cx="5771384" cy="3914983"/>
          </a:xfrm>
          <a:prstGeom prst="rect">
            <a:avLst/>
          </a:prstGeom>
        </p:spPr>
      </p:pic>
      <p:sp>
        <p:nvSpPr>
          <p:cNvPr id="10" name="Rectangle 9">
            <a:extLst>
              <a:ext uri="{FF2B5EF4-FFF2-40B4-BE49-F238E27FC236}">
                <a16:creationId xmlns:a16="http://schemas.microsoft.com/office/drawing/2014/main" id="{0E0CDD38-05FA-4BDE-A561-65651F048592}"/>
              </a:ext>
            </a:extLst>
          </p:cNvPr>
          <p:cNvSpPr/>
          <p:nvPr/>
        </p:nvSpPr>
        <p:spPr>
          <a:xfrm>
            <a:off x="2560515" y="1688714"/>
            <a:ext cx="1289840" cy="369332"/>
          </a:xfrm>
          <a:prstGeom prst="rect">
            <a:avLst/>
          </a:prstGeom>
        </p:spPr>
        <p:txBody>
          <a:bodyPr wrap="none">
            <a:spAutoFit/>
          </a:bodyPr>
          <a:lstStyle/>
          <a:p>
            <a:r>
              <a:rPr lang="en-US" b="1" cap="all" spc="100" dirty="0">
                <a:solidFill>
                  <a:schemeClr val="tx1">
                    <a:lumMod val="95000"/>
                    <a:lumOff val="5000"/>
                  </a:schemeClr>
                </a:solidFill>
              </a:rPr>
              <a:t>Toronto</a:t>
            </a:r>
            <a:endParaRPr lang="en-US" sz="1600" b="1" dirty="0"/>
          </a:p>
        </p:txBody>
      </p:sp>
      <p:sp>
        <p:nvSpPr>
          <p:cNvPr id="12" name="Rectangle 11">
            <a:extLst>
              <a:ext uri="{FF2B5EF4-FFF2-40B4-BE49-F238E27FC236}">
                <a16:creationId xmlns:a16="http://schemas.microsoft.com/office/drawing/2014/main" id="{EB69B07D-21AA-4772-A360-200555D0407E}"/>
              </a:ext>
            </a:extLst>
          </p:cNvPr>
          <p:cNvSpPr/>
          <p:nvPr/>
        </p:nvSpPr>
        <p:spPr>
          <a:xfrm>
            <a:off x="8336772" y="1688714"/>
            <a:ext cx="1172309" cy="369332"/>
          </a:xfrm>
          <a:prstGeom prst="rect">
            <a:avLst/>
          </a:prstGeom>
        </p:spPr>
        <p:txBody>
          <a:bodyPr wrap="none">
            <a:spAutoFit/>
          </a:bodyPr>
          <a:lstStyle/>
          <a:p>
            <a:r>
              <a:rPr lang="en-US" b="1" cap="all" spc="100" dirty="0">
                <a:solidFill>
                  <a:schemeClr val="tx1">
                    <a:lumMod val="95000"/>
                    <a:lumOff val="5000"/>
                  </a:schemeClr>
                </a:solidFill>
              </a:rPr>
              <a:t>MALAGA</a:t>
            </a:r>
            <a:endParaRPr lang="en-US" sz="1600" b="1" dirty="0"/>
          </a:p>
        </p:txBody>
      </p:sp>
    </p:spTree>
    <p:extLst>
      <p:ext uri="{BB962C8B-B14F-4D97-AF65-F5344CB8AC3E}">
        <p14:creationId xmlns:p14="http://schemas.microsoft.com/office/powerpoint/2010/main" val="15656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7155"/>
            <a:ext cx="11734800" cy="6930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cap="all" spc="100" dirty="0">
                <a:solidFill>
                  <a:schemeClr val="tx1">
                    <a:lumMod val="95000"/>
                    <a:lumOff val="5000"/>
                  </a:schemeClr>
                </a:solidFill>
              </a:rPr>
              <a:t>DISCUSSION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9330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E0F13D1B-52C2-4F7F-A2EC-85DDA6EFF7F0}"/>
              </a:ext>
            </a:extLst>
          </p:cNvPr>
          <p:cNvSpPr txBox="1">
            <a:spLocks/>
          </p:cNvSpPr>
          <p:nvPr/>
        </p:nvSpPr>
        <p:spPr>
          <a:xfrm>
            <a:off x="650466" y="1362269"/>
            <a:ext cx="11096775" cy="5103845"/>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9875" indent="-269875" algn="just">
              <a:spcBef>
                <a:spcPts val="1800"/>
              </a:spcBef>
              <a:buFont typeface="Arial" panose="020B0604020202020204" pitchFamily="34" charset="0"/>
              <a:buChar char="•"/>
            </a:pPr>
            <a:r>
              <a:rPr lang="en-US" b="1" dirty="0"/>
              <a:t>Cluster 0:</a:t>
            </a:r>
            <a:r>
              <a:rPr lang="en-US" dirty="0"/>
              <a:t> There is 1 Toronto Neighborhood and 1 Malaga Neighborhood where the main spots are cheap Restaurants and Pubs. Due to this, we can name this cluster as </a:t>
            </a:r>
            <a:r>
              <a:rPr lang="en-US" b="1" dirty="0">
                <a:highlight>
                  <a:srgbClr val="FFFF00"/>
                </a:highlight>
              </a:rPr>
              <a:t>Teenagers and Nightlife</a:t>
            </a:r>
            <a:endParaRPr lang="en-US" dirty="0">
              <a:highlight>
                <a:srgbClr val="FFFF00"/>
              </a:highlight>
            </a:endParaRPr>
          </a:p>
          <a:p>
            <a:pPr marL="269875" indent="-269875" algn="just">
              <a:spcBef>
                <a:spcPts val="1800"/>
              </a:spcBef>
              <a:buFont typeface="Arial" panose="020B0604020202020204" pitchFamily="34" charset="0"/>
              <a:buChar char="•"/>
            </a:pPr>
            <a:r>
              <a:rPr lang="en-US" b="1" dirty="0"/>
              <a:t>Cluster 2:</a:t>
            </a:r>
            <a:r>
              <a:rPr lang="en-US" dirty="0"/>
              <a:t> There are 6 Toronto Neighborhoods and 2 Malaga Neighborhoods where the main spots are Restaurants (Italian, Fast Food, Japanese ...) and Cafés. Due to this, we can name this cluster as </a:t>
            </a:r>
            <a:r>
              <a:rPr lang="en-US" b="1" dirty="0">
                <a:highlight>
                  <a:srgbClr val="FFFF00"/>
                </a:highlight>
              </a:rPr>
              <a:t>Restaurants and Cafés</a:t>
            </a:r>
            <a:endParaRPr lang="en-US" dirty="0">
              <a:highlight>
                <a:srgbClr val="FFFF00"/>
              </a:highlight>
            </a:endParaRPr>
          </a:p>
          <a:p>
            <a:pPr marL="269875" indent="-269875" algn="just">
              <a:spcBef>
                <a:spcPts val="1800"/>
              </a:spcBef>
              <a:buFont typeface="Arial" panose="020B0604020202020204" pitchFamily="34" charset="0"/>
              <a:buChar char="•"/>
            </a:pPr>
            <a:r>
              <a:rPr lang="en-US" b="1" dirty="0"/>
              <a:t>Cluster 13:</a:t>
            </a:r>
            <a:r>
              <a:rPr lang="en-US" dirty="0"/>
              <a:t> There are 3 Toronto Neighborhoods and 1 Malaga Neighborhood where there a huge mix of everything (shops, cafés, department stores, hotels, pubs ...). Due to this, we can name this cluster as </a:t>
            </a:r>
            <a:r>
              <a:rPr lang="en-US" b="1" dirty="0">
                <a:highlight>
                  <a:srgbClr val="FFFF00"/>
                </a:highlight>
              </a:rPr>
              <a:t>Regular</a:t>
            </a:r>
            <a:endParaRPr lang="en-US" dirty="0">
              <a:highlight>
                <a:srgbClr val="FFFF00"/>
              </a:highlight>
            </a:endParaRPr>
          </a:p>
          <a:p>
            <a:pPr marL="269875" indent="-269875" algn="just">
              <a:spcBef>
                <a:spcPts val="1800"/>
              </a:spcBef>
              <a:buFont typeface="Arial" panose="020B0604020202020204" pitchFamily="34" charset="0"/>
              <a:buChar char="•"/>
            </a:pPr>
            <a:r>
              <a:rPr lang="en-US" b="1" dirty="0"/>
              <a:t>Cluster 16:</a:t>
            </a:r>
            <a:r>
              <a:rPr lang="en-US" dirty="0"/>
              <a:t> There are 2 Toronto Neighborhoods and 3 Malaga Neighborhoods where the main spots are places close or related to the sea (Harbors, Ferries, Seafood Restaurants .... ) and Farmer Markets. Due to this, we can name this cluster as </a:t>
            </a:r>
            <a:r>
              <a:rPr lang="en-US" b="1" dirty="0">
                <a:highlight>
                  <a:srgbClr val="FFFF00"/>
                </a:highlight>
              </a:rPr>
              <a:t>Sea and Farms</a:t>
            </a:r>
            <a:endParaRPr lang="en-US" dirty="0">
              <a:highlight>
                <a:srgbClr val="FFFF00"/>
              </a:highlight>
            </a:endParaRPr>
          </a:p>
          <a:p>
            <a:pPr marL="269875" indent="-269875" algn="just">
              <a:spcBef>
                <a:spcPts val="1800"/>
              </a:spcBef>
              <a:buFont typeface="Arial" panose="020B0604020202020204" pitchFamily="34" charset="0"/>
              <a:buChar char="•"/>
            </a:pPr>
            <a:r>
              <a:rPr lang="en-US" b="1" dirty="0"/>
              <a:t>Cluster 19:</a:t>
            </a:r>
            <a:r>
              <a:rPr lang="en-US" dirty="0"/>
              <a:t> There are 6 Toronto Neighborhoods and 2 Malaga Neighborhoods where the main spots are Asian restaurants (sushi, Japanese, Korean ...), Cafés (or Coffee Shops) and Parks. Due to this, we can name this cluster as </a:t>
            </a:r>
            <a:r>
              <a:rPr lang="en-US" b="1" dirty="0">
                <a:highlight>
                  <a:srgbClr val="FFFF00"/>
                </a:highlight>
              </a:rPr>
              <a:t>Asian Restaurants, Cafés and Parks</a:t>
            </a:r>
            <a:endParaRPr lang="en-US" dirty="0">
              <a:highlight>
                <a:srgbClr val="FFFF00"/>
              </a:highlight>
            </a:endParaRPr>
          </a:p>
        </p:txBody>
      </p:sp>
    </p:spTree>
    <p:extLst>
      <p:ext uri="{BB962C8B-B14F-4D97-AF65-F5344CB8AC3E}">
        <p14:creationId xmlns:p14="http://schemas.microsoft.com/office/powerpoint/2010/main" val="154773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C3D5-6696-49EF-9BA0-50DACEB307C6}"/>
              </a:ext>
            </a:extLst>
          </p:cNvPr>
          <p:cNvSpPr>
            <a:spLocks noGrp="1"/>
          </p:cNvSpPr>
          <p:nvPr>
            <p:ph type="title"/>
          </p:nvPr>
        </p:nvSpPr>
        <p:spPr>
          <a:xfrm>
            <a:off x="958811" y="585216"/>
            <a:ext cx="9720072" cy="1499616"/>
          </a:xfrm>
        </p:spPr>
        <p:txBody>
          <a:bodyPr/>
          <a:lstStyle/>
          <a:p>
            <a:r>
              <a:rPr lang="en-US" dirty="0"/>
              <a:t>INTRODUCTION</a:t>
            </a:r>
          </a:p>
        </p:txBody>
      </p:sp>
      <p:sp>
        <p:nvSpPr>
          <p:cNvPr id="3" name="Content Placeholder 2">
            <a:extLst>
              <a:ext uri="{FF2B5EF4-FFF2-40B4-BE49-F238E27FC236}">
                <a16:creationId xmlns:a16="http://schemas.microsoft.com/office/drawing/2014/main" id="{004930DE-AEA1-4F3F-9BF0-D8AC70F4F72B}"/>
              </a:ext>
            </a:extLst>
          </p:cNvPr>
          <p:cNvSpPr>
            <a:spLocks noGrp="1"/>
          </p:cNvSpPr>
          <p:nvPr>
            <p:ph idx="1"/>
          </p:nvPr>
        </p:nvSpPr>
        <p:spPr>
          <a:xfrm>
            <a:off x="958811" y="2099388"/>
            <a:ext cx="10891067" cy="4460032"/>
          </a:xfrm>
        </p:spPr>
        <p:txBody>
          <a:bodyPr>
            <a:normAutofit lnSpcReduction="10000"/>
          </a:bodyPr>
          <a:lstStyle/>
          <a:p>
            <a:pPr marL="0" indent="0">
              <a:spcBef>
                <a:spcPts val="1800"/>
              </a:spcBef>
              <a:buNone/>
            </a:pPr>
            <a:r>
              <a:rPr lang="en-US" dirty="0"/>
              <a:t>Developing a Machine Learning solution to identify the best possible neighborhood to move in to</a:t>
            </a:r>
          </a:p>
          <a:p>
            <a:pPr marL="0" indent="0">
              <a:spcBef>
                <a:spcPts val="3000"/>
              </a:spcBef>
              <a:buNone/>
            </a:pPr>
            <a:r>
              <a:rPr lang="en-US" b="1" dirty="0"/>
              <a:t>PROBLEM DESCRIPTION</a:t>
            </a:r>
          </a:p>
          <a:p>
            <a:pPr marL="430212" indent="-342900">
              <a:buFont typeface="Arial" panose="020B0604020202020204" pitchFamily="34" charset="0"/>
              <a:buChar char="•"/>
            </a:pPr>
            <a:r>
              <a:rPr lang="en-US" sz="1800" dirty="0"/>
              <a:t>Given a neighborhood X in the city of Toronto, which neighborhoods in Malaga have the same kind of venues?</a:t>
            </a:r>
          </a:p>
          <a:p>
            <a:pPr marL="0" indent="0">
              <a:spcBef>
                <a:spcPts val="1800"/>
              </a:spcBef>
              <a:buNone/>
            </a:pPr>
            <a:r>
              <a:rPr lang="en-US" b="1" dirty="0"/>
              <a:t>TARGET AUDIENCE</a:t>
            </a:r>
          </a:p>
          <a:p>
            <a:pPr marL="430212" lvl="0" indent="-342900">
              <a:buClr>
                <a:srgbClr val="1CADE4"/>
              </a:buClr>
              <a:buFont typeface="Arial" panose="020B0604020202020204" pitchFamily="34" charset="0"/>
              <a:buChar char="•"/>
            </a:pPr>
            <a:r>
              <a:rPr lang="en-US" sz="1800" dirty="0">
                <a:solidFill>
                  <a:prstClr val="black"/>
                </a:solidFill>
              </a:rPr>
              <a:t>Real estate agencies in Málaga and Toronto</a:t>
            </a:r>
          </a:p>
          <a:p>
            <a:pPr marL="430212" indent="-342900">
              <a:buClr>
                <a:srgbClr val="1CADE4"/>
              </a:buClr>
              <a:buFont typeface="Arial" panose="020B0604020202020204" pitchFamily="34" charset="0"/>
              <a:buChar char="•"/>
            </a:pPr>
            <a:r>
              <a:rPr lang="en-US" sz="1800" dirty="0">
                <a:solidFill>
                  <a:prstClr val="black"/>
                </a:solidFill>
              </a:rPr>
              <a:t>International companies hiring people from another country</a:t>
            </a:r>
          </a:p>
          <a:p>
            <a:pPr marL="430212" indent="-342900">
              <a:buClr>
                <a:srgbClr val="1CADE4"/>
              </a:buClr>
              <a:buFont typeface="Arial" panose="020B0604020202020204" pitchFamily="34" charset="0"/>
              <a:buChar char="•"/>
            </a:pPr>
            <a:r>
              <a:rPr lang="en-US" sz="1800" dirty="0">
                <a:solidFill>
                  <a:prstClr val="black"/>
                </a:solidFill>
              </a:rPr>
              <a:t>Families moving in abroad</a:t>
            </a:r>
          </a:p>
          <a:p>
            <a:pPr marL="0" indent="0">
              <a:spcBef>
                <a:spcPts val="1800"/>
              </a:spcBef>
              <a:buNone/>
            </a:pPr>
            <a:r>
              <a:rPr lang="en-US" b="1" dirty="0"/>
              <a:t>SUCCESS CRITERIA</a:t>
            </a:r>
          </a:p>
          <a:p>
            <a:pPr marL="430212" lvl="0" indent="-342900">
              <a:buClr>
                <a:srgbClr val="1CADE4"/>
              </a:buClr>
              <a:buFont typeface="Arial" panose="020B0604020202020204" pitchFamily="34" charset="0"/>
              <a:buChar char="•"/>
            </a:pPr>
            <a:r>
              <a:rPr lang="en-US" sz="1800" dirty="0">
                <a:solidFill>
                  <a:prstClr val="black"/>
                </a:solidFill>
              </a:rPr>
              <a:t>A good recommendation of similar neighborhoods, i.e., same kind of venues, leisure opportunities, green areas and so on, to people moving from Malaga to Canada</a:t>
            </a:r>
          </a:p>
        </p:txBody>
      </p:sp>
    </p:spTree>
    <p:extLst>
      <p:ext uri="{BB962C8B-B14F-4D97-AF65-F5344CB8AC3E}">
        <p14:creationId xmlns:p14="http://schemas.microsoft.com/office/powerpoint/2010/main" val="365000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53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cap="all" spc="100" dirty="0">
                <a:solidFill>
                  <a:schemeClr val="tx1">
                    <a:lumMod val="95000"/>
                    <a:lumOff val="5000"/>
                  </a:schemeClr>
                </a:solidFill>
              </a:rPr>
              <a:t>DATA DESCRIPTION</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DATA SOURCES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231224" y="1613877"/>
            <a:ext cx="3373276" cy="740997"/>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OPENSTREETMAP</a:t>
            </a:r>
            <a:br>
              <a:rPr lang="en-US" sz="1600" dirty="0"/>
            </a:br>
            <a:r>
              <a:rPr lang="en-US" sz="1600" dirty="0"/>
              <a:t>(Malaga Neighborhoods)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rgbClr val="004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FOURSQUARE API</a:t>
            </a:r>
            <a:br>
              <a:rPr lang="en-US" sz="1600" b="1" dirty="0"/>
            </a:br>
            <a:r>
              <a:rPr lang="en-US" sz="1600" dirty="0"/>
              <a:t>(Nearby Venues)</a:t>
            </a:r>
            <a:endParaRPr lang="en-US" sz="1600" b="1"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rgbClr val="588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ARCGIS API</a:t>
            </a:r>
            <a:br>
              <a:rPr lang="en-US" sz="1600" b="1" dirty="0"/>
            </a:br>
            <a:r>
              <a:rPr lang="en-US" sz="1600" dirty="0"/>
              <a:t>(Obtain Coordinates)</a:t>
            </a:r>
            <a:endParaRPr lang="en-US" sz="1600" b="1"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rgbClr val="004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372112"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WIKIPEDIA</a:t>
            </a:r>
            <a:r>
              <a:rPr lang="en-US" sz="1600" dirty="0"/>
              <a:t> </a:t>
            </a:r>
            <a:br>
              <a:rPr lang="en-US" sz="1600" dirty="0"/>
            </a:br>
            <a:r>
              <a:rPr lang="en-US" sz="1600" dirty="0"/>
              <a:t>(Toronto Neighborhoods)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rgbClr val="588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1" y="3334727"/>
            <a:ext cx="3372112" cy="740997"/>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NOMINATIM API</a:t>
            </a:r>
            <a:br>
              <a:rPr lang="en-US" sz="1600" b="1" dirty="0"/>
            </a:br>
            <a:r>
              <a:rPr lang="en-US" sz="1600" dirty="0"/>
              <a:t>(Addresses </a:t>
            </a:r>
            <a:r>
              <a:rPr lang="en-US" sz="1600" dirty="0">
                <a:sym typeface="Wingdings" panose="05000000000000000000" pitchFamily="2" charset="2"/>
              </a:rPr>
              <a:t> Coordinates</a:t>
            </a:r>
            <a:r>
              <a:rPr lang="en-US" sz="1600" dirty="0"/>
              <a: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rgbClr val="004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FOLIUM</a:t>
            </a:r>
            <a:br>
              <a:rPr lang="en-US" sz="1600" b="1" dirty="0"/>
            </a:br>
            <a:r>
              <a:rPr lang="en-US" sz="1600" dirty="0"/>
              <a:t>(Maps Creation)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rgbClr val="588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descr="Internet">
            <a:extLst>
              <a:ext uri="{FF2B5EF4-FFF2-40B4-BE49-F238E27FC236}">
                <a16:creationId xmlns:a16="http://schemas.microsoft.com/office/drawing/2014/main" id="{49A30D29-3546-4C94-971E-9AAF992306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0708" y="1675583"/>
            <a:ext cx="617583" cy="617583"/>
          </a:xfrm>
          <a:prstGeom prst="rect">
            <a:avLst/>
          </a:prstGeom>
        </p:spPr>
      </p:pic>
      <p:pic>
        <p:nvPicPr>
          <p:cNvPr id="43" name="Graphic 42" descr="Internet">
            <a:extLst>
              <a:ext uri="{FF2B5EF4-FFF2-40B4-BE49-F238E27FC236}">
                <a16:creationId xmlns:a16="http://schemas.microsoft.com/office/drawing/2014/main" id="{26D8D573-6457-42BC-A9DE-B5F852BEF015}"/>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03313" y="1669337"/>
            <a:ext cx="617583" cy="617583"/>
          </a:xfrm>
          <a:prstGeom prst="rect">
            <a:avLst/>
          </a:prstGeom>
        </p:spPr>
      </p:pic>
      <p:pic>
        <p:nvPicPr>
          <p:cNvPr id="6" name="Graphic 5" descr="Map with pin">
            <a:extLst>
              <a:ext uri="{FF2B5EF4-FFF2-40B4-BE49-F238E27FC236}">
                <a16:creationId xmlns:a16="http://schemas.microsoft.com/office/drawing/2014/main" id="{EAFD3284-96B5-4B6D-9D60-C3864185CB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30060" y="5254379"/>
            <a:ext cx="544879" cy="544879"/>
          </a:xfrm>
          <a:prstGeom prst="rect">
            <a:avLst/>
          </a:prstGeom>
        </p:spPr>
      </p:pic>
      <p:pic>
        <p:nvPicPr>
          <p:cNvPr id="44" name="Graphic 43" descr="Map with pin">
            <a:extLst>
              <a:ext uri="{FF2B5EF4-FFF2-40B4-BE49-F238E27FC236}">
                <a16:creationId xmlns:a16="http://schemas.microsoft.com/office/drawing/2014/main" id="{7BD9E45A-CA49-4189-98E1-A0CF63BB7AD2}"/>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3874721" y="3407507"/>
            <a:ext cx="544879" cy="544879"/>
          </a:xfrm>
          <a:prstGeom prst="rect">
            <a:avLst/>
          </a:prstGeom>
        </p:spPr>
      </p:pic>
      <p:pic>
        <p:nvPicPr>
          <p:cNvPr id="9" name="Graphic 8" descr="Earth globe Africa and Europe">
            <a:extLst>
              <a:ext uri="{FF2B5EF4-FFF2-40B4-BE49-F238E27FC236}">
                <a16:creationId xmlns:a16="http://schemas.microsoft.com/office/drawing/2014/main" id="{E45010EE-6DF5-4121-AE4F-99DC371DB9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51461" y="5182417"/>
            <a:ext cx="695291" cy="695291"/>
          </a:xfrm>
          <a:prstGeom prst="rect">
            <a:avLst/>
          </a:prstGeom>
        </p:spPr>
      </p:pic>
      <p:pic>
        <p:nvPicPr>
          <p:cNvPr id="12" name="Graphic 11" descr="Home">
            <a:extLst>
              <a:ext uri="{FF2B5EF4-FFF2-40B4-BE49-F238E27FC236}">
                <a16:creationId xmlns:a16="http://schemas.microsoft.com/office/drawing/2014/main" id="{D5876B4D-7BFF-4E60-991B-E4D0A854EE3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81800" y="3389735"/>
            <a:ext cx="556727" cy="556727"/>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7155"/>
            <a:ext cx="11734800" cy="6653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cap="all" spc="100" dirty="0">
                <a:solidFill>
                  <a:schemeClr val="tx1">
                    <a:lumMod val="95000"/>
                    <a:lumOff val="5000"/>
                  </a:schemeClr>
                </a:solidFill>
              </a:rPr>
              <a:t>Methodology</a:t>
            </a:r>
            <a:endParaRPr lang="en-US" sz="5000" cap="all" spc="100" dirty="0">
              <a:solidFill>
                <a:schemeClr val="tx1">
                  <a:lumMod val="95000"/>
                  <a:lumOff val="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COLLECTION</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WRANGLING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DATA EXPLORING</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MACHINE LEARNING</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RESULTS DISCUSSION</a:t>
            </a:r>
          </a:p>
        </p:txBody>
      </p:sp>
      <p:sp>
        <p:nvSpPr>
          <p:cNvPr id="51" name="Rectangle 50">
            <a:extLst>
              <a:ext uri="{FF2B5EF4-FFF2-40B4-BE49-F238E27FC236}">
                <a16:creationId xmlns:a16="http://schemas.microsoft.com/office/drawing/2014/main" id="{8AA18108-5B8B-4147-84A7-D30A16BEC4EA}"/>
              </a:ext>
            </a:extLst>
          </p:cNvPr>
          <p:cNvSpPr/>
          <p:nvPr/>
        </p:nvSpPr>
        <p:spPr>
          <a:xfrm>
            <a:off x="762113" y="3653603"/>
            <a:ext cx="1998424" cy="120347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Scraping webpages to obtain Málaga and Toronto neighborhood data and using ArcGIS API to get its corresponding coordinates.</a:t>
            </a:r>
          </a:p>
        </p:txBody>
      </p:sp>
      <p:sp>
        <p:nvSpPr>
          <p:cNvPr id="52" name="Rectangle 51">
            <a:extLst>
              <a:ext uri="{FF2B5EF4-FFF2-40B4-BE49-F238E27FC236}">
                <a16:creationId xmlns:a16="http://schemas.microsoft.com/office/drawing/2014/main" id="{A8534162-B6E2-4579-9DAD-AD8DE07459BC}"/>
              </a:ext>
            </a:extLst>
          </p:cNvPr>
          <p:cNvSpPr/>
          <p:nvPr/>
        </p:nvSpPr>
        <p:spPr>
          <a:xfrm>
            <a:off x="3013788" y="3653603"/>
            <a:ext cx="1819469" cy="120347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Preparing and cleaning data content and format through basic processing, such as dropping columns or merging </a:t>
            </a:r>
            <a:r>
              <a:rPr lang="en-US" sz="1400" dirty="0" err="1">
                <a:solidFill>
                  <a:schemeClr val="bg1"/>
                </a:solidFill>
                <a:cs typeface="Segoe UI" panose="020B0502040204020203" pitchFamily="34" charset="0"/>
              </a:rPr>
              <a:t>dataframes</a:t>
            </a:r>
            <a:r>
              <a:rPr lang="en-US" sz="1400" dirty="0">
                <a:solidFill>
                  <a:schemeClr val="bg1"/>
                </a:solidFill>
                <a:cs typeface="Segoe UI" panose="020B0502040204020203" pitchFamily="34" charset="0"/>
              </a:rPr>
              <a:t>.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69078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Using Foursquare API to get the top 100 venues per neighborhood within a radius of X meters. Calculating frequency of occurrences of each venue category.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712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Running a Clustering Algorithm, K-Means, to find potential relations and similarities between the neighborhoods of both cities under study. </a:t>
            </a:r>
          </a:p>
        </p:txBody>
      </p:sp>
      <p:sp>
        <p:nvSpPr>
          <p:cNvPr id="55" name="Rectangle 54">
            <a:extLst>
              <a:ext uri="{FF2B5EF4-FFF2-40B4-BE49-F238E27FC236}">
                <a16:creationId xmlns:a16="http://schemas.microsoft.com/office/drawing/2014/main" id="{5BCD242F-9A97-473E-8E17-3F6C3C75CE68}"/>
              </a:ext>
            </a:extLst>
          </p:cNvPr>
          <p:cNvSpPr/>
          <p:nvPr/>
        </p:nvSpPr>
        <p:spPr>
          <a:xfrm>
            <a:off x="9431464" y="3653603"/>
            <a:ext cx="1996265" cy="169078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Analyzing all clusters outputted by K-Means to understand which are the common aspects between the neighborhoods belonging to the same cluster.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Graphic 4" descr="Research">
            <a:extLst>
              <a:ext uri="{FF2B5EF4-FFF2-40B4-BE49-F238E27FC236}">
                <a16:creationId xmlns:a16="http://schemas.microsoft.com/office/drawing/2014/main" id="{C61BBBCD-FE3C-4C78-9409-701EE6B19C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5669" y="2254286"/>
            <a:ext cx="507198" cy="507198"/>
          </a:xfrm>
          <a:prstGeom prst="rect">
            <a:avLst/>
          </a:prstGeom>
        </p:spPr>
      </p:pic>
      <p:pic>
        <p:nvPicPr>
          <p:cNvPr id="7" name="Graphic 6" descr="Head with gears">
            <a:extLst>
              <a:ext uri="{FF2B5EF4-FFF2-40B4-BE49-F238E27FC236}">
                <a16:creationId xmlns:a16="http://schemas.microsoft.com/office/drawing/2014/main" id="{26FFF136-F831-46F0-9CA1-B58D459F01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16263" y="2201864"/>
            <a:ext cx="547396" cy="547396"/>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7155"/>
            <a:ext cx="11734800" cy="6653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cap="all" spc="100" dirty="0">
                <a:solidFill>
                  <a:schemeClr val="tx1">
                    <a:lumMod val="95000"/>
                    <a:lumOff val="5000"/>
                  </a:schemeClr>
                </a:solidFill>
              </a:rPr>
              <a:t>Methodology</a:t>
            </a:r>
            <a:endParaRPr lang="en-US" sz="5000" cap="all" spc="100" dirty="0">
              <a:solidFill>
                <a:schemeClr val="tx1">
                  <a:lumMod val="95000"/>
                  <a:lumOff val="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9330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434845D-6C30-4C3A-8D55-BC86A7AD84D1}"/>
              </a:ext>
            </a:extLst>
          </p:cNvPr>
          <p:cNvPicPr>
            <a:picLocks noChangeAspect="1"/>
          </p:cNvPicPr>
          <p:nvPr/>
        </p:nvPicPr>
        <p:blipFill>
          <a:blip r:embed="rId3"/>
          <a:stretch>
            <a:fillRect/>
          </a:stretch>
        </p:blipFill>
        <p:spPr>
          <a:xfrm>
            <a:off x="1572757" y="2187595"/>
            <a:ext cx="2844134" cy="1560581"/>
          </a:xfrm>
          <a:prstGeom prst="rect">
            <a:avLst/>
          </a:prstGeom>
        </p:spPr>
      </p:pic>
      <p:pic>
        <p:nvPicPr>
          <p:cNvPr id="6" name="Picture 5">
            <a:extLst>
              <a:ext uri="{FF2B5EF4-FFF2-40B4-BE49-F238E27FC236}">
                <a16:creationId xmlns:a16="http://schemas.microsoft.com/office/drawing/2014/main" id="{521AF392-B536-435B-8DB9-2B541D23BE83}"/>
              </a:ext>
            </a:extLst>
          </p:cNvPr>
          <p:cNvPicPr>
            <a:picLocks noChangeAspect="1"/>
          </p:cNvPicPr>
          <p:nvPr/>
        </p:nvPicPr>
        <p:blipFill>
          <a:blip r:embed="rId4"/>
          <a:stretch>
            <a:fillRect/>
          </a:stretch>
        </p:blipFill>
        <p:spPr>
          <a:xfrm>
            <a:off x="1056013" y="4396895"/>
            <a:ext cx="4302248" cy="1641778"/>
          </a:xfrm>
          <a:prstGeom prst="rect">
            <a:avLst/>
          </a:prstGeom>
        </p:spPr>
      </p:pic>
      <p:sp>
        <p:nvSpPr>
          <p:cNvPr id="33" name="Rectangle 32">
            <a:extLst>
              <a:ext uri="{FF2B5EF4-FFF2-40B4-BE49-F238E27FC236}">
                <a16:creationId xmlns:a16="http://schemas.microsoft.com/office/drawing/2014/main" id="{FEB979E7-B46D-4AED-8B9C-C2BFAF280191}"/>
              </a:ext>
            </a:extLst>
          </p:cNvPr>
          <p:cNvSpPr/>
          <p:nvPr/>
        </p:nvSpPr>
        <p:spPr>
          <a:xfrm>
            <a:off x="2133530" y="3748176"/>
            <a:ext cx="1722587" cy="338554"/>
          </a:xfrm>
          <a:prstGeom prst="rect">
            <a:avLst/>
          </a:prstGeom>
        </p:spPr>
        <p:txBody>
          <a:bodyPr wrap="none">
            <a:spAutoFit/>
          </a:bodyPr>
          <a:lstStyle/>
          <a:p>
            <a:r>
              <a:rPr lang="en-US" sz="1600" cap="all" spc="100" dirty="0">
                <a:solidFill>
                  <a:schemeClr val="tx1">
                    <a:lumMod val="95000"/>
                    <a:lumOff val="5000"/>
                  </a:schemeClr>
                </a:solidFill>
              </a:rPr>
              <a:t>Toronto data</a:t>
            </a:r>
            <a:endParaRPr lang="en-US" sz="1600" dirty="0"/>
          </a:p>
        </p:txBody>
      </p:sp>
      <p:sp>
        <p:nvSpPr>
          <p:cNvPr id="34" name="Rectangle 33">
            <a:extLst>
              <a:ext uri="{FF2B5EF4-FFF2-40B4-BE49-F238E27FC236}">
                <a16:creationId xmlns:a16="http://schemas.microsoft.com/office/drawing/2014/main" id="{EF68936C-B614-4DBA-8022-DE6FB66CB60D}"/>
              </a:ext>
            </a:extLst>
          </p:cNvPr>
          <p:cNvSpPr/>
          <p:nvPr/>
        </p:nvSpPr>
        <p:spPr>
          <a:xfrm>
            <a:off x="2203003" y="6055706"/>
            <a:ext cx="1583639" cy="338554"/>
          </a:xfrm>
          <a:prstGeom prst="rect">
            <a:avLst/>
          </a:prstGeom>
        </p:spPr>
        <p:txBody>
          <a:bodyPr wrap="none">
            <a:spAutoFit/>
          </a:bodyPr>
          <a:lstStyle/>
          <a:p>
            <a:r>
              <a:rPr lang="en-US" sz="1600" cap="all" spc="100" dirty="0">
                <a:solidFill>
                  <a:schemeClr val="tx1">
                    <a:lumMod val="95000"/>
                    <a:lumOff val="5000"/>
                  </a:schemeClr>
                </a:solidFill>
              </a:rPr>
              <a:t>Málaga data</a:t>
            </a:r>
            <a:endParaRPr lang="en-US" sz="1600" dirty="0"/>
          </a:p>
        </p:txBody>
      </p:sp>
      <p:sp>
        <p:nvSpPr>
          <p:cNvPr id="35" name="Rectangle: Rounded Corners 34">
            <a:extLst>
              <a:ext uri="{FF2B5EF4-FFF2-40B4-BE49-F238E27FC236}">
                <a16:creationId xmlns:a16="http://schemas.microsoft.com/office/drawing/2014/main" id="{2357D048-9425-4574-907A-91FC67140314}"/>
              </a:ext>
              <a:ext uri="{C183D7F6-B498-43B3-948B-1728B52AA6E4}">
                <adec:decorative xmlns:adec="http://schemas.microsoft.com/office/drawing/2017/decorative" val="1"/>
              </a:ext>
            </a:extLst>
          </p:cNvPr>
          <p:cNvSpPr/>
          <p:nvPr/>
        </p:nvSpPr>
        <p:spPr>
          <a:xfrm>
            <a:off x="1712514" y="1335906"/>
            <a:ext cx="2564622" cy="603825"/>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COLLECTION</a:t>
            </a:r>
            <a:endParaRPr lang="en-US" sz="1600" dirty="0"/>
          </a:p>
        </p:txBody>
      </p:sp>
      <p:sp>
        <p:nvSpPr>
          <p:cNvPr id="40" name="Rectangle: Rounded Corners 39">
            <a:extLst>
              <a:ext uri="{FF2B5EF4-FFF2-40B4-BE49-F238E27FC236}">
                <a16:creationId xmlns:a16="http://schemas.microsoft.com/office/drawing/2014/main" id="{349A9458-CFAC-47A7-B677-09CAF46E6061}"/>
              </a:ext>
              <a:ext uri="{C183D7F6-B498-43B3-948B-1728B52AA6E4}">
                <adec:decorative xmlns:adec="http://schemas.microsoft.com/office/drawing/2017/decorative" val="1"/>
              </a:ext>
            </a:extLst>
          </p:cNvPr>
          <p:cNvSpPr/>
          <p:nvPr/>
        </p:nvSpPr>
        <p:spPr>
          <a:xfrm>
            <a:off x="7106902" y="1335904"/>
            <a:ext cx="2564622" cy="603825"/>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WRANGLING</a:t>
            </a:r>
            <a:endParaRPr lang="en-US" sz="1600" dirty="0"/>
          </a:p>
        </p:txBody>
      </p:sp>
      <p:pic>
        <p:nvPicPr>
          <p:cNvPr id="12" name="Picture 11">
            <a:extLst>
              <a:ext uri="{FF2B5EF4-FFF2-40B4-BE49-F238E27FC236}">
                <a16:creationId xmlns:a16="http://schemas.microsoft.com/office/drawing/2014/main" id="{D04A29DD-0A95-46DA-B07C-4587C47656A3}"/>
              </a:ext>
            </a:extLst>
          </p:cNvPr>
          <p:cNvPicPr>
            <a:picLocks noChangeAspect="1"/>
          </p:cNvPicPr>
          <p:nvPr/>
        </p:nvPicPr>
        <p:blipFill>
          <a:blip r:embed="rId5"/>
          <a:stretch>
            <a:fillRect/>
          </a:stretch>
        </p:blipFill>
        <p:spPr>
          <a:xfrm>
            <a:off x="6441012" y="2064794"/>
            <a:ext cx="4247173" cy="1387354"/>
          </a:xfrm>
          <a:prstGeom prst="rect">
            <a:avLst/>
          </a:prstGeom>
        </p:spPr>
      </p:pic>
      <p:sp>
        <p:nvSpPr>
          <p:cNvPr id="42" name="Rectangle: Rounded Corners 41">
            <a:extLst>
              <a:ext uri="{FF2B5EF4-FFF2-40B4-BE49-F238E27FC236}">
                <a16:creationId xmlns:a16="http://schemas.microsoft.com/office/drawing/2014/main" id="{BCB96583-FC06-4A90-BF9A-4793541A32FC}"/>
              </a:ext>
              <a:ext uri="{C183D7F6-B498-43B3-948B-1728B52AA6E4}">
                <adec:decorative xmlns:adec="http://schemas.microsoft.com/office/drawing/2017/decorative" val="1"/>
              </a:ext>
            </a:extLst>
          </p:cNvPr>
          <p:cNvSpPr/>
          <p:nvPr/>
        </p:nvSpPr>
        <p:spPr>
          <a:xfrm>
            <a:off x="7106902" y="3730361"/>
            <a:ext cx="2564622" cy="603825"/>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EXPLORING</a:t>
            </a:r>
            <a:endParaRPr lang="en-US" sz="1600" dirty="0"/>
          </a:p>
        </p:txBody>
      </p:sp>
      <p:pic>
        <p:nvPicPr>
          <p:cNvPr id="13" name="Picture 12">
            <a:extLst>
              <a:ext uri="{FF2B5EF4-FFF2-40B4-BE49-F238E27FC236}">
                <a16:creationId xmlns:a16="http://schemas.microsoft.com/office/drawing/2014/main" id="{58E078E5-E616-4E0A-A9F6-1294A21DB6DC}"/>
              </a:ext>
            </a:extLst>
          </p:cNvPr>
          <p:cNvPicPr>
            <a:picLocks noChangeAspect="1"/>
          </p:cNvPicPr>
          <p:nvPr/>
        </p:nvPicPr>
        <p:blipFill>
          <a:blip r:embed="rId6"/>
          <a:stretch>
            <a:fillRect/>
          </a:stretch>
        </p:blipFill>
        <p:spPr>
          <a:xfrm>
            <a:off x="6441012" y="4457250"/>
            <a:ext cx="4247173" cy="2215631"/>
          </a:xfrm>
          <a:prstGeom prst="rect">
            <a:avLst/>
          </a:prstGeom>
        </p:spPr>
      </p:pic>
    </p:spTree>
    <p:extLst>
      <p:ext uri="{BB962C8B-B14F-4D97-AF65-F5344CB8AC3E}">
        <p14:creationId xmlns:p14="http://schemas.microsoft.com/office/powerpoint/2010/main" val="120240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7155"/>
            <a:ext cx="11734800" cy="6653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cap="all" spc="100" dirty="0">
                <a:solidFill>
                  <a:schemeClr val="tx1">
                    <a:lumMod val="95000"/>
                    <a:lumOff val="5000"/>
                  </a:schemeClr>
                </a:solidFill>
              </a:rPr>
              <a:t>Methodology</a:t>
            </a:r>
            <a:endParaRPr lang="en-US" sz="5000" cap="all" spc="100" dirty="0">
              <a:solidFill>
                <a:schemeClr val="tx1">
                  <a:lumMod val="95000"/>
                  <a:lumOff val="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9330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349A9458-CFAC-47A7-B677-09CAF46E6061}"/>
              </a:ext>
              <a:ext uri="{C183D7F6-B498-43B3-948B-1728B52AA6E4}">
                <adec:decorative xmlns:adec="http://schemas.microsoft.com/office/drawing/2017/decorative" val="1"/>
              </a:ext>
            </a:extLst>
          </p:cNvPr>
          <p:cNvSpPr/>
          <p:nvPr/>
        </p:nvSpPr>
        <p:spPr>
          <a:xfrm>
            <a:off x="4813689" y="1083974"/>
            <a:ext cx="2564622" cy="603825"/>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MACHINE LEARNING</a:t>
            </a:r>
            <a:endParaRPr lang="en-US" sz="1600" dirty="0"/>
          </a:p>
        </p:txBody>
      </p:sp>
      <p:pic>
        <p:nvPicPr>
          <p:cNvPr id="1026" name="Picture 2" descr="Machine Learning Clustering Algorithm - Tutorial And Example">
            <a:extLst>
              <a:ext uri="{FF2B5EF4-FFF2-40B4-BE49-F238E27FC236}">
                <a16:creationId xmlns:a16="http://schemas.microsoft.com/office/drawing/2014/main" id="{51DB23F5-6C37-4C45-9A00-5086168CC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82" y="1725050"/>
            <a:ext cx="5347995" cy="26739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 Hub - Component: Training using a k-means algorithm with TensorFlow">
            <a:extLst>
              <a:ext uri="{FF2B5EF4-FFF2-40B4-BE49-F238E27FC236}">
                <a16:creationId xmlns:a16="http://schemas.microsoft.com/office/drawing/2014/main" id="{AA72BA58-061D-4078-85FB-994B192A30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00" y="4686103"/>
            <a:ext cx="5347995" cy="17854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135F2F63-49DE-4B39-9CB2-03F5CB8D6296}"/>
              </a:ext>
            </a:extLst>
          </p:cNvPr>
          <p:cNvSpPr>
            <a:spLocks noChangeArrowheads="1"/>
          </p:cNvSpPr>
          <p:nvPr/>
        </p:nvSpPr>
        <p:spPr bwMode="auto">
          <a:xfrm>
            <a:off x="6264804" y="2035880"/>
            <a:ext cx="5698596" cy="33855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222222"/>
                </a:solidFill>
                <a:effectLst/>
                <a:latin typeface="SFMono-Regular"/>
              </a:rPr>
              <a:t>sklearn.cluster.</a:t>
            </a:r>
            <a:r>
              <a:rPr kumimoji="0" lang="en-US" altLang="en-US" sz="1600" b="1" i="0" u="none" strike="noStrike" cap="none" normalizeH="0" baseline="0" dirty="0">
                <a:ln>
                  <a:noFill/>
                </a:ln>
                <a:solidFill>
                  <a:srgbClr val="222222"/>
                </a:solidFill>
                <a:effectLst/>
                <a:latin typeface="SFMono-Regular"/>
              </a:rPr>
              <a:t>KMeans</a:t>
            </a:r>
            <a:r>
              <a:rPr lang="en-US" altLang="en-US" sz="1600" dirty="0">
                <a:solidFill>
                  <a:srgbClr val="222222"/>
                </a:solidFill>
                <a:latin typeface="SFMono-Regular"/>
              </a:rPr>
              <a:t>(n_clusters=k, n_init=50, random_state=5)</a:t>
            </a:r>
          </a:p>
        </p:txBody>
      </p:sp>
      <p:sp>
        <p:nvSpPr>
          <p:cNvPr id="20" name="Content Placeholder 2">
            <a:extLst>
              <a:ext uri="{FF2B5EF4-FFF2-40B4-BE49-F238E27FC236}">
                <a16:creationId xmlns:a16="http://schemas.microsoft.com/office/drawing/2014/main" id="{5DD6948D-449B-42C6-BF36-4F449FEF58B1}"/>
              </a:ext>
            </a:extLst>
          </p:cNvPr>
          <p:cNvSpPr txBox="1">
            <a:spLocks/>
          </p:cNvSpPr>
          <p:nvPr/>
        </p:nvSpPr>
        <p:spPr>
          <a:xfrm>
            <a:off x="6283466" y="2547252"/>
            <a:ext cx="5698595" cy="4217441"/>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spcBef>
                <a:spcPts val="3000"/>
              </a:spcBef>
              <a:buFont typeface="Tw Cen MT" panose="020B0602020104020603" pitchFamily="34" charset="0"/>
              <a:buNone/>
            </a:pPr>
            <a:r>
              <a:rPr lang="en-US" b="1" dirty="0"/>
              <a:t>n_clusters</a:t>
            </a:r>
          </a:p>
          <a:p>
            <a:pPr marL="430212" indent="-342900" algn="just">
              <a:spcBef>
                <a:spcPts val="600"/>
              </a:spcBef>
              <a:buFont typeface="Arial" panose="020B0604020202020204" pitchFamily="34" charset="0"/>
              <a:buChar char="•"/>
            </a:pPr>
            <a:r>
              <a:rPr lang="en-US" sz="1800" dirty="0"/>
              <a:t>Maximize the number of clusters where there is at least one Malaga neighborhood and one Toronto neighborhood. In this way, we will be able to establish relations between both cities. Therefore, the first step is to search for the optimal “k” value from the “Malaga and Toronto sharing clusters” point of view. </a:t>
            </a:r>
          </a:p>
          <a:p>
            <a:pPr marL="0" indent="0">
              <a:spcBef>
                <a:spcPts val="1800"/>
              </a:spcBef>
              <a:buFont typeface="Tw Cen MT" panose="020B0602020104020603" pitchFamily="34" charset="0"/>
              <a:buNone/>
            </a:pPr>
            <a:r>
              <a:rPr lang="en-US" b="1" dirty="0"/>
              <a:t>n_init</a:t>
            </a:r>
          </a:p>
          <a:p>
            <a:pPr marL="430212" indent="-342900" algn="just">
              <a:spcBef>
                <a:spcPts val="600"/>
              </a:spcBef>
              <a:buClr>
                <a:srgbClr val="1CADE4"/>
              </a:buClr>
              <a:buFont typeface="Arial" panose="020B0604020202020204" pitchFamily="34" charset="0"/>
              <a:buChar char="•"/>
            </a:pPr>
            <a:r>
              <a:rPr lang="en-US" sz="1800" dirty="0">
                <a:solidFill>
                  <a:prstClr val="black"/>
                </a:solidFill>
              </a:rPr>
              <a:t>Number of time the k-means algorithm will be run with different centroid seeds. The result will be the best output of n_init consecutive runs in terms of inertia. Using a higher number (</a:t>
            </a:r>
            <a:r>
              <a:rPr lang="en-US" sz="1800" b="1" dirty="0">
                <a:solidFill>
                  <a:prstClr val="black"/>
                </a:solidFill>
              </a:rPr>
              <a:t>50</a:t>
            </a:r>
            <a:r>
              <a:rPr lang="en-US" sz="1800" dirty="0">
                <a:solidFill>
                  <a:prstClr val="black"/>
                </a:solidFill>
              </a:rPr>
              <a:t>) than the default one (10) to ensure a better centroid seed. </a:t>
            </a:r>
          </a:p>
          <a:p>
            <a:pPr marL="0" indent="0">
              <a:spcBef>
                <a:spcPts val="1800"/>
              </a:spcBef>
              <a:buFont typeface="Tw Cen MT" panose="020B0602020104020603" pitchFamily="34" charset="0"/>
              <a:buNone/>
            </a:pPr>
            <a:r>
              <a:rPr lang="en-US" b="1" dirty="0"/>
              <a:t>random_state</a:t>
            </a:r>
          </a:p>
          <a:p>
            <a:pPr marL="430212" indent="-342900" algn="just">
              <a:spcBef>
                <a:spcPts val="600"/>
              </a:spcBef>
              <a:buClr>
                <a:srgbClr val="1CADE4"/>
              </a:buClr>
              <a:buFont typeface="Arial" panose="020B0604020202020204" pitchFamily="34" charset="0"/>
              <a:buChar char="•"/>
            </a:pPr>
            <a:r>
              <a:rPr lang="en-US" sz="1800" dirty="0">
                <a:solidFill>
                  <a:prstClr val="black"/>
                </a:solidFill>
              </a:rPr>
              <a:t>Using an integer, </a:t>
            </a:r>
            <a:r>
              <a:rPr lang="en-US" sz="1800" b="1" dirty="0">
                <a:solidFill>
                  <a:prstClr val="black"/>
                </a:solidFill>
              </a:rPr>
              <a:t>5</a:t>
            </a:r>
            <a:r>
              <a:rPr lang="en-US" sz="1800" dirty="0">
                <a:solidFill>
                  <a:prstClr val="black"/>
                </a:solidFill>
              </a:rPr>
              <a:t> in this case, to make the randomness deterministic.</a:t>
            </a:r>
          </a:p>
        </p:txBody>
      </p:sp>
    </p:spTree>
    <p:extLst>
      <p:ext uri="{BB962C8B-B14F-4D97-AF65-F5344CB8AC3E}">
        <p14:creationId xmlns:p14="http://schemas.microsoft.com/office/powerpoint/2010/main" val="353096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7155"/>
            <a:ext cx="11734800" cy="6653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cap="all" spc="100" dirty="0">
                <a:solidFill>
                  <a:schemeClr val="tx1">
                    <a:lumMod val="95000"/>
                    <a:lumOff val="5000"/>
                  </a:schemeClr>
                </a:solidFill>
              </a:rPr>
              <a:t>CLUSTERING RESULTS</a:t>
            </a:r>
            <a:endParaRPr lang="en-US" sz="5000" cap="all" spc="100" dirty="0">
              <a:solidFill>
                <a:schemeClr val="tx1">
                  <a:lumMod val="95000"/>
                  <a:lumOff val="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9330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08174505-6889-40FE-B413-4CF9C5D26B88}"/>
              </a:ext>
            </a:extLst>
          </p:cNvPr>
          <p:cNvSpPr txBox="1">
            <a:spLocks/>
          </p:cNvSpPr>
          <p:nvPr/>
        </p:nvSpPr>
        <p:spPr>
          <a:xfrm>
            <a:off x="949481" y="1101012"/>
            <a:ext cx="10891067" cy="446003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spcBef>
                <a:spcPts val="1800"/>
              </a:spcBef>
              <a:buFont typeface="Tw Cen MT" panose="020B0602020104020603" pitchFamily="34" charset="0"/>
              <a:buNone/>
            </a:pPr>
            <a:r>
              <a:rPr lang="en-US" dirty="0"/>
              <a:t>5 out of 20 Clusters contain Malaga and Toronto neighborhoods together</a:t>
            </a:r>
          </a:p>
        </p:txBody>
      </p:sp>
      <p:pic>
        <p:nvPicPr>
          <p:cNvPr id="3" name="Picture 2">
            <a:extLst>
              <a:ext uri="{FF2B5EF4-FFF2-40B4-BE49-F238E27FC236}">
                <a16:creationId xmlns:a16="http://schemas.microsoft.com/office/drawing/2014/main" id="{ABC8C3F9-1E32-4091-8484-CE5A44FB986C}"/>
              </a:ext>
            </a:extLst>
          </p:cNvPr>
          <p:cNvPicPr>
            <a:picLocks noChangeAspect="1"/>
          </p:cNvPicPr>
          <p:nvPr/>
        </p:nvPicPr>
        <p:blipFill>
          <a:blip r:embed="rId3"/>
          <a:stretch>
            <a:fillRect/>
          </a:stretch>
        </p:blipFill>
        <p:spPr>
          <a:xfrm>
            <a:off x="1023507" y="1549212"/>
            <a:ext cx="8596105" cy="1333616"/>
          </a:xfrm>
          <a:prstGeom prst="rect">
            <a:avLst/>
          </a:prstGeom>
        </p:spPr>
      </p:pic>
      <p:pic>
        <p:nvPicPr>
          <p:cNvPr id="6" name="Picture 5">
            <a:extLst>
              <a:ext uri="{FF2B5EF4-FFF2-40B4-BE49-F238E27FC236}">
                <a16:creationId xmlns:a16="http://schemas.microsoft.com/office/drawing/2014/main" id="{7C3BC5FE-FA9A-461F-9ACC-E897DB6FB501}"/>
              </a:ext>
            </a:extLst>
          </p:cNvPr>
          <p:cNvPicPr>
            <a:picLocks noChangeAspect="1"/>
          </p:cNvPicPr>
          <p:nvPr/>
        </p:nvPicPr>
        <p:blipFill>
          <a:blip r:embed="rId4"/>
          <a:stretch>
            <a:fillRect/>
          </a:stretch>
        </p:blipFill>
        <p:spPr>
          <a:xfrm>
            <a:off x="1023507" y="3002663"/>
            <a:ext cx="8588484" cy="3726503"/>
          </a:xfrm>
          <a:prstGeom prst="rect">
            <a:avLst/>
          </a:prstGeom>
        </p:spPr>
      </p:pic>
    </p:spTree>
    <p:extLst>
      <p:ext uri="{BB962C8B-B14F-4D97-AF65-F5344CB8AC3E}">
        <p14:creationId xmlns:p14="http://schemas.microsoft.com/office/powerpoint/2010/main" val="64446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7155"/>
            <a:ext cx="11734800" cy="6653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cap="all" spc="100" dirty="0">
                <a:solidFill>
                  <a:schemeClr val="tx1">
                    <a:lumMod val="95000"/>
                    <a:lumOff val="5000"/>
                  </a:schemeClr>
                </a:solidFill>
              </a:rPr>
              <a:t>CLUSTERING RESULTS</a:t>
            </a:r>
            <a:endParaRPr lang="en-US" sz="5000" cap="all" spc="100" dirty="0">
              <a:solidFill>
                <a:schemeClr val="tx1">
                  <a:lumMod val="95000"/>
                  <a:lumOff val="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9330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08174505-6889-40FE-B413-4CF9C5D26B88}"/>
              </a:ext>
            </a:extLst>
          </p:cNvPr>
          <p:cNvSpPr txBox="1">
            <a:spLocks/>
          </p:cNvSpPr>
          <p:nvPr/>
        </p:nvSpPr>
        <p:spPr>
          <a:xfrm>
            <a:off x="949481" y="1101012"/>
            <a:ext cx="10891067" cy="446003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spcBef>
                <a:spcPts val="1800"/>
              </a:spcBef>
              <a:buFont typeface="Tw Cen MT" panose="020B0602020104020603" pitchFamily="34" charset="0"/>
              <a:buNone/>
            </a:pPr>
            <a:r>
              <a:rPr lang="en-US" dirty="0"/>
              <a:t>5 out of 20 Clusters contain Malaga and Toronto neighborhoods together</a:t>
            </a:r>
          </a:p>
        </p:txBody>
      </p:sp>
      <p:pic>
        <p:nvPicPr>
          <p:cNvPr id="2" name="Picture 1">
            <a:extLst>
              <a:ext uri="{FF2B5EF4-FFF2-40B4-BE49-F238E27FC236}">
                <a16:creationId xmlns:a16="http://schemas.microsoft.com/office/drawing/2014/main" id="{B0825DFA-D7DB-47B2-8047-2C95680E0DA0}"/>
              </a:ext>
            </a:extLst>
          </p:cNvPr>
          <p:cNvPicPr>
            <a:picLocks noChangeAspect="1"/>
          </p:cNvPicPr>
          <p:nvPr/>
        </p:nvPicPr>
        <p:blipFill>
          <a:blip r:embed="rId3"/>
          <a:stretch>
            <a:fillRect/>
          </a:stretch>
        </p:blipFill>
        <p:spPr>
          <a:xfrm>
            <a:off x="1040066" y="1547071"/>
            <a:ext cx="8618967" cy="2270957"/>
          </a:xfrm>
          <a:prstGeom prst="rect">
            <a:avLst/>
          </a:prstGeom>
        </p:spPr>
      </p:pic>
      <p:pic>
        <p:nvPicPr>
          <p:cNvPr id="4" name="Picture 3">
            <a:extLst>
              <a:ext uri="{FF2B5EF4-FFF2-40B4-BE49-F238E27FC236}">
                <a16:creationId xmlns:a16="http://schemas.microsoft.com/office/drawing/2014/main" id="{52156690-BB08-4A82-8D46-78F055F5114A}"/>
              </a:ext>
            </a:extLst>
          </p:cNvPr>
          <p:cNvPicPr>
            <a:picLocks noChangeAspect="1"/>
          </p:cNvPicPr>
          <p:nvPr/>
        </p:nvPicPr>
        <p:blipFill>
          <a:blip r:embed="rId4"/>
          <a:stretch>
            <a:fillRect/>
          </a:stretch>
        </p:blipFill>
        <p:spPr>
          <a:xfrm>
            <a:off x="1040066" y="4003985"/>
            <a:ext cx="8618967" cy="2627828"/>
          </a:xfrm>
          <a:prstGeom prst="rect">
            <a:avLst/>
          </a:prstGeom>
        </p:spPr>
      </p:pic>
    </p:spTree>
    <p:extLst>
      <p:ext uri="{BB962C8B-B14F-4D97-AF65-F5344CB8AC3E}">
        <p14:creationId xmlns:p14="http://schemas.microsoft.com/office/powerpoint/2010/main" val="371555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7155"/>
            <a:ext cx="11734800" cy="6653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cap="all" spc="100" dirty="0">
                <a:solidFill>
                  <a:schemeClr val="tx1">
                    <a:lumMod val="95000"/>
                    <a:lumOff val="5000"/>
                  </a:schemeClr>
                </a:solidFill>
              </a:rPr>
              <a:t>CLUSTERING RESULTS</a:t>
            </a:r>
            <a:endParaRPr lang="en-US" sz="5000" cap="all" spc="100" dirty="0">
              <a:solidFill>
                <a:schemeClr val="tx1">
                  <a:lumMod val="95000"/>
                  <a:lumOff val="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9330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08174505-6889-40FE-B413-4CF9C5D26B88}"/>
              </a:ext>
            </a:extLst>
          </p:cNvPr>
          <p:cNvSpPr txBox="1">
            <a:spLocks/>
          </p:cNvSpPr>
          <p:nvPr/>
        </p:nvSpPr>
        <p:spPr>
          <a:xfrm>
            <a:off x="949481" y="1101012"/>
            <a:ext cx="10891067" cy="446003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spcBef>
                <a:spcPts val="1800"/>
              </a:spcBef>
              <a:buFont typeface="Tw Cen MT" panose="020B0602020104020603" pitchFamily="34" charset="0"/>
              <a:buNone/>
            </a:pPr>
            <a:r>
              <a:rPr lang="en-US" dirty="0"/>
              <a:t>5 out of 20 Clusters contain Malaga and Toronto neighborhoods together</a:t>
            </a:r>
          </a:p>
        </p:txBody>
      </p:sp>
      <p:pic>
        <p:nvPicPr>
          <p:cNvPr id="5" name="Picture 4">
            <a:extLst>
              <a:ext uri="{FF2B5EF4-FFF2-40B4-BE49-F238E27FC236}">
                <a16:creationId xmlns:a16="http://schemas.microsoft.com/office/drawing/2014/main" id="{FD47EED2-5573-4A8B-89F8-0B90310A129D}"/>
              </a:ext>
            </a:extLst>
          </p:cNvPr>
          <p:cNvPicPr>
            <a:picLocks noChangeAspect="1"/>
          </p:cNvPicPr>
          <p:nvPr/>
        </p:nvPicPr>
        <p:blipFill>
          <a:blip r:embed="rId3"/>
          <a:stretch>
            <a:fillRect/>
          </a:stretch>
        </p:blipFill>
        <p:spPr>
          <a:xfrm>
            <a:off x="1023505" y="1748765"/>
            <a:ext cx="8596105" cy="3505504"/>
          </a:xfrm>
          <a:prstGeom prst="rect">
            <a:avLst/>
          </a:prstGeom>
        </p:spPr>
      </p:pic>
    </p:spTree>
    <p:extLst>
      <p:ext uri="{BB962C8B-B14F-4D97-AF65-F5344CB8AC3E}">
        <p14:creationId xmlns:p14="http://schemas.microsoft.com/office/powerpoint/2010/main" val="2064677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757</Words>
  <Application>Microsoft Office PowerPoint</Application>
  <PresentationFormat>Widescreen</PresentationFormat>
  <Paragraphs>79</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SFMono-Regular</vt:lpstr>
      <vt:lpstr>Tw Cen MT</vt:lpstr>
      <vt:lpstr>Tw Cen MT Condensed</vt:lpstr>
      <vt:lpstr>Wingdings 3</vt:lpstr>
      <vt:lpstr>Integral</vt:lpstr>
      <vt:lpstr>Correlation between Malaga and Toronto Neighborhoods</vt:lpstr>
      <vt:lpstr>INTRODUCTION</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2020-03-31T13:37:37Z</dcterms:created>
  <dcterms:modified xsi:type="dcterms:W3CDTF">2020-04-01T13:12:47Z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