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iwI2Xc8ldG9HcmR4yxUS+qz9jz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0756CA-88E4-42B3-98E6-A5865DC75061}">
  <a:tblStyle styleId="{F80756CA-88E4-42B3-98E6-A5865DC7506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AEB"/>
          </a:solidFill>
        </a:fill>
      </a:tcStyle>
    </a:wholeTbl>
    <a:band1H>
      <a:tcTxStyle/>
      <a:tcStyle>
        <a:fill>
          <a:solidFill>
            <a:srgbClr val="CAD2D5"/>
          </a:solidFill>
        </a:fill>
      </a:tcStyle>
    </a:band1H>
    <a:band2H>
      <a:tcTxStyle/>
    </a:band2H>
    <a:band1V>
      <a:tcTxStyle/>
      <a:tcStyle>
        <a:fill>
          <a:solidFill>
            <a:srgbClr val="CAD2D5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22" Type="http://schemas.openxmlformats.org/officeDocument/2006/relationships/font" Target="fonts/MavenPro-bold.fntdata"/><Relationship Id="rId10" Type="http://schemas.openxmlformats.org/officeDocument/2006/relationships/slide" Target="slides/slide4.xml"/><Relationship Id="rId21" Type="http://schemas.openxmlformats.org/officeDocument/2006/relationships/font" Target="fonts/MavenPro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3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13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13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13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13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3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3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13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13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3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3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3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1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13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3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3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3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3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13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13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3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13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1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3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3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13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13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1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13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267" name="Google Shape;267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270" name="Google Shape;270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4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51" name="Google Shape;51;p14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52" name="Google Shape;52;p1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1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" name="Google Shape;56;p14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57" name="Google Shape;57;p1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1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4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" name="Google Shape;62;p1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63" name="Google Shape;63;p1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Google Shape;67;p14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68" name="Google Shape;68;p1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14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72" name="Google Shape;72;p1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" name="Google Shape;77;p14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78" name="Google Shape;78;p14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4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" name="Google Shape;82;p1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83" name="Google Shape;83;p14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" name="Google Shape;86;p14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87" name="Google Shape;87;p14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" name="Google Shape;92;p1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93" name="Google Shape;93;p14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" name="Google Shape;97;p14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98" name="Google Shape;98;p14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4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" name="Google Shape;102;p1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03" name="Google Shape;103;p14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" name="Google Shape;106;p14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07" name="Google Shape;107;p14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4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" name="Google Shape;111;p14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12" name="Google Shape;112;p1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" name="Google Shape;116;p14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17" name="Google Shape;117;p14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23" name="Google Shape;123;p14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" name="Google Shape;127;p14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128" name="Google Shape;128;p14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4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" name="Google Shape;131;p14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132" name="Google Shape;132;p1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4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" name="Google Shape;136;p14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137" name="Google Shape;137;p14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2" name="Google Shape;142;p1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143" name="Google Shape;143;p14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7" name="Google Shape;147;p14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148" name="Google Shape;148;p14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4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1" name="Google Shape;151;p14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152" name="Google Shape;152;p1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4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4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" name="Google Shape;157;p14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158" name="Google Shape;158;p14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4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4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" name="Google Shape;162;p1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163" name="Google Shape;163;p14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" name="Google Shape;167;p14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168" name="Google Shape;168;p14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" name="Google Shape;171;p14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172" name="Google Shape;172;p1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4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4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6" name="Google Shape;176;p14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14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" name="Google Shape;178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5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181" name="Google Shape;181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82" name="Google Shape;182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85" name="Google Shape;185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89" name="Google Shape;189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3" name="Google Shape;193;p15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194" name="Google Shape;194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95" name="Google Shape;195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7" name="Google Shape;197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98" name="Google Shape;198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" name="Google Shape;201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202" name="Google Shape;202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06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207" name="Google Shape;207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2" name="Google Shape;212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3" name="Google Shape;213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16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216" name="Google Shape;216;p16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217" name="Google Shape;217;p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16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0" name="Google Shape;220;p16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221" name="Google Shape;221;p16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6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" name="Google Shape;224;p16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25" name="Google Shape;225;p16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6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7" name="Google Shape;227;p16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8" name="Google Shape;228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31" name="Google Shape;231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4" name="Google Shape;23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5" name="Google Shape;235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38" name="Google Shape;238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1" name="Google Shape;241;p1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2" name="Google Shape;242;p1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3" name="Google Shape;243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46" name="Google Shape;246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9" name="Google Shape;249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2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52" name="Google Shape;252;p2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20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5" name="Google Shape;255;p2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6" name="Google Shape;256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59" name="Google Shape;259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2" name="Google Shape;262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3" name="Google Shape;263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4" name="Google Shape;264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366800" y="932050"/>
            <a:ext cx="59751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CO"/>
              <a:t>Inteligencia de Negocios </a:t>
            </a:r>
            <a:br>
              <a:rPr lang="es-CO"/>
            </a:br>
            <a:r>
              <a:rPr lang="es-CO"/>
              <a:t>Proyecto 1: NLP</a:t>
            </a:r>
            <a:endParaRPr/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366800" y="2804950"/>
            <a:ext cx="4255500" cy="16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CO"/>
              <a:t>Juan David Becerra - 201911588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CO"/>
              <a:t>Juan Andres Santiago – 201821950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CO"/>
              <a:t>Nicolas Chalee Guerrero - 201912737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idx="1" type="body"/>
          </p:nvPr>
        </p:nvSpPr>
        <p:spPr>
          <a:xfrm>
            <a:off x="1388550" y="1557450"/>
            <a:ext cx="6366900" cy="20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CO" sz="1600"/>
              <a:t>El algoritmo que </a:t>
            </a:r>
            <a:r>
              <a:rPr lang="es-CO" sz="1600"/>
              <a:t>arrojó</a:t>
            </a:r>
            <a:r>
              <a:rPr lang="es-CO" sz="1600"/>
              <a:t> los mejores resultados fue Random Forest con un 80,64% , por lo cual se le recomienda al negocio que utilice ese modelo como herramienta adicional para poder lograr los objetivos </a:t>
            </a:r>
            <a:r>
              <a:rPr lang="es-CO" sz="1600"/>
              <a:t>planteados</a:t>
            </a:r>
            <a:r>
              <a:rPr lang="es-CO" sz="1600"/>
              <a:t> al inicio del proyecto. De igual forma enfocarse en palabras como </a:t>
            </a:r>
            <a:r>
              <a:rPr lang="es-CO" sz="1600"/>
              <a:t>‘study intervention antibody’ y ‘breast cancer diagnosis’, que son las más vistas en los casos de pacientes elegibles.</a:t>
            </a:r>
            <a:endParaRPr sz="16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</p:txBody>
      </p:sp>
      <p:sp>
        <p:nvSpPr>
          <p:cNvPr id="338" name="Google Shape;338;p11"/>
          <p:cNvSpPr txBox="1"/>
          <p:nvPr>
            <p:ph type="title"/>
          </p:nvPr>
        </p:nvSpPr>
        <p:spPr>
          <a:xfrm>
            <a:off x="1388550" y="256250"/>
            <a:ext cx="63669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CO" sz="5700"/>
              <a:t>Recomendaciones</a:t>
            </a:r>
            <a:endParaRPr sz="5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"/>
          <p:cNvSpPr txBox="1"/>
          <p:nvPr/>
        </p:nvSpPr>
        <p:spPr>
          <a:xfrm>
            <a:off x="1448778" y="1919245"/>
            <a:ext cx="6312703" cy="854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</a:pPr>
            <a:r>
              <a:rPr b="1" i="0" lang="es-CO" sz="2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Elegibles vs No Elegibles</a:t>
            </a:r>
            <a:endParaRPr b="1" i="0" sz="2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284" name="Google Shape;284;p2"/>
          <p:cNvGraphicFramePr/>
          <p:nvPr/>
        </p:nvGraphicFramePr>
        <p:xfrm>
          <a:off x="1557128" y="4358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{F80756CA-88E4-42B3-98E6-A5865DC75061}</a:tableStyleId>
              </a:tblPr>
              <a:tblGrid>
                <a:gridCol w="3048000"/>
                <a:gridCol w="304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Algoritmos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Precisión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Naive</a:t>
                      </a:r>
                      <a:r>
                        <a:rPr lang="es-CO" sz="1400" u="none" cap="none" strike="noStrike"/>
                        <a:t> Bayes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80.41%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Regresión</a:t>
                      </a:r>
                      <a:r>
                        <a:rPr lang="es-CO" sz="1400" u="none" cap="none" strike="noStrike"/>
                        <a:t> Logística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80.21</a:t>
                      </a:r>
                      <a:r>
                        <a:rPr lang="es-CO" sz="1400" u="none" cap="none" strike="noStrike"/>
                        <a:t>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Random Forest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80.62</a:t>
                      </a:r>
                      <a:r>
                        <a:rPr lang="es-CO" sz="1400" u="none" cap="none" strike="noStrike"/>
                        <a:t>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85" name="Google Shape;28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7684" y="2774010"/>
            <a:ext cx="5154889" cy="1936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"/>
          <p:cNvSpPr txBox="1"/>
          <p:nvPr>
            <p:ph type="title"/>
          </p:nvPr>
        </p:nvSpPr>
        <p:spPr>
          <a:xfrm>
            <a:off x="2078400" y="168275"/>
            <a:ext cx="4987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81818"/>
              <a:buNone/>
            </a:pPr>
            <a:r>
              <a:rPr lang="es-CO" sz="4400"/>
              <a:t>WORDCLOUD</a:t>
            </a:r>
            <a:endParaRPr sz="4400"/>
          </a:p>
        </p:txBody>
      </p:sp>
      <p:sp>
        <p:nvSpPr>
          <p:cNvPr descr="Gráfico, Gráfico circular&#10;&#10;Descripción generada automáticamente" id="291" name="Google Shape;291;p3"/>
          <p:cNvSpPr/>
          <p:nvPr/>
        </p:nvSpPr>
        <p:spPr>
          <a:xfrm>
            <a:off x="123825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651" y="1041900"/>
            <a:ext cx="4280950" cy="37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"/>
          <p:cNvSpPr txBox="1"/>
          <p:nvPr>
            <p:ph type="title"/>
          </p:nvPr>
        </p:nvSpPr>
        <p:spPr>
          <a:xfrm>
            <a:off x="491550" y="278025"/>
            <a:ext cx="81609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</a:pPr>
            <a:r>
              <a:rPr lang="es-CO" sz="3060"/>
              <a:t>Reviews Positivas vs </a:t>
            </a:r>
            <a:r>
              <a:rPr lang="es-CO" sz="3060"/>
              <a:t>Reviews Negativas</a:t>
            </a:r>
            <a:endParaRPr sz="3060"/>
          </a:p>
        </p:txBody>
      </p:sp>
      <p:pic>
        <p:nvPicPr>
          <p:cNvPr id="298" name="Google Shape;29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200" y="1099289"/>
            <a:ext cx="3801400" cy="3351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1275" y="1099150"/>
            <a:ext cx="3801400" cy="335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CO"/>
              <a:t>Resultados Obtenidos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7"/>
          <p:cNvSpPr txBox="1"/>
          <p:nvPr/>
        </p:nvSpPr>
        <p:spPr>
          <a:xfrm>
            <a:off x="684300" y="261775"/>
            <a:ext cx="777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-CO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REGRESIÓN</a:t>
            </a:r>
            <a:r>
              <a:rPr b="1" i="0" lang="es-CO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s-CO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LOGÍSTICA</a:t>
            </a:r>
            <a:r>
              <a:rPr b="1" i="0" lang="es-CO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b="1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7"/>
          <p:cNvSpPr txBox="1"/>
          <p:nvPr/>
        </p:nvSpPr>
        <p:spPr>
          <a:xfrm>
            <a:off x="684291" y="1028842"/>
            <a:ext cx="777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CO" sz="2800">
                <a:solidFill>
                  <a:schemeClr val="lt1"/>
                </a:solidFill>
              </a:rPr>
              <a:t>Precisión</a:t>
            </a:r>
            <a:r>
              <a:rPr b="1" i="0" lang="es-CO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80.21%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525" y="1879265"/>
            <a:ext cx="3549808" cy="2959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"/>
          <p:cNvSpPr txBox="1"/>
          <p:nvPr/>
        </p:nvSpPr>
        <p:spPr>
          <a:xfrm>
            <a:off x="684300" y="261775"/>
            <a:ext cx="777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 b="1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8"/>
          <p:cNvSpPr txBox="1"/>
          <p:nvPr/>
        </p:nvSpPr>
        <p:spPr>
          <a:xfrm>
            <a:off x="763813" y="1124186"/>
            <a:ext cx="7775400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Precision: 80.62%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2958" y="2032981"/>
            <a:ext cx="3477110" cy="2734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9"/>
          <p:cNvSpPr txBox="1"/>
          <p:nvPr/>
        </p:nvSpPr>
        <p:spPr>
          <a:xfrm>
            <a:off x="684300" y="261775"/>
            <a:ext cx="777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Naive Bayes</a:t>
            </a:r>
            <a:endParaRPr b="1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25" y="976313"/>
            <a:ext cx="4162425" cy="31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3400" y="3143900"/>
            <a:ext cx="3667125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9"/>
          <p:cNvSpPr txBox="1"/>
          <p:nvPr/>
        </p:nvSpPr>
        <p:spPr>
          <a:xfrm>
            <a:off x="5099650" y="1956150"/>
            <a:ext cx="280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 tiene al igual que los otro modelos una </a:t>
            </a:r>
            <a:r>
              <a:rPr lang="es-CO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precisión</a:t>
            </a:r>
            <a:r>
              <a:rPr lang="es-CO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del 80.41%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0"/>
          <p:cNvSpPr txBox="1"/>
          <p:nvPr>
            <p:ph type="title"/>
          </p:nvPr>
        </p:nvSpPr>
        <p:spPr>
          <a:xfrm>
            <a:off x="1388550" y="256250"/>
            <a:ext cx="63669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CO" sz="5700"/>
              <a:t>Conclusiones</a:t>
            </a:r>
            <a:endParaRPr sz="5700"/>
          </a:p>
        </p:txBody>
      </p:sp>
      <p:sp>
        <p:nvSpPr>
          <p:cNvPr id="332" name="Google Shape;332;p10"/>
          <p:cNvSpPr txBox="1"/>
          <p:nvPr>
            <p:ph idx="1" type="body"/>
          </p:nvPr>
        </p:nvSpPr>
        <p:spPr>
          <a:xfrm>
            <a:off x="417443" y="1526698"/>
            <a:ext cx="8547652" cy="24532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CO"/>
              <a:t>Los modelos construido a partir del procesamiento de lenguaje natural son de validez para el negocio y le permiten determinar la elegibilidad de un paciente para ensayos clínicos de cáncer a partir de texto descriptivo.</a:t>
            </a:r>
            <a:endParaRPr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CO"/>
              <a:t>La limpieza y preparación de los datos fue exhaustiva y precisa. De la misma forma, los modelos muestran unos resultados sobresalientes, por lo cual las posibles predicciones arrojadas por estos modelos se consideran confiables.</a:t>
            </a:r>
            <a:endParaRPr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CO"/>
              <a:t>Dado que la </a:t>
            </a:r>
            <a:r>
              <a:rPr lang="es-CO"/>
              <a:t>predicción</a:t>
            </a:r>
            <a:r>
              <a:rPr lang="es-CO"/>
              <a:t> en los tres modelos es muy parecida se recomienda que se utilice el que mayor logro, es decir Random Forest con un 80,62%, pero si se utiliza </a:t>
            </a:r>
            <a:r>
              <a:rPr lang="es-CO"/>
              <a:t>cualquier</a:t>
            </a:r>
            <a:r>
              <a:rPr lang="es-CO"/>
              <a:t> otro modelo los resultados serían muy </a:t>
            </a:r>
            <a:r>
              <a:rPr lang="es-CO"/>
              <a:t>parecidos</a:t>
            </a:r>
            <a:r>
              <a:rPr lang="es-CO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Juan Becerra</dc:creator>
</cp:coreProperties>
</file>