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71" r:id="rId5"/>
    <p:sldId id="272" r:id="rId6"/>
    <p:sldId id="273" r:id="rId7"/>
    <p:sldId id="274" r:id="rId8"/>
    <p:sldId id="275" r:id="rId9"/>
    <p:sldId id="276"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9" d="100"/>
          <a:sy n="69"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5DA833-4FB3-4A9F-B97B-C395805784A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AR"/>
        </a:p>
      </dgm:t>
    </dgm:pt>
    <dgm:pt modelId="{40F380AA-960F-4DCA-87B4-9D1485008AC4}">
      <dgm:prSet phldrT="[Texto]"/>
      <dgm:spPr/>
      <dgm:t>
        <a:bodyPr/>
        <a:lstStyle/>
        <a:p>
          <a:r>
            <a:rPr lang="es-AR" dirty="0"/>
            <a:t>En la operatividad</a:t>
          </a:r>
        </a:p>
      </dgm:t>
    </dgm:pt>
    <dgm:pt modelId="{42D3A7C3-C752-4ED2-91C4-840D16E1182C}" type="parTrans" cxnId="{7BA70EB4-EA3F-4C2C-9161-5F478348D15A}">
      <dgm:prSet/>
      <dgm:spPr/>
      <dgm:t>
        <a:bodyPr/>
        <a:lstStyle/>
        <a:p>
          <a:endParaRPr lang="es-AR"/>
        </a:p>
      </dgm:t>
    </dgm:pt>
    <dgm:pt modelId="{74808742-87CE-4287-B6A5-338420E051A2}" type="sibTrans" cxnId="{7BA70EB4-EA3F-4C2C-9161-5F478348D15A}">
      <dgm:prSet/>
      <dgm:spPr/>
      <dgm:t>
        <a:bodyPr/>
        <a:lstStyle/>
        <a:p>
          <a:endParaRPr lang="es-AR"/>
        </a:p>
      </dgm:t>
    </dgm:pt>
    <dgm:pt modelId="{E430144C-5434-42B9-B89D-922DE5664A5B}">
      <dgm:prSet phldrT="[Texto]"/>
      <dgm:spPr/>
      <dgm:t>
        <a:bodyPr/>
        <a:lstStyle/>
        <a:p>
          <a:r>
            <a:rPr lang="es-AR" dirty="0"/>
            <a:t>Múltiples usuarios</a:t>
          </a:r>
        </a:p>
      </dgm:t>
    </dgm:pt>
    <dgm:pt modelId="{95804036-F68E-450F-B43C-1460DBC6F753}" type="parTrans" cxnId="{70491C4E-6A69-4929-B827-CCCB9DF4605F}">
      <dgm:prSet/>
      <dgm:spPr/>
      <dgm:t>
        <a:bodyPr/>
        <a:lstStyle/>
        <a:p>
          <a:endParaRPr lang="es-AR"/>
        </a:p>
      </dgm:t>
    </dgm:pt>
    <dgm:pt modelId="{D45BDF6C-73F3-41C0-8794-CEF690F8FC7E}" type="sibTrans" cxnId="{70491C4E-6A69-4929-B827-CCCB9DF4605F}">
      <dgm:prSet/>
      <dgm:spPr/>
      <dgm:t>
        <a:bodyPr/>
        <a:lstStyle/>
        <a:p>
          <a:endParaRPr lang="es-AR"/>
        </a:p>
      </dgm:t>
    </dgm:pt>
    <dgm:pt modelId="{B525F735-4A9A-47E4-85B8-0D5F9A3975E3}">
      <dgm:prSet phldrT="[Texto]"/>
      <dgm:spPr/>
      <dgm:t>
        <a:bodyPr/>
        <a:lstStyle/>
        <a:p>
          <a:r>
            <a:rPr lang="es-AR" dirty="0"/>
            <a:t>En comunicación</a:t>
          </a:r>
        </a:p>
      </dgm:t>
    </dgm:pt>
    <dgm:pt modelId="{F2011086-5DEB-451B-B4FD-9EF5EF265A2D}" type="parTrans" cxnId="{93802710-0DB4-4E9E-BDC4-1F6B730869F0}">
      <dgm:prSet/>
      <dgm:spPr/>
      <dgm:t>
        <a:bodyPr/>
        <a:lstStyle/>
        <a:p>
          <a:endParaRPr lang="es-AR"/>
        </a:p>
      </dgm:t>
    </dgm:pt>
    <dgm:pt modelId="{D0F9C165-969F-42A3-8615-437CC381D0A8}" type="sibTrans" cxnId="{93802710-0DB4-4E9E-BDC4-1F6B730869F0}">
      <dgm:prSet/>
      <dgm:spPr/>
      <dgm:t>
        <a:bodyPr/>
        <a:lstStyle/>
        <a:p>
          <a:endParaRPr lang="es-AR"/>
        </a:p>
      </dgm:t>
    </dgm:pt>
    <dgm:pt modelId="{5172F0EF-4C95-4649-9F42-4C0287885D75}" type="pres">
      <dgm:prSet presAssocID="{595DA833-4FB3-4A9F-B97B-C395805784AC}" presName="linear" presStyleCnt="0">
        <dgm:presLayoutVars>
          <dgm:dir/>
          <dgm:animLvl val="lvl"/>
          <dgm:resizeHandles val="exact"/>
        </dgm:presLayoutVars>
      </dgm:prSet>
      <dgm:spPr/>
    </dgm:pt>
    <dgm:pt modelId="{4D928885-522A-4089-B081-D34D062647A4}" type="pres">
      <dgm:prSet presAssocID="{40F380AA-960F-4DCA-87B4-9D1485008AC4}" presName="parentLin" presStyleCnt="0"/>
      <dgm:spPr/>
    </dgm:pt>
    <dgm:pt modelId="{46199AEA-3F83-45EA-BC2D-F3EFBB148DC7}" type="pres">
      <dgm:prSet presAssocID="{40F380AA-960F-4DCA-87B4-9D1485008AC4}" presName="parentLeftMargin" presStyleLbl="node1" presStyleIdx="0" presStyleCnt="3"/>
      <dgm:spPr/>
    </dgm:pt>
    <dgm:pt modelId="{A7D9C21B-D3F7-495F-92C7-71B34F4DB629}" type="pres">
      <dgm:prSet presAssocID="{40F380AA-960F-4DCA-87B4-9D1485008AC4}" presName="parentText" presStyleLbl="node1" presStyleIdx="0" presStyleCnt="3">
        <dgm:presLayoutVars>
          <dgm:chMax val="0"/>
          <dgm:bulletEnabled val="1"/>
        </dgm:presLayoutVars>
      </dgm:prSet>
      <dgm:spPr/>
    </dgm:pt>
    <dgm:pt modelId="{48B44E35-CAB8-4FB2-B751-DB7206390756}" type="pres">
      <dgm:prSet presAssocID="{40F380AA-960F-4DCA-87B4-9D1485008AC4}" presName="negativeSpace" presStyleCnt="0"/>
      <dgm:spPr/>
    </dgm:pt>
    <dgm:pt modelId="{672C02A9-E096-4EC4-A9E0-77C6AB78E8F0}" type="pres">
      <dgm:prSet presAssocID="{40F380AA-960F-4DCA-87B4-9D1485008AC4}" presName="childText" presStyleLbl="conFgAcc1" presStyleIdx="0" presStyleCnt="3" custLinFactNeighborX="771" custLinFactNeighborY="-10813">
        <dgm:presLayoutVars>
          <dgm:bulletEnabled val="1"/>
        </dgm:presLayoutVars>
      </dgm:prSet>
      <dgm:spPr/>
    </dgm:pt>
    <dgm:pt modelId="{AFB8C464-4128-4DB9-89A1-60CDCF2EBE8C}" type="pres">
      <dgm:prSet presAssocID="{74808742-87CE-4287-B6A5-338420E051A2}" presName="spaceBetweenRectangles" presStyleCnt="0"/>
      <dgm:spPr/>
    </dgm:pt>
    <dgm:pt modelId="{41172266-76BF-4352-80AB-8BEFB3004D6C}" type="pres">
      <dgm:prSet presAssocID="{E430144C-5434-42B9-B89D-922DE5664A5B}" presName="parentLin" presStyleCnt="0"/>
      <dgm:spPr/>
    </dgm:pt>
    <dgm:pt modelId="{BBB43A14-761B-4074-A61D-5E80D7347FBA}" type="pres">
      <dgm:prSet presAssocID="{E430144C-5434-42B9-B89D-922DE5664A5B}" presName="parentLeftMargin" presStyleLbl="node1" presStyleIdx="0" presStyleCnt="3"/>
      <dgm:spPr/>
    </dgm:pt>
    <dgm:pt modelId="{E7331451-7779-490A-925D-5BDF8FE7F80F}" type="pres">
      <dgm:prSet presAssocID="{E430144C-5434-42B9-B89D-922DE5664A5B}" presName="parentText" presStyleLbl="node1" presStyleIdx="1" presStyleCnt="3">
        <dgm:presLayoutVars>
          <dgm:chMax val="0"/>
          <dgm:bulletEnabled val="1"/>
        </dgm:presLayoutVars>
      </dgm:prSet>
      <dgm:spPr/>
    </dgm:pt>
    <dgm:pt modelId="{B88EED3A-81D7-40E0-90FF-0DA1716C02EE}" type="pres">
      <dgm:prSet presAssocID="{E430144C-5434-42B9-B89D-922DE5664A5B}" presName="negativeSpace" presStyleCnt="0"/>
      <dgm:spPr/>
    </dgm:pt>
    <dgm:pt modelId="{1B03A747-D6F2-4A69-A572-A42BA43016B0}" type="pres">
      <dgm:prSet presAssocID="{E430144C-5434-42B9-B89D-922DE5664A5B}" presName="childText" presStyleLbl="conFgAcc1" presStyleIdx="1" presStyleCnt="3">
        <dgm:presLayoutVars>
          <dgm:bulletEnabled val="1"/>
        </dgm:presLayoutVars>
      </dgm:prSet>
      <dgm:spPr/>
    </dgm:pt>
    <dgm:pt modelId="{0DA5C7A9-D14C-42AB-93B6-02271BC1E362}" type="pres">
      <dgm:prSet presAssocID="{D45BDF6C-73F3-41C0-8794-CEF690F8FC7E}" presName="spaceBetweenRectangles" presStyleCnt="0"/>
      <dgm:spPr/>
    </dgm:pt>
    <dgm:pt modelId="{5D903155-1A9F-4868-815B-C4D9FEDF99A1}" type="pres">
      <dgm:prSet presAssocID="{B525F735-4A9A-47E4-85B8-0D5F9A3975E3}" presName="parentLin" presStyleCnt="0"/>
      <dgm:spPr/>
    </dgm:pt>
    <dgm:pt modelId="{76C293E5-41B5-4FA4-B7A7-BE2036EC53A1}" type="pres">
      <dgm:prSet presAssocID="{B525F735-4A9A-47E4-85B8-0D5F9A3975E3}" presName="parentLeftMargin" presStyleLbl="node1" presStyleIdx="1" presStyleCnt="3"/>
      <dgm:spPr/>
    </dgm:pt>
    <dgm:pt modelId="{41C889A7-1FDB-42EA-9708-0B936DF837C0}" type="pres">
      <dgm:prSet presAssocID="{B525F735-4A9A-47E4-85B8-0D5F9A3975E3}" presName="parentText" presStyleLbl="node1" presStyleIdx="2" presStyleCnt="3">
        <dgm:presLayoutVars>
          <dgm:chMax val="0"/>
          <dgm:bulletEnabled val="1"/>
        </dgm:presLayoutVars>
      </dgm:prSet>
      <dgm:spPr/>
    </dgm:pt>
    <dgm:pt modelId="{79FECEDE-9EC5-4271-80ED-49D42C5F2C0E}" type="pres">
      <dgm:prSet presAssocID="{B525F735-4A9A-47E4-85B8-0D5F9A3975E3}" presName="negativeSpace" presStyleCnt="0"/>
      <dgm:spPr/>
    </dgm:pt>
    <dgm:pt modelId="{62F63A3E-8AF9-4749-810F-AEBB8F8AFB59}" type="pres">
      <dgm:prSet presAssocID="{B525F735-4A9A-47E4-85B8-0D5F9A3975E3}" presName="childText" presStyleLbl="conFgAcc1" presStyleIdx="2" presStyleCnt="3">
        <dgm:presLayoutVars>
          <dgm:bulletEnabled val="1"/>
        </dgm:presLayoutVars>
      </dgm:prSet>
      <dgm:spPr/>
    </dgm:pt>
  </dgm:ptLst>
  <dgm:cxnLst>
    <dgm:cxn modelId="{93802710-0DB4-4E9E-BDC4-1F6B730869F0}" srcId="{595DA833-4FB3-4A9F-B97B-C395805784AC}" destId="{B525F735-4A9A-47E4-85B8-0D5F9A3975E3}" srcOrd="2" destOrd="0" parTransId="{F2011086-5DEB-451B-B4FD-9EF5EF265A2D}" sibTransId="{D0F9C165-969F-42A3-8615-437CC381D0A8}"/>
    <dgm:cxn modelId="{A903235D-81F5-43A8-8CD5-325E110EBEA4}" type="presOf" srcId="{40F380AA-960F-4DCA-87B4-9D1485008AC4}" destId="{46199AEA-3F83-45EA-BC2D-F3EFBB148DC7}" srcOrd="0" destOrd="0" presId="urn:microsoft.com/office/officeart/2005/8/layout/list1"/>
    <dgm:cxn modelId="{08F9DB44-B681-47DD-9518-6EE7DA87A306}" type="presOf" srcId="{595DA833-4FB3-4A9F-B97B-C395805784AC}" destId="{5172F0EF-4C95-4649-9F42-4C0287885D75}" srcOrd="0" destOrd="0" presId="urn:microsoft.com/office/officeart/2005/8/layout/list1"/>
    <dgm:cxn modelId="{24CFAE6C-1425-4093-9C5B-1C82AAA96B00}" type="presOf" srcId="{E430144C-5434-42B9-B89D-922DE5664A5B}" destId="{BBB43A14-761B-4074-A61D-5E80D7347FBA}" srcOrd="0" destOrd="0" presId="urn:microsoft.com/office/officeart/2005/8/layout/list1"/>
    <dgm:cxn modelId="{70491C4E-6A69-4929-B827-CCCB9DF4605F}" srcId="{595DA833-4FB3-4A9F-B97B-C395805784AC}" destId="{E430144C-5434-42B9-B89D-922DE5664A5B}" srcOrd="1" destOrd="0" parTransId="{95804036-F68E-450F-B43C-1460DBC6F753}" sibTransId="{D45BDF6C-73F3-41C0-8794-CEF690F8FC7E}"/>
    <dgm:cxn modelId="{B7F99D52-8ABE-494E-B850-A64913DC6900}" type="presOf" srcId="{40F380AA-960F-4DCA-87B4-9D1485008AC4}" destId="{A7D9C21B-D3F7-495F-92C7-71B34F4DB629}" srcOrd="1" destOrd="0" presId="urn:microsoft.com/office/officeart/2005/8/layout/list1"/>
    <dgm:cxn modelId="{7BA70EB4-EA3F-4C2C-9161-5F478348D15A}" srcId="{595DA833-4FB3-4A9F-B97B-C395805784AC}" destId="{40F380AA-960F-4DCA-87B4-9D1485008AC4}" srcOrd="0" destOrd="0" parTransId="{42D3A7C3-C752-4ED2-91C4-840D16E1182C}" sibTransId="{74808742-87CE-4287-B6A5-338420E051A2}"/>
    <dgm:cxn modelId="{0B8816CD-4D42-49E0-B22E-4DB872AA38FB}" type="presOf" srcId="{E430144C-5434-42B9-B89D-922DE5664A5B}" destId="{E7331451-7779-490A-925D-5BDF8FE7F80F}" srcOrd="1" destOrd="0" presId="urn:microsoft.com/office/officeart/2005/8/layout/list1"/>
    <dgm:cxn modelId="{F7B1D9E5-B240-4D11-8E6E-E94E59E35F9C}" type="presOf" srcId="{B525F735-4A9A-47E4-85B8-0D5F9A3975E3}" destId="{76C293E5-41B5-4FA4-B7A7-BE2036EC53A1}" srcOrd="0" destOrd="0" presId="urn:microsoft.com/office/officeart/2005/8/layout/list1"/>
    <dgm:cxn modelId="{FCBF80E9-3546-4691-A5C8-D1A14C321F41}" type="presOf" srcId="{B525F735-4A9A-47E4-85B8-0D5F9A3975E3}" destId="{41C889A7-1FDB-42EA-9708-0B936DF837C0}" srcOrd="1" destOrd="0" presId="urn:microsoft.com/office/officeart/2005/8/layout/list1"/>
    <dgm:cxn modelId="{501BEC39-B5E6-42E0-AB83-905422EECAC1}" type="presParOf" srcId="{5172F0EF-4C95-4649-9F42-4C0287885D75}" destId="{4D928885-522A-4089-B081-D34D062647A4}" srcOrd="0" destOrd="0" presId="urn:microsoft.com/office/officeart/2005/8/layout/list1"/>
    <dgm:cxn modelId="{E6804A78-5B2A-4FA5-A53D-D0B30C895630}" type="presParOf" srcId="{4D928885-522A-4089-B081-D34D062647A4}" destId="{46199AEA-3F83-45EA-BC2D-F3EFBB148DC7}" srcOrd="0" destOrd="0" presId="urn:microsoft.com/office/officeart/2005/8/layout/list1"/>
    <dgm:cxn modelId="{3CD2A348-CB34-4AC5-B16B-E8F784E59FF7}" type="presParOf" srcId="{4D928885-522A-4089-B081-D34D062647A4}" destId="{A7D9C21B-D3F7-495F-92C7-71B34F4DB629}" srcOrd="1" destOrd="0" presId="urn:microsoft.com/office/officeart/2005/8/layout/list1"/>
    <dgm:cxn modelId="{BF28CAC5-9CAB-40EB-BEC0-25AB449E6808}" type="presParOf" srcId="{5172F0EF-4C95-4649-9F42-4C0287885D75}" destId="{48B44E35-CAB8-4FB2-B751-DB7206390756}" srcOrd="1" destOrd="0" presId="urn:microsoft.com/office/officeart/2005/8/layout/list1"/>
    <dgm:cxn modelId="{E0313402-68A2-4DF3-817A-70D8AD73672D}" type="presParOf" srcId="{5172F0EF-4C95-4649-9F42-4C0287885D75}" destId="{672C02A9-E096-4EC4-A9E0-77C6AB78E8F0}" srcOrd="2" destOrd="0" presId="urn:microsoft.com/office/officeart/2005/8/layout/list1"/>
    <dgm:cxn modelId="{0F694F60-5B20-4DC8-BF8C-28E952F0D0FB}" type="presParOf" srcId="{5172F0EF-4C95-4649-9F42-4C0287885D75}" destId="{AFB8C464-4128-4DB9-89A1-60CDCF2EBE8C}" srcOrd="3" destOrd="0" presId="urn:microsoft.com/office/officeart/2005/8/layout/list1"/>
    <dgm:cxn modelId="{F14CC902-40EA-4DE3-A789-36765F744757}" type="presParOf" srcId="{5172F0EF-4C95-4649-9F42-4C0287885D75}" destId="{41172266-76BF-4352-80AB-8BEFB3004D6C}" srcOrd="4" destOrd="0" presId="urn:microsoft.com/office/officeart/2005/8/layout/list1"/>
    <dgm:cxn modelId="{62B90484-E026-4F4B-B2D8-A1B5CFA949D7}" type="presParOf" srcId="{41172266-76BF-4352-80AB-8BEFB3004D6C}" destId="{BBB43A14-761B-4074-A61D-5E80D7347FBA}" srcOrd="0" destOrd="0" presId="urn:microsoft.com/office/officeart/2005/8/layout/list1"/>
    <dgm:cxn modelId="{11A979B4-62DC-42E1-9404-8668D9522C97}" type="presParOf" srcId="{41172266-76BF-4352-80AB-8BEFB3004D6C}" destId="{E7331451-7779-490A-925D-5BDF8FE7F80F}" srcOrd="1" destOrd="0" presId="urn:microsoft.com/office/officeart/2005/8/layout/list1"/>
    <dgm:cxn modelId="{C699B08A-ABD0-4D0A-AAE3-3AF8CC8B7C79}" type="presParOf" srcId="{5172F0EF-4C95-4649-9F42-4C0287885D75}" destId="{B88EED3A-81D7-40E0-90FF-0DA1716C02EE}" srcOrd="5" destOrd="0" presId="urn:microsoft.com/office/officeart/2005/8/layout/list1"/>
    <dgm:cxn modelId="{840B144F-9CA4-468D-A11F-104133AF3390}" type="presParOf" srcId="{5172F0EF-4C95-4649-9F42-4C0287885D75}" destId="{1B03A747-D6F2-4A69-A572-A42BA43016B0}" srcOrd="6" destOrd="0" presId="urn:microsoft.com/office/officeart/2005/8/layout/list1"/>
    <dgm:cxn modelId="{CA95B01F-4B7E-4A4E-85CF-D697BA709AF2}" type="presParOf" srcId="{5172F0EF-4C95-4649-9F42-4C0287885D75}" destId="{0DA5C7A9-D14C-42AB-93B6-02271BC1E362}" srcOrd="7" destOrd="0" presId="urn:microsoft.com/office/officeart/2005/8/layout/list1"/>
    <dgm:cxn modelId="{1A384B5E-E950-4B62-BCC7-A5C40A97B21B}" type="presParOf" srcId="{5172F0EF-4C95-4649-9F42-4C0287885D75}" destId="{5D903155-1A9F-4868-815B-C4D9FEDF99A1}" srcOrd="8" destOrd="0" presId="urn:microsoft.com/office/officeart/2005/8/layout/list1"/>
    <dgm:cxn modelId="{AD63D191-D7D1-4008-A631-F2CEF2B500BC}" type="presParOf" srcId="{5D903155-1A9F-4868-815B-C4D9FEDF99A1}" destId="{76C293E5-41B5-4FA4-B7A7-BE2036EC53A1}" srcOrd="0" destOrd="0" presId="urn:microsoft.com/office/officeart/2005/8/layout/list1"/>
    <dgm:cxn modelId="{7937B507-E2BF-4646-ACAF-3D9E53F7A1FB}" type="presParOf" srcId="{5D903155-1A9F-4868-815B-C4D9FEDF99A1}" destId="{41C889A7-1FDB-42EA-9708-0B936DF837C0}" srcOrd="1" destOrd="0" presId="urn:microsoft.com/office/officeart/2005/8/layout/list1"/>
    <dgm:cxn modelId="{5E339EFB-5B23-40C8-B503-B03F36B90335}" type="presParOf" srcId="{5172F0EF-4C95-4649-9F42-4C0287885D75}" destId="{79FECEDE-9EC5-4271-80ED-49D42C5F2C0E}" srcOrd="9" destOrd="0" presId="urn:microsoft.com/office/officeart/2005/8/layout/list1"/>
    <dgm:cxn modelId="{790A4B7B-C1A0-4E36-BCE5-0F00E3E5C770}" type="presParOf" srcId="{5172F0EF-4C95-4649-9F42-4C0287885D75}" destId="{62F63A3E-8AF9-4749-810F-AEBB8F8AFB5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C02A9-E096-4EC4-A9E0-77C6AB78E8F0}">
      <dsp:nvSpPr>
        <dsp:cNvPr id="0" name=""/>
        <dsp:cNvSpPr/>
      </dsp:nvSpPr>
      <dsp:spPr>
        <a:xfrm>
          <a:off x="0" y="1197918"/>
          <a:ext cx="4090276"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D9C21B-D3F7-495F-92C7-71B34F4DB629}">
      <dsp:nvSpPr>
        <dsp:cNvPr id="0" name=""/>
        <dsp:cNvSpPr/>
      </dsp:nvSpPr>
      <dsp:spPr>
        <a:xfrm>
          <a:off x="204513" y="815163"/>
          <a:ext cx="2863193"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222" tIns="0" rIns="108222" bIns="0" numCol="1" spcCol="1270" anchor="ctr" anchorCtr="0">
          <a:noAutofit/>
        </a:bodyPr>
        <a:lstStyle/>
        <a:p>
          <a:pPr marL="0" lvl="0" indent="0" algn="l" defTabSz="1200150">
            <a:lnSpc>
              <a:spcPct val="90000"/>
            </a:lnSpc>
            <a:spcBef>
              <a:spcPct val="0"/>
            </a:spcBef>
            <a:spcAft>
              <a:spcPct val="35000"/>
            </a:spcAft>
            <a:buNone/>
          </a:pPr>
          <a:r>
            <a:rPr lang="es-AR" sz="2700" kern="1200" dirty="0"/>
            <a:t>En la operatividad</a:t>
          </a:r>
        </a:p>
      </dsp:txBody>
      <dsp:txXfrm>
        <a:off x="243421" y="854071"/>
        <a:ext cx="2785377" cy="719224"/>
      </dsp:txXfrm>
    </dsp:sp>
    <dsp:sp modelId="{1B03A747-D6F2-4A69-A572-A42BA43016B0}">
      <dsp:nvSpPr>
        <dsp:cNvPr id="0" name=""/>
        <dsp:cNvSpPr/>
      </dsp:nvSpPr>
      <dsp:spPr>
        <a:xfrm>
          <a:off x="0" y="2438404"/>
          <a:ext cx="4090276"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331451-7779-490A-925D-5BDF8FE7F80F}">
      <dsp:nvSpPr>
        <dsp:cNvPr id="0" name=""/>
        <dsp:cNvSpPr/>
      </dsp:nvSpPr>
      <dsp:spPr>
        <a:xfrm>
          <a:off x="204513" y="2039884"/>
          <a:ext cx="2863193"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222" tIns="0" rIns="108222" bIns="0" numCol="1" spcCol="1270" anchor="ctr" anchorCtr="0">
          <a:noAutofit/>
        </a:bodyPr>
        <a:lstStyle/>
        <a:p>
          <a:pPr marL="0" lvl="0" indent="0" algn="l" defTabSz="1200150">
            <a:lnSpc>
              <a:spcPct val="90000"/>
            </a:lnSpc>
            <a:spcBef>
              <a:spcPct val="0"/>
            </a:spcBef>
            <a:spcAft>
              <a:spcPct val="35000"/>
            </a:spcAft>
            <a:buNone/>
          </a:pPr>
          <a:r>
            <a:rPr lang="es-AR" sz="2700" kern="1200" dirty="0"/>
            <a:t>Múltiples usuarios</a:t>
          </a:r>
        </a:p>
      </dsp:txBody>
      <dsp:txXfrm>
        <a:off x="243421" y="2078792"/>
        <a:ext cx="2785377" cy="719224"/>
      </dsp:txXfrm>
    </dsp:sp>
    <dsp:sp modelId="{62F63A3E-8AF9-4749-810F-AEBB8F8AFB59}">
      <dsp:nvSpPr>
        <dsp:cNvPr id="0" name=""/>
        <dsp:cNvSpPr/>
      </dsp:nvSpPr>
      <dsp:spPr>
        <a:xfrm>
          <a:off x="0" y="3663124"/>
          <a:ext cx="4090276"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C889A7-1FDB-42EA-9708-0B936DF837C0}">
      <dsp:nvSpPr>
        <dsp:cNvPr id="0" name=""/>
        <dsp:cNvSpPr/>
      </dsp:nvSpPr>
      <dsp:spPr>
        <a:xfrm>
          <a:off x="204513" y="3264604"/>
          <a:ext cx="2863193"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222" tIns="0" rIns="108222" bIns="0" numCol="1" spcCol="1270" anchor="ctr" anchorCtr="0">
          <a:noAutofit/>
        </a:bodyPr>
        <a:lstStyle/>
        <a:p>
          <a:pPr marL="0" lvl="0" indent="0" algn="l" defTabSz="1200150">
            <a:lnSpc>
              <a:spcPct val="90000"/>
            </a:lnSpc>
            <a:spcBef>
              <a:spcPct val="0"/>
            </a:spcBef>
            <a:spcAft>
              <a:spcPct val="35000"/>
            </a:spcAft>
            <a:buNone/>
          </a:pPr>
          <a:r>
            <a:rPr lang="es-AR" sz="2700" kern="1200" dirty="0"/>
            <a:t>En comunicación</a:t>
          </a:r>
        </a:p>
      </dsp:txBody>
      <dsp:txXfrm>
        <a:off x="243421" y="3303512"/>
        <a:ext cx="2785377"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p:cNvSpPr>
            <a:spLocks noGrp="1"/>
          </p:cNvSpPr>
          <p:nvPr>
            <p:ph type="dt" sz="half" idx="10"/>
          </p:nvPr>
        </p:nvSpPr>
        <p:spPr/>
        <p:txBody>
          <a:bodyPr/>
          <a:lstStyle/>
          <a:p>
            <a:fld id="{497039F6-D70E-412B-AF3B-D9EB7BF5EEF8}" type="datetimeFigureOut">
              <a:rPr lang="es-AR" smtClean="0"/>
              <a:t>21/4/2022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D91D4F2-9372-43E0-83D2-2BBD3D0E043E}" type="slidenum">
              <a:rPr lang="es-AR" smtClean="0"/>
              <a:t>‹Nº›</a:t>
            </a:fld>
            <a:endParaRPr lang="es-AR"/>
          </a:p>
        </p:txBody>
      </p:sp>
    </p:spTree>
    <p:extLst>
      <p:ext uri="{BB962C8B-B14F-4D97-AF65-F5344CB8AC3E}">
        <p14:creationId xmlns:p14="http://schemas.microsoft.com/office/powerpoint/2010/main" val="3608387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497039F6-D70E-412B-AF3B-D9EB7BF5EEF8}" type="datetimeFigureOut">
              <a:rPr lang="es-AR" smtClean="0"/>
              <a:t>21/4/2022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D91D4F2-9372-43E0-83D2-2BBD3D0E043E}" type="slidenum">
              <a:rPr lang="es-AR" smtClean="0"/>
              <a:t>‹Nº›</a:t>
            </a:fld>
            <a:endParaRPr lang="es-AR"/>
          </a:p>
        </p:txBody>
      </p:sp>
    </p:spTree>
    <p:extLst>
      <p:ext uri="{BB962C8B-B14F-4D97-AF65-F5344CB8AC3E}">
        <p14:creationId xmlns:p14="http://schemas.microsoft.com/office/powerpoint/2010/main" val="168543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497039F6-D70E-412B-AF3B-D9EB7BF5EEF8}" type="datetimeFigureOut">
              <a:rPr lang="es-AR" smtClean="0"/>
              <a:t>21/4/2022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D91D4F2-9372-43E0-83D2-2BBD3D0E043E}" type="slidenum">
              <a:rPr lang="es-AR" smtClean="0"/>
              <a:t>‹Nº›</a:t>
            </a:fld>
            <a:endParaRPr lang="es-AR"/>
          </a:p>
        </p:txBody>
      </p:sp>
    </p:spTree>
    <p:extLst>
      <p:ext uri="{BB962C8B-B14F-4D97-AF65-F5344CB8AC3E}">
        <p14:creationId xmlns:p14="http://schemas.microsoft.com/office/powerpoint/2010/main" val="1379841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497039F6-D70E-412B-AF3B-D9EB7BF5EEF8}" type="datetimeFigureOut">
              <a:rPr lang="es-AR" smtClean="0"/>
              <a:t>21/4/2022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D91D4F2-9372-43E0-83D2-2BBD3D0E043E}" type="slidenum">
              <a:rPr lang="es-AR" smtClean="0"/>
              <a:t>‹Nº›</a:t>
            </a:fld>
            <a:endParaRPr lang="es-AR"/>
          </a:p>
        </p:txBody>
      </p:sp>
    </p:spTree>
    <p:extLst>
      <p:ext uri="{BB962C8B-B14F-4D97-AF65-F5344CB8AC3E}">
        <p14:creationId xmlns:p14="http://schemas.microsoft.com/office/powerpoint/2010/main" val="1013494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97039F6-D70E-412B-AF3B-D9EB7BF5EEF8}" type="datetimeFigureOut">
              <a:rPr lang="es-AR" smtClean="0"/>
              <a:t>21/4/2022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D91D4F2-9372-43E0-83D2-2BBD3D0E043E}" type="slidenum">
              <a:rPr lang="es-AR" smtClean="0"/>
              <a:t>‹Nº›</a:t>
            </a:fld>
            <a:endParaRPr lang="es-AR"/>
          </a:p>
        </p:txBody>
      </p:sp>
    </p:spTree>
    <p:extLst>
      <p:ext uri="{BB962C8B-B14F-4D97-AF65-F5344CB8AC3E}">
        <p14:creationId xmlns:p14="http://schemas.microsoft.com/office/powerpoint/2010/main" val="196648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497039F6-D70E-412B-AF3B-D9EB7BF5EEF8}" type="datetimeFigureOut">
              <a:rPr lang="es-AR" smtClean="0"/>
              <a:t>21/4/2022</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1D91D4F2-9372-43E0-83D2-2BBD3D0E043E}" type="slidenum">
              <a:rPr lang="es-AR" smtClean="0"/>
              <a:t>‹Nº›</a:t>
            </a:fld>
            <a:endParaRPr lang="es-AR"/>
          </a:p>
        </p:txBody>
      </p:sp>
    </p:spTree>
    <p:extLst>
      <p:ext uri="{BB962C8B-B14F-4D97-AF65-F5344CB8AC3E}">
        <p14:creationId xmlns:p14="http://schemas.microsoft.com/office/powerpoint/2010/main" val="4013780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497039F6-D70E-412B-AF3B-D9EB7BF5EEF8}" type="datetimeFigureOut">
              <a:rPr lang="es-AR" smtClean="0"/>
              <a:t>21/4/2022</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1D91D4F2-9372-43E0-83D2-2BBD3D0E043E}" type="slidenum">
              <a:rPr lang="es-AR" smtClean="0"/>
              <a:t>‹Nº›</a:t>
            </a:fld>
            <a:endParaRPr lang="es-AR"/>
          </a:p>
        </p:txBody>
      </p:sp>
    </p:spTree>
    <p:extLst>
      <p:ext uri="{BB962C8B-B14F-4D97-AF65-F5344CB8AC3E}">
        <p14:creationId xmlns:p14="http://schemas.microsoft.com/office/powerpoint/2010/main" val="334300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497039F6-D70E-412B-AF3B-D9EB7BF5EEF8}" type="datetimeFigureOut">
              <a:rPr lang="es-AR" smtClean="0"/>
              <a:t>21/4/2022</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1D91D4F2-9372-43E0-83D2-2BBD3D0E043E}" type="slidenum">
              <a:rPr lang="es-AR" smtClean="0"/>
              <a:t>‹Nº›</a:t>
            </a:fld>
            <a:endParaRPr lang="es-AR"/>
          </a:p>
        </p:txBody>
      </p:sp>
    </p:spTree>
    <p:extLst>
      <p:ext uri="{BB962C8B-B14F-4D97-AF65-F5344CB8AC3E}">
        <p14:creationId xmlns:p14="http://schemas.microsoft.com/office/powerpoint/2010/main" val="2228090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97039F6-D70E-412B-AF3B-D9EB7BF5EEF8}" type="datetimeFigureOut">
              <a:rPr lang="es-AR" smtClean="0"/>
              <a:t>21/4/2022</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1D91D4F2-9372-43E0-83D2-2BBD3D0E043E}" type="slidenum">
              <a:rPr lang="es-AR" smtClean="0"/>
              <a:t>‹Nº›</a:t>
            </a:fld>
            <a:endParaRPr lang="es-AR"/>
          </a:p>
        </p:txBody>
      </p:sp>
    </p:spTree>
    <p:extLst>
      <p:ext uri="{BB962C8B-B14F-4D97-AF65-F5344CB8AC3E}">
        <p14:creationId xmlns:p14="http://schemas.microsoft.com/office/powerpoint/2010/main" val="2049723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97039F6-D70E-412B-AF3B-D9EB7BF5EEF8}" type="datetimeFigureOut">
              <a:rPr lang="es-AR" smtClean="0"/>
              <a:t>21/4/2022</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1D91D4F2-9372-43E0-83D2-2BBD3D0E043E}" type="slidenum">
              <a:rPr lang="es-AR" smtClean="0"/>
              <a:t>‹Nº›</a:t>
            </a:fld>
            <a:endParaRPr lang="es-AR"/>
          </a:p>
        </p:txBody>
      </p:sp>
    </p:spTree>
    <p:extLst>
      <p:ext uri="{BB962C8B-B14F-4D97-AF65-F5344CB8AC3E}">
        <p14:creationId xmlns:p14="http://schemas.microsoft.com/office/powerpoint/2010/main" val="98212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97039F6-D70E-412B-AF3B-D9EB7BF5EEF8}" type="datetimeFigureOut">
              <a:rPr lang="es-AR" smtClean="0"/>
              <a:t>21/4/2022</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1D91D4F2-9372-43E0-83D2-2BBD3D0E043E}" type="slidenum">
              <a:rPr lang="es-AR" smtClean="0"/>
              <a:t>‹Nº›</a:t>
            </a:fld>
            <a:endParaRPr lang="es-AR"/>
          </a:p>
        </p:txBody>
      </p:sp>
    </p:spTree>
    <p:extLst>
      <p:ext uri="{BB962C8B-B14F-4D97-AF65-F5344CB8AC3E}">
        <p14:creationId xmlns:p14="http://schemas.microsoft.com/office/powerpoint/2010/main" val="394129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4000"/>
            <a:lum/>
          </a:blip>
          <a:srcRect/>
          <a:stretch>
            <a:fillRect t="-21000" b="-21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039F6-D70E-412B-AF3B-D9EB7BF5EEF8}" type="datetimeFigureOut">
              <a:rPr lang="es-AR" smtClean="0"/>
              <a:t>21/4/2022</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1D4F2-9372-43E0-83D2-2BBD3D0E043E}" type="slidenum">
              <a:rPr lang="es-AR" smtClean="0"/>
              <a:t>‹Nº›</a:t>
            </a:fld>
            <a:endParaRPr lang="es-AR"/>
          </a:p>
        </p:txBody>
      </p:sp>
    </p:spTree>
    <p:extLst>
      <p:ext uri="{BB962C8B-B14F-4D97-AF65-F5344CB8AC3E}">
        <p14:creationId xmlns:p14="http://schemas.microsoft.com/office/powerpoint/2010/main" val="1741807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3CD8ED7-5EAA-488A-9F1C-1797D1F5C5F9}"/>
              </a:ext>
            </a:extLst>
          </p:cNvPr>
          <p:cNvSpPr/>
          <p:nvPr/>
        </p:nvSpPr>
        <p:spPr>
          <a:xfrm>
            <a:off x="0" y="465191"/>
            <a:ext cx="12192000" cy="923330"/>
          </a:xfrm>
          <a:prstGeom prst="rect">
            <a:avLst/>
          </a:prstGeom>
          <a:solidFill>
            <a:schemeClr val="bg1">
              <a:alpha val="66000"/>
            </a:schemeClr>
          </a:solidFill>
        </p:spPr>
        <p:txBody>
          <a:bodyPr wrap="square" lIns="91440" tIns="45720" rIns="91440" bIns="45720">
            <a:spAutoFit/>
          </a:bodyPr>
          <a:lstStyle/>
          <a:p>
            <a:pPr algn="ctr"/>
            <a:r>
              <a:rPr lang="es-ES" sz="5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ARQUITECTURAS ARM VS X86</a:t>
            </a:r>
            <a:endParaRPr lang="es-ES" sz="5400" b="0" cap="none" spc="0" dirty="0">
              <a:ln w="0"/>
              <a:solidFill>
                <a:schemeClr val="tx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3" name="Imagen 2">
            <a:extLst>
              <a:ext uri="{FF2B5EF4-FFF2-40B4-BE49-F238E27FC236}">
                <a16:creationId xmlns:a16="http://schemas.microsoft.com/office/drawing/2014/main" id="{6FF50024-42B9-4524-A126-0FA11AC443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2668" y="5321913"/>
            <a:ext cx="1713190" cy="1370552"/>
          </a:xfrm>
          <a:prstGeom prst="rect">
            <a:avLst/>
          </a:prstGeom>
        </p:spPr>
      </p:pic>
      <p:pic>
        <p:nvPicPr>
          <p:cNvPr id="4" name="Imagen 3">
            <a:extLst>
              <a:ext uri="{FF2B5EF4-FFF2-40B4-BE49-F238E27FC236}">
                <a16:creationId xmlns:a16="http://schemas.microsoft.com/office/drawing/2014/main" id="{6E038BC7-A683-4918-AE53-951B6F0504A1}"/>
              </a:ext>
            </a:extLst>
          </p:cNvPr>
          <p:cNvPicPr>
            <a:picLocks noChangeAspect="1"/>
          </p:cNvPicPr>
          <p:nvPr/>
        </p:nvPicPr>
        <p:blipFill>
          <a:blip r:embed="rId3"/>
          <a:stretch>
            <a:fillRect/>
          </a:stretch>
        </p:blipFill>
        <p:spPr>
          <a:xfrm>
            <a:off x="1294534" y="1650423"/>
            <a:ext cx="3867150" cy="3086100"/>
          </a:xfrm>
          <a:prstGeom prst="rect">
            <a:avLst/>
          </a:prstGeom>
        </p:spPr>
      </p:pic>
      <p:sp>
        <p:nvSpPr>
          <p:cNvPr id="6" name="CuadroTexto 5">
            <a:extLst>
              <a:ext uri="{FF2B5EF4-FFF2-40B4-BE49-F238E27FC236}">
                <a16:creationId xmlns:a16="http://schemas.microsoft.com/office/drawing/2014/main" id="{168090BE-8774-4294-949B-AE58E2A9C72F}"/>
              </a:ext>
            </a:extLst>
          </p:cNvPr>
          <p:cNvSpPr txBox="1"/>
          <p:nvPr/>
        </p:nvSpPr>
        <p:spPr>
          <a:xfrm>
            <a:off x="5750865" y="1831723"/>
            <a:ext cx="6098458" cy="2585323"/>
          </a:xfrm>
          <a:prstGeom prst="rect">
            <a:avLst/>
          </a:prstGeom>
          <a:noFill/>
        </p:spPr>
        <p:txBody>
          <a:bodyPr wrap="square">
            <a:spAutoFit/>
          </a:bodyPr>
          <a:lstStyle/>
          <a:p>
            <a:r>
              <a:rPr lang="es-ES" dirty="0"/>
              <a:t>El procesador constituye el núcleo de los equipos informáticos, puesto que se encarga de procesar la información y coordinar el funcionamiento de todo el sistema. Podríamos decir que, si el sistema completo es el cuerpo, el procesador es el cerebro.</a:t>
            </a:r>
          </a:p>
          <a:p>
            <a:endParaRPr lang="es-ES" dirty="0"/>
          </a:p>
          <a:p>
            <a:r>
              <a:rPr lang="es-ES" dirty="0"/>
              <a:t>x86 lleva con nosotros ya más de 40 años. Sin embargo, los procesadores ARM están logrando alcanzar una gran popularidad en los últimos años.</a:t>
            </a:r>
          </a:p>
          <a:p>
            <a:endParaRPr lang="es-ES" dirty="0"/>
          </a:p>
        </p:txBody>
      </p:sp>
    </p:spTree>
    <p:extLst>
      <p:ext uri="{BB962C8B-B14F-4D97-AF65-F5344CB8AC3E}">
        <p14:creationId xmlns:p14="http://schemas.microsoft.com/office/powerpoint/2010/main" val="170567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2668" y="5321913"/>
            <a:ext cx="1713190" cy="1370552"/>
          </a:xfrm>
          <a:prstGeom prst="rect">
            <a:avLst/>
          </a:prstGeom>
        </p:spPr>
      </p:pic>
      <p:sp>
        <p:nvSpPr>
          <p:cNvPr id="5" name="Rectángulo 4"/>
          <p:cNvSpPr/>
          <p:nvPr/>
        </p:nvSpPr>
        <p:spPr>
          <a:xfrm>
            <a:off x="0" y="507914"/>
            <a:ext cx="12192000" cy="923330"/>
          </a:xfrm>
          <a:prstGeom prst="rect">
            <a:avLst/>
          </a:prstGeom>
          <a:solidFill>
            <a:schemeClr val="bg1">
              <a:alpha val="66000"/>
            </a:schemeClr>
          </a:solidFill>
        </p:spPr>
        <p:txBody>
          <a:bodyPr wrap="squar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SOFTWARE</a:t>
            </a:r>
          </a:p>
        </p:txBody>
      </p:sp>
      <p:sp>
        <p:nvSpPr>
          <p:cNvPr id="6" name="Rectángulo 5"/>
          <p:cNvSpPr/>
          <p:nvPr/>
        </p:nvSpPr>
        <p:spPr>
          <a:xfrm>
            <a:off x="881901" y="1699313"/>
            <a:ext cx="3386568" cy="461665"/>
          </a:xfrm>
          <a:prstGeom prst="rect">
            <a:avLst/>
          </a:prstGeom>
        </p:spPr>
        <p:txBody>
          <a:bodyPr wrap="none">
            <a:spAutoFit/>
          </a:bodyPr>
          <a:lstStyle/>
          <a:p>
            <a:r>
              <a:rPr lang="es-AR" sz="2400" b="1" dirty="0"/>
              <a:t>¿Qué son los Programas?</a:t>
            </a:r>
          </a:p>
        </p:txBody>
      </p:sp>
      <p:sp>
        <p:nvSpPr>
          <p:cNvPr id="7" name="Rectángulo 6"/>
          <p:cNvSpPr/>
          <p:nvPr/>
        </p:nvSpPr>
        <p:spPr>
          <a:xfrm>
            <a:off x="881901" y="2160978"/>
            <a:ext cx="3386568" cy="1754326"/>
          </a:xfrm>
          <a:prstGeom prst="rect">
            <a:avLst/>
          </a:prstGeom>
        </p:spPr>
        <p:txBody>
          <a:bodyPr wrap="square">
            <a:spAutoFit/>
          </a:bodyPr>
          <a:lstStyle/>
          <a:p>
            <a:r>
              <a:rPr lang="es-AR" b="1" dirty="0"/>
              <a:t>Los programas o “software” (</a:t>
            </a:r>
            <a:r>
              <a:rPr lang="es-AR" b="1" dirty="0" err="1"/>
              <a:t>soft</a:t>
            </a:r>
            <a:r>
              <a:rPr lang="es-AR" b="1" dirty="0"/>
              <a:t>=”blando”, </a:t>
            </a:r>
            <a:r>
              <a:rPr lang="es-AR" b="1" dirty="0" err="1"/>
              <a:t>ware</a:t>
            </a:r>
            <a:r>
              <a:rPr lang="es-AR" b="1" dirty="0"/>
              <a:t>=”parte”), son los encargados de hacer que tu computadora funcione y de</a:t>
            </a:r>
          </a:p>
          <a:p>
            <a:r>
              <a:rPr lang="es-AR" b="1" dirty="0"/>
              <a:t>que sea capaz de procesar datos e instrucciones.</a:t>
            </a:r>
          </a:p>
        </p:txBody>
      </p:sp>
      <p:graphicFrame>
        <p:nvGraphicFramePr>
          <p:cNvPr id="9" name="Diagrama 8"/>
          <p:cNvGraphicFramePr/>
          <p:nvPr>
            <p:extLst>
              <p:ext uri="{D42A27DB-BD31-4B8C-83A1-F6EECF244321}">
                <p14:modId xmlns:p14="http://schemas.microsoft.com/office/powerpoint/2010/main" val="404197539"/>
              </p:ext>
            </p:extLst>
          </p:nvPr>
        </p:nvGraphicFramePr>
        <p:xfrm>
          <a:off x="4268469" y="969579"/>
          <a:ext cx="4090276" cy="5158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CuadroTexto 9"/>
          <p:cNvSpPr txBox="1"/>
          <p:nvPr/>
        </p:nvSpPr>
        <p:spPr>
          <a:xfrm>
            <a:off x="8800794" y="1431244"/>
            <a:ext cx="3023748" cy="3970318"/>
          </a:xfrm>
          <a:prstGeom prst="rect">
            <a:avLst/>
          </a:prstGeom>
          <a:noFill/>
        </p:spPr>
        <p:txBody>
          <a:bodyPr wrap="square" rtlCol="0">
            <a:spAutoFit/>
          </a:bodyPr>
          <a:lstStyle/>
          <a:p>
            <a:r>
              <a:rPr lang="es-AR" i="1" dirty="0"/>
              <a:t>Los primeros programas que se diseñaron se almacenaban</a:t>
            </a:r>
          </a:p>
          <a:p>
            <a:r>
              <a:rPr lang="es-AR" i="1" dirty="0"/>
              <a:t>en tarjetas perforadas. Más adelante, se codificaron en un</a:t>
            </a:r>
          </a:p>
          <a:p>
            <a:r>
              <a:rPr lang="es-AR" i="1" dirty="0"/>
              <a:t>lenguaje especifico (pero sólo unos cuantos privilegiados</a:t>
            </a:r>
          </a:p>
          <a:p>
            <a:r>
              <a:rPr lang="es-AR" i="1" dirty="0"/>
              <a:t>podían trabajar con una computadora) y gracias a la</a:t>
            </a:r>
          </a:p>
          <a:p>
            <a:r>
              <a:rPr lang="es-AR" i="1" dirty="0"/>
              <a:t>masificación en el uso de las PC, llegamos a lo que es</a:t>
            </a:r>
          </a:p>
          <a:p>
            <a:r>
              <a:rPr lang="es-AR" i="1" dirty="0"/>
              <a:t>hoy un entorno de trabajo netamente gráfico y totalmente</a:t>
            </a:r>
          </a:p>
          <a:p>
            <a:r>
              <a:rPr lang="es-AR" i="1" dirty="0"/>
              <a:t>transparente para el usuario.</a:t>
            </a:r>
            <a:endParaRPr lang="es-AR" dirty="0"/>
          </a:p>
        </p:txBody>
      </p:sp>
    </p:spTree>
    <p:extLst>
      <p:ext uri="{BB962C8B-B14F-4D97-AF65-F5344CB8AC3E}">
        <p14:creationId xmlns:p14="http://schemas.microsoft.com/office/powerpoint/2010/main" val="4208555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2668" y="5321913"/>
            <a:ext cx="1713190" cy="1370552"/>
          </a:xfrm>
          <a:prstGeom prst="rect">
            <a:avLst/>
          </a:prstGeom>
        </p:spPr>
      </p:pic>
      <p:sp>
        <p:nvSpPr>
          <p:cNvPr id="3" name="Rectángulo 2"/>
          <p:cNvSpPr/>
          <p:nvPr/>
        </p:nvSpPr>
        <p:spPr>
          <a:xfrm>
            <a:off x="0" y="507914"/>
            <a:ext cx="12192000" cy="923330"/>
          </a:xfrm>
          <a:prstGeom prst="rect">
            <a:avLst/>
          </a:prstGeom>
          <a:solidFill>
            <a:schemeClr val="bg1">
              <a:alpha val="66000"/>
            </a:schemeClr>
          </a:solidFill>
        </p:spPr>
        <p:txBody>
          <a:bodyPr wrap="squar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EVOLUCION HISTORICA</a:t>
            </a:r>
          </a:p>
        </p:txBody>
      </p:sp>
      <p:sp>
        <p:nvSpPr>
          <p:cNvPr id="4" name="Rectángulo 3"/>
          <p:cNvSpPr/>
          <p:nvPr/>
        </p:nvSpPr>
        <p:spPr>
          <a:xfrm>
            <a:off x="620111" y="1548467"/>
            <a:ext cx="3289737" cy="1754326"/>
          </a:xfrm>
          <a:prstGeom prst="rect">
            <a:avLst/>
          </a:prstGeom>
        </p:spPr>
        <p:txBody>
          <a:bodyPr wrap="square">
            <a:spAutoFit/>
          </a:bodyPr>
          <a:lstStyle/>
          <a:p>
            <a:r>
              <a:rPr lang="es-AR" b="1" dirty="0"/>
              <a:t>Tarjetas perforadas</a:t>
            </a:r>
            <a:r>
              <a:rPr lang="es-AR" dirty="0"/>
              <a:t>: son los primeros programas</a:t>
            </a:r>
          </a:p>
          <a:p>
            <a:r>
              <a:rPr lang="es-AR" dirty="0"/>
              <a:t>codificados en una tarjeta de cartulina, donde cada orificio era</a:t>
            </a:r>
          </a:p>
          <a:p>
            <a:r>
              <a:rPr lang="es-AR" dirty="0"/>
              <a:t>parte de una instrucción específica.</a:t>
            </a:r>
          </a:p>
        </p:txBody>
      </p:sp>
      <p:sp>
        <p:nvSpPr>
          <p:cNvPr id="5" name="Rectángulo 4"/>
          <p:cNvSpPr/>
          <p:nvPr/>
        </p:nvSpPr>
        <p:spPr>
          <a:xfrm>
            <a:off x="620111" y="3489802"/>
            <a:ext cx="3289737" cy="1754326"/>
          </a:xfrm>
          <a:prstGeom prst="rect">
            <a:avLst/>
          </a:prstGeom>
        </p:spPr>
        <p:txBody>
          <a:bodyPr wrap="square">
            <a:spAutoFit/>
          </a:bodyPr>
          <a:lstStyle/>
          <a:p>
            <a:r>
              <a:rPr lang="es-AR" b="1" dirty="0"/>
              <a:t>Lenguajes de bajo nivel</a:t>
            </a:r>
            <a:r>
              <a:rPr lang="es-AR" dirty="0"/>
              <a:t>: surgieron por la necesidad de</a:t>
            </a:r>
          </a:p>
          <a:p>
            <a:r>
              <a:rPr lang="es-AR" dirty="0"/>
              <a:t>abaratar los costos de las tarjetas perforadas, este tipo de</a:t>
            </a:r>
          </a:p>
          <a:p>
            <a:r>
              <a:rPr lang="es-AR" dirty="0"/>
              <a:t>lenguaje se utilizaba para programar una computadora</a:t>
            </a:r>
          </a:p>
        </p:txBody>
      </p:sp>
      <p:sp>
        <p:nvSpPr>
          <p:cNvPr id="6" name="Rectángulo 5"/>
          <p:cNvSpPr/>
          <p:nvPr/>
        </p:nvSpPr>
        <p:spPr>
          <a:xfrm>
            <a:off x="4214648" y="1547804"/>
            <a:ext cx="2990194" cy="1477328"/>
          </a:xfrm>
          <a:prstGeom prst="rect">
            <a:avLst/>
          </a:prstGeom>
        </p:spPr>
        <p:txBody>
          <a:bodyPr wrap="square">
            <a:spAutoFit/>
          </a:bodyPr>
          <a:lstStyle/>
          <a:p>
            <a:r>
              <a:rPr lang="es-AR" b="1" dirty="0"/>
              <a:t>Sistemas Operativos: </a:t>
            </a:r>
            <a:r>
              <a:rPr lang="es-AR" dirty="0"/>
              <a:t>los sistemas operativos se encargan de controlar todas las actividades que realiza la PC.</a:t>
            </a:r>
          </a:p>
        </p:txBody>
      </p:sp>
      <p:sp>
        <p:nvSpPr>
          <p:cNvPr id="7" name="Rectángulo 6"/>
          <p:cNvSpPr/>
          <p:nvPr/>
        </p:nvSpPr>
        <p:spPr>
          <a:xfrm>
            <a:off x="4340772" y="3212803"/>
            <a:ext cx="3084786" cy="2031325"/>
          </a:xfrm>
          <a:prstGeom prst="rect">
            <a:avLst/>
          </a:prstGeom>
        </p:spPr>
        <p:txBody>
          <a:bodyPr wrap="square">
            <a:spAutoFit/>
          </a:bodyPr>
          <a:lstStyle/>
          <a:p>
            <a:r>
              <a:rPr lang="es-AR" b="1" dirty="0"/>
              <a:t>Lenguajes de programación tradicionales</a:t>
            </a:r>
            <a:r>
              <a:rPr lang="es-AR" dirty="0"/>
              <a:t>: lo utilizan los</a:t>
            </a:r>
          </a:p>
          <a:p>
            <a:r>
              <a:rPr lang="es-AR" dirty="0"/>
              <a:t>programadores para diseñar sistemas hechos a medida tales</a:t>
            </a:r>
          </a:p>
          <a:p>
            <a:r>
              <a:rPr lang="es-AR" dirty="0"/>
              <a:t>como facturaciones, control de gestión, etc.</a:t>
            </a:r>
          </a:p>
        </p:txBody>
      </p:sp>
      <p:sp>
        <p:nvSpPr>
          <p:cNvPr id="8" name="Rectángulo 7"/>
          <p:cNvSpPr/>
          <p:nvPr/>
        </p:nvSpPr>
        <p:spPr>
          <a:xfrm>
            <a:off x="7761890" y="1462168"/>
            <a:ext cx="3134103" cy="1200329"/>
          </a:xfrm>
          <a:prstGeom prst="rect">
            <a:avLst/>
          </a:prstGeom>
        </p:spPr>
        <p:txBody>
          <a:bodyPr wrap="square">
            <a:spAutoFit/>
          </a:bodyPr>
          <a:lstStyle/>
          <a:p>
            <a:r>
              <a:rPr lang="es-AR" b="1" dirty="0"/>
              <a:t>Aplicaciones ofimáticas: </a:t>
            </a:r>
            <a:r>
              <a:rPr lang="es-AR" dirty="0"/>
              <a:t>surgen por la necesidad de agilizar y automatizar el trabajo cotidiano de una oficina</a:t>
            </a:r>
          </a:p>
        </p:txBody>
      </p:sp>
      <p:sp>
        <p:nvSpPr>
          <p:cNvPr id="9" name="Rectángulo 8"/>
          <p:cNvSpPr/>
          <p:nvPr/>
        </p:nvSpPr>
        <p:spPr>
          <a:xfrm>
            <a:off x="7761890" y="3141692"/>
            <a:ext cx="3321269" cy="2031325"/>
          </a:xfrm>
          <a:prstGeom prst="rect">
            <a:avLst/>
          </a:prstGeom>
        </p:spPr>
        <p:txBody>
          <a:bodyPr wrap="square">
            <a:spAutoFit/>
          </a:bodyPr>
          <a:lstStyle/>
          <a:p>
            <a:r>
              <a:rPr lang="es-AR" b="1" dirty="0"/>
              <a:t>Entornos gráficos: </a:t>
            </a:r>
            <a:r>
              <a:rPr lang="es-AR" dirty="0"/>
              <a:t>se utilizan a partir de la incorporación</a:t>
            </a:r>
          </a:p>
          <a:p>
            <a:r>
              <a:rPr lang="es-AR" dirty="0"/>
              <a:t>de la multimedia (</a:t>
            </a:r>
            <a:r>
              <a:rPr lang="es-AR" dirty="0" err="1"/>
              <a:t>imagen+vídeo+sonido</a:t>
            </a:r>
            <a:r>
              <a:rPr lang="es-AR" dirty="0"/>
              <a:t>) en la computadora (para diseño gráfico, Internet, sistemas educativos, etc.)</a:t>
            </a:r>
          </a:p>
        </p:txBody>
      </p:sp>
      <p:sp>
        <p:nvSpPr>
          <p:cNvPr id="10" name="Rectángulo 9"/>
          <p:cNvSpPr/>
          <p:nvPr/>
        </p:nvSpPr>
        <p:spPr>
          <a:xfrm>
            <a:off x="620111" y="5365898"/>
            <a:ext cx="5670330" cy="1477328"/>
          </a:xfrm>
          <a:prstGeom prst="rect">
            <a:avLst/>
          </a:prstGeom>
        </p:spPr>
        <p:txBody>
          <a:bodyPr wrap="square">
            <a:spAutoFit/>
          </a:bodyPr>
          <a:lstStyle/>
          <a:p>
            <a:pPr algn="just"/>
            <a:r>
              <a:rPr lang="es-AR" b="1" dirty="0"/>
              <a:t>Aplicaciones para entornos gráficos: </a:t>
            </a:r>
            <a:r>
              <a:rPr lang="es-AR" dirty="0"/>
              <a:t>este tipo de aplicaciones se diseñaron exclusivamente para cubrir los requerimientos de los nuevos usuarios de PC, a partir de la aparición de los primeros sistemas operativos con entorno gráfico</a:t>
            </a:r>
          </a:p>
        </p:txBody>
      </p:sp>
      <p:sp>
        <p:nvSpPr>
          <p:cNvPr id="11" name="Rectángulo 10"/>
          <p:cNvSpPr/>
          <p:nvPr/>
        </p:nvSpPr>
        <p:spPr>
          <a:xfrm>
            <a:off x="7204842" y="5249750"/>
            <a:ext cx="2932386" cy="1477328"/>
          </a:xfrm>
          <a:prstGeom prst="rect">
            <a:avLst/>
          </a:prstGeom>
        </p:spPr>
        <p:txBody>
          <a:bodyPr wrap="square">
            <a:spAutoFit/>
          </a:bodyPr>
          <a:lstStyle/>
          <a:p>
            <a:r>
              <a:rPr lang="es-AR" b="1" dirty="0"/>
              <a:t>Aplicaciones para Internet: </a:t>
            </a:r>
            <a:r>
              <a:rPr lang="es-AR" dirty="0"/>
              <a:t>con la masificación de Internet</a:t>
            </a:r>
          </a:p>
          <a:p>
            <a:r>
              <a:rPr lang="es-AR" dirty="0"/>
              <a:t>hubo que diseñar programas específicos</a:t>
            </a:r>
          </a:p>
        </p:txBody>
      </p:sp>
    </p:spTree>
    <p:extLst>
      <p:ext uri="{BB962C8B-B14F-4D97-AF65-F5344CB8AC3E}">
        <p14:creationId xmlns:p14="http://schemas.microsoft.com/office/powerpoint/2010/main" val="2545830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507914"/>
            <a:ext cx="12192000" cy="923330"/>
          </a:xfrm>
          <a:prstGeom prst="rect">
            <a:avLst/>
          </a:prstGeom>
          <a:solidFill>
            <a:schemeClr val="bg1">
              <a:alpha val="66000"/>
            </a:schemeClr>
          </a:solidFill>
        </p:spPr>
        <p:txBody>
          <a:bodyPr wrap="square" lIns="91440" tIns="45720" rIns="91440" bIns="45720">
            <a:spAutoFit/>
          </a:bodyPr>
          <a:lstStyle/>
          <a:p>
            <a:pPr algn="ctr"/>
            <a:r>
              <a:rPr lang="es-AR" sz="5400" dirty="0"/>
              <a:t>CLASIFICACIÓN DEL SOFTWARE (SO)</a:t>
            </a:r>
            <a:endParaRPr lang="es-ES" sz="5400" b="0" cap="none" spc="0" dirty="0">
              <a:ln w="0"/>
              <a:solidFill>
                <a:schemeClr val="tx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2668" y="5321913"/>
            <a:ext cx="1713190" cy="1370552"/>
          </a:xfrm>
          <a:prstGeom prst="rect">
            <a:avLst/>
          </a:prstGeom>
        </p:spPr>
      </p:pic>
      <p:sp>
        <p:nvSpPr>
          <p:cNvPr id="4" name="Rectángulo 3"/>
          <p:cNvSpPr/>
          <p:nvPr/>
        </p:nvSpPr>
        <p:spPr>
          <a:xfrm>
            <a:off x="896407" y="1683548"/>
            <a:ext cx="2774606" cy="461665"/>
          </a:xfrm>
          <a:prstGeom prst="rect">
            <a:avLst/>
          </a:prstGeom>
        </p:spPr>
        <p:txBody>
          <a:bodyPr wrap="none">
            <a:spAutoFit/>
          </a:bodyPr>
          <a:lstStyle/>
          <a:p>
            <a:r>
              <a:rPr lang="es-AR" sz="2400" b="1" dirty="0"/>
              <a:t>Sistemas Operativos</a:t>
            </a:r>
          </a:p>
        </p:txBody>
      </p:sp>
      <p:sp>
        <p:nvSpPr>
          <p:cNvPr id="5" name="Rectángulo 4"/>
          <p:cNvSpPr/>
          <p:nvPr/>
        </p:nvSpPr>
        <p:spPr>
          <a:xfrm>
            <a:off x="896407" y="2119940"/>
            <a:ext cx="5693579" cy="2862322"/>
          </a:xfrm>
          <a:prstGeom prst="rect">
            <a:avLst/>
          </a:prstGeom>
        </p:spPr>
        <p:txBody>
          <a:bodyPr wrap="square">
            <a:spAutoFit/>
          </a:bodyPr>
          <a:lstStyle/>
          <a:p>
            <a:pPr algn="just"/>
            <a:r>
              <a:rPr lang="es-AR" b="1" dirty="0"/>
              <a:t>El Sistema Operativo </a:t>
            </a:r>
            <a:r>
              <a:rPr lang="es-AR" dirty="0"/>
              <a:t>(SO) es un gestor, un organizador,</a:t>
            </a:r>
          </a:p>
          <a:p>
            <a:pPr algn="just"/>
            <a:r>
              <a:rPr lang="es-AR" dirty="0"/>
              <a:t>de todas las actividades que realiza la computadora.</a:t>
            </a:r>
          </a:p>
          <a:p>
            <a:pPr algn="just"/>
            <a:r>
              <a:rPr lang="es-AR" dirty="0"/>
              <a:t>Determina las operaciones elementales que puede realizar</a:t>
            </a:r>
          </a:p>
          <a:p>
            <a:pPr algn="just"/>
            <a:r>
              <a:rPr lang="es-AR" dirty="0"/>
              <a:t>el microprocesador. El sistema operativo, debe ser cargado</a:t>
            </a:r>
          </a:p>
          <a:p>
            <a:pPr algn="just"/>
            <a:r>
              <a:rPr lang="es-AR" dirty="0"/>
              <a:t>en la memoria central antes que ninguna otra información.</a:t>
            </a:r>
          </a:p>
          <a:p>
            <a:pPr algn="just"/>
            <a:r>
              <a:rPr lang="es-AR" dirty="0"/>
              <a:t>El SO, se encarga de detectar todos los componentes</a:t>
            </a:r>
          </a:p>
          <a:p>
            <a:pPr algn="just"/>
            <a:r>
              <a:rPr lang="es-AR" dirty="0"/>
              <a:t>de hardware que se encuentran en una computadora:</a:t>
            </a:r>
          </a:p>
          <a:p>
            <a:pPr algn="just"/>
            <a:r>
              <a:rPr lang="es-AR" dirty="0"/>
              <a:t>la memoria, el teclado, la placa de vídeo y las unidades</a:t>
            </a:r>
          </a:p>
          <a:p>
            <a:pPr algn="just"/>
            <a:r>
              <a:rPr lang="es-AR" dirty="0"/>
              <a:t>de disco. Además proporciona la plataforma de</a:t>
            </a:r>
          </a:p>
          <a:p>
            <a:pPr algn="just"/>
            <a:r>
              <a:rPr lang="es-AR" dirty="0"/>
              <a:t>comunicación con otros programas de aplicación.</a:t>
            </a:r>
          </a:p>
        </p:txBody>
      </p:sp>
      <p:sp>
        <p:nvSpPr>
          <p:cNvPr id="6" name="Rectángulo 5"/>
          <p:cNvSpPr/>
          <p:nvPr/>
        </p:nvSpPr>
        <p:spPr>
          <a:xfrm>
            <a:off x="6875785" y="2110927"/>
            <a:ext cx="3436883" cy="1200329"/>
          </a:xfrm>
          <a:prstGeom prst="rect">
            <a:avLst/>
          </a:prstGeom>
        </p:spPr>
        <p:txBody>
          <a:bodyPr wrap="square">
            <a:spAutoFit/>
          </a:bodyPr>
          <a:lstStyle/>
          <a:p>
            <a:r>
              <a:rPr lang="es-AR" b="1" dirty="0"/>
              <a:t>Proporciona una interfaz: </a:t>
            </a:r>
            <a:r>
              <a:rPr lang="es-AR" dirty="0"/>
              <a:t>de línea de comando o una interfaz gráfica al usuario, para que este último pueda comunicarse.</a:t>
            </a:r>
          </a:p>
        </p:txBody>
      </p:sp>
      <p:sp>
        <p:nvSpPr>
          <p:cNvPr id="7" name="Rectángulo 6"/>
          <p:cNvSpPr/>
          <p:nvPr/>
        </p:nvSpPr>
        <p:spPr>
          <a:xfrm>
            <a:off x="6589986" y="3439421"/>
            <a:ext cx="6096000" cy="1754326"/>
          </a:xfrm>
          <a:prstGeom prst="rect">
            <a:avLst/>
          </a:prstGeom>
        </p:spPr>
        <p:txBody>
          <a:bodyPr>
            <a:spAutoFit/>
          </a:bodyPr>
          <a:lstStyle/>
          <a:p>
            <a:r>
              <a:rPr lang="es-AR" dirty="0"/>
              <a:t>Interfaz de línea de comando: el primer SO para </a:t>
            </a:r>
            <a:r>
              <a:rPr lang="es-AR" dirty="0" err="1"/>
              <a:t>PCs</a:t>
            </a:r>
            <a:endParaRPr lang="es-AR" dirty="0"/>
          </a:p>
          <a:p>
            <a:r>
              <a:rPr lang="es-AR" dirty="0"/>
              <a:t>utilizaba esta modalidad, (es el ejemplo de MS-DOS) en el cual,</a:t>
            </a:r>
          </a:p>
          <a:p>
            <a:r>
              <a:rPr lang="es-AR" dirty="0"/>
              <a:t>el usuario debía introducir una serie de comandos o símbolos</a:t>
            </a:r>
          </a:p>
          <a:p>
            <a:r>
              <a:rPr lang="es-AR" dirty="0"/>
              <a:t>desde el teclado, para que la computadora realizará una tarea</a:t>
            </a:r>
          </a:p>
          <a:p>
            <a:r>
              <a:rPr lang="es-AR" dirty="0"/>
              <a:t>determinada, como por ejemplo ver el contenido de un disco</a:t>
            </a:r>
          </a:p>
          <a:p>
            <a:r>
              <a:rPr lang="es-AR" dirty="0"/>
              <a:t>o copiar archivos de un lugar a otro.</a:t>
            </a:r>
          </a:p>
        </p:txBody>
      </p:sp>
    </p:spTree>
    <p:extLst>
      <p:ext uri="{BB962C8B-B14F-4D97-AF65-F5344CB8AC3E}">
        <p14:creationId xmlns:p14="http://schemas.microsoft.com/office/powerpoint/2010/main" val="4676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507914"/>
            <a:ext cx="12192000" cy="923330"/>
          </a:xfrm>
          <a:prstGeom prst="rect">
            <a:avLst/>
          </a:prstGeom>
          <a:solidFill>
            <a:schemeClr val="bg1">
              <a:alpha val="66000"/>
            </a:schemeClr>
          </a:solidFill>
        </p:spPr>
        <p:txBody>
          <a:bodyPr wrap="square" lIns="91440" tIns="45720" rIns="91440" bIns="45720">
            <a:spAutoFit/>
          </a:bodyPr>
          <a:lstStyle/>
          <a:p>
            <a:pPr algn="ctr"/>
            <a:r>
              <a:rPr lang="es-AR" sz="5400" dirty="0"/>
              <a:t>CLASIFICACIÓN DEL SOFTWARE (SO)</a:t>
            </a:r>
            <a:endParaRPr lang="es-ES" sz="5400" b="0" cap="none" spc="0" dirty="0">
              <a:ln w="0"/>
              <a:solidFill>
                <a:schemeClr val="tx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2668" y="5321913"/>
            <a:ext cx="1713190" cy="1370552"/>
          </a:xfrm>
          <a:prstGeom prst="rect">
            <a:avLst/>
          </a:prstGeom>
        </p:spPr>
      </p:pic>
      <p:sp>
        <p:nvSpPr>
          <p:cNvPr id="4" name="Rectángulo 3"/>
          <p:cNvSpPr/>
          <p:nvPr/>
        </p:nvSpPr>
        <p:spPr>
          <a:xfrm>
            <a:off x="727233" y="1576085"/>
            <a:ext cx="3436883" cy="1200329"/>
          </a:xfrm>
          <a:prstGeom prst="rect">
            <a:avLst/>
          </a:prstGeom>
        </p:spPr>
        <p:txBody>
          <a:bodyPr wrap="square">
            <a:spAutoFit/>
          </a:bodyPr>
          <a:lstStyle/>
          <a:p>
            <a:r>
              <a:rPr lang="es-AR" b="1" dirty="0"/>
              <a:t>Proporciona una interfaz: </a:t>
            </a:r>
            <a:r>
              <a:rPr lang="es-AR" dirty="0"/>
              <a:t>de línea de comando o una interfaz gráfica al usuario, para que este último pueda comunicarse.</a:t>
            </a:r>
          </a:p>
        </p:txBody>
      </p:sp>
      <p:sp>
        <p:nvSpPr>
          <p:cNvPr id="5" name="Rectángulo 4"/>
          <p:cNvSpPr/>
          <p:nvPr/>
        </p:nvSpPr>
        <p:spPr>
          <a:xfrm>
            <a:off x="727233" y="2812579"/>
            <a:ext cx="6096000" cy="1754326"/>
          </a:xfrm>
          <a:prstGeom prst="rect">
            <a:avLst/>
          </a:prstGeom>
        </p:spPr>
        <p:txBody>
          <a:bodyPr>
            <a:spAutoFit/>
          </a:bodyPr>
          <a:lstStyle/>
          <a:p>
            <a:r>
              <a:rPr lang="es-AR" dirty="0"/>
              <a:t>Interfaz de línea de comando: el primer SO para </a:t>
            </a:r>
            <a:r>
              <a:rPr lang="es-AR" dirty="0" err="1"/>
              <a:t>PCs</a:t>
            </a:r>
            <a:endParaRPr lang="es-AR" dirty="0"/>
          </a:p>
          <a:p>
            <a:r>
              <a:rPr lang="es-AR" dirty="0"/>
              <a:t>utilizaba esta modalidad, (es el ejemplo de MS-DOS) en el cual,</a:t>
            </a:r>
          </a:p>
          <a:p>
            <a:r>
              <a:rPr lang="es-AR" dirty="0"/>
              <a:t>el usuario debía introducir una serie de comandos o símbolos</a:t>
            </a:r>
          </a:p>
          <a:p>
            <a:r>
              <a:rPr lang="es-AR" dirty="0"/>
              <a:t>desde el teclado, para que la computadora realizará una tarea</a:t>
            </a:r>
          </a:p>
          <a:p>
            <a:r>
              <a:rPr lang="es-AR" dirty="0"/>
              <a:t>determinada, como por ejemplo ver el contenido de un disco</a:t>
            </a:r>
          </a:p>
          <a:p>
            <a:r>
              <a:rPr lang="es-AR" dirty="0"/>
              <a:t>o copiar archivos de un lugar a otro.</a:t>
            </a:r>
          </a:p>
        </p:txBody>
      </p:sp>
      <p:pic>
        <p:nvPicPr>
          <p:cNvPr id="6" name="Imagen 5"/>
          <p:cNvPicPr>
            <a:picLocks noChangeAspect="1"/>
          </p:cNvPicPr>
          <p:nvPr/>
        </p:nvPicPr>
        <p:blipFill>
          <a:blip r:embed="rId3"/>
          <a:stretch>
            <a:fillRect/>
          </a:stretch>
        </p:blipFill>
        <p:spPr>
          <a:xfrm>
            <a:off x="6952593" y="2176249"/>
            <a:ext cx="4713890" cy="2610574"/>
          </a:xfrm>
          <a:prstGeom prst="rect">
            <a:avLst/>
          </a:prstGeom>
        </p:spPr>
      </p:pic>
    </p:spTree>
    <p:extLst>
      <p:ext uri="{BB962C8B-B14F-4D97-AF65-F5344CB8AC3E}">
        <p14:creationId xmlns:p14="http://schemas.microsoft.com/office/powerpoint/2010/main" val="3061685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507914"/>
            <a:ext cx="12192000" cy="923330"/>
          </a:xfrm>
          <a:prstGeom prst="rect">
            <a:avLst/>
          </a:prstGeom>
          <a:solidFill>
            <a:schemeClr val="bg1">
              <a:alpha val="66000"/>
            </a:schemeClr>
          </a:solidFill>
        </p:spPr>
        <p:txBody>
          <a:bodyPr wrap="square" lIns="91440" tIns="45720" rIns="91440" bIns="45720">
            <a:spAutoFit/>
          </a:bodyPr>
          <a:lstStyle/>
          <a:p>
            <a:pPr algn="ctr"/>
            <a:r>
              <a:rPr lang="es-AR" sz="5400" dirty="0"/>
              <a:t>CLASIFICACIÓN DEL SOFTWARE (SO)</a:t>
            </a:r>
            <a:endParaRPr lang="es-ES" sz="5400" b="0" cap="none" spc="0" dirty="0">
              <a:ln w="0"/>
              <a:solidFill>
                <a:schemeClr val="tx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2668" y="5321913"/>
            <a:ext cx="1713190" cy="1370552"/>
          </a:xfrm>
          <a:prstGeom prst="rect">
            <a:avLst/>
          </a:prstGeom>
        </p:spPr>
      </p:pic>
      <p:sp>
        <p:nvSpPr>
          <p:cNvPr id="4" name="Rectángulo 3"/>
          <p:cNvSpPr/>
          <p:nvPr/>
        </p:nvSpPr>
        <p:spPr>
          <a:xfrm>
            <a:off x="730469" y="1596921"/>
            <a:ext cx="6096000" cy="2308324"/>
          </a:xfrm>
          <a:prstGeom prst="rect">
            <a:avLst/>
          </a:prstGeom>
        </p:spPr>
        <p:txBody>
          <a:bodyPr>
            <a:spAutoFit/>
          </a:bodyPr>
          <a:lstStyle/>
          <a:p>
            <a:r>
              <a:rPr lang="es-AR" b="1" dirty="0"/>
              <a:t>Interfaz gráfica de Usuario (GUI): </a:t>
            </a:r>
            <a:r>
              <a:rPr lang="es-AR" dirty="0"/>
              <a:t>esta modalidad surgió</a:t>
            </a:r>
          </a:p>
          <a:p>
            <a:r>
              <a:rPr lang="es-AR" dirty="0"/>
              <a:t>con una aplicación llamada en ese entonces Windows, siendo</a:t>
            </a:r>
          </a:p>
          <a:p>
            <a:r>
              <a:rPr lang="es-AR" dirty="0"/>
              <a:t>las versiones más utilizadas la 3.1 y su posterior Windows</a:t>
            </a:r>
          </a:p>
          <a:p>
            <a:r>
              <a:rPr lang="es-AR" dirty="0"/>
              <a:t>3.11, la cual con el tiempo fue evolucionando hasta convertirse</a:t>
            </a:r>
          </a:p>
          <a:p>
            <a:r>
              <a:rPr lang="es-AR" dirty="0"/>
              <a:t>en un sistema operativo (1995) con el nombre de Windows</a:t>
            </a:r>
          </a:p>
          <a:p>
            <a:r>
              <a:rPr lang="es-AR" dirty="0"/>
              <a:t>95. Esta interfaz se basa en acciones realizadas mediante el</a:t>
            </a:r>
          </a:p>
          <a:p>
            <a:r>
              <a:rPr lang="es-AR" dirty="0"/>
              <a:t>uso del mouse en los distintos elementos que Windows ofrece</a:t>
            </a:r>
          </a:p>
          <a:p>
            <a:r>
              <a:rPr lang="es-AR" dirty="0"/>
              <a:t>(iconos, botones, menús, etc.)</a:t>
            </a:r>
          </a:p>
        </p:txBody>
      </p:sp>
      <p:pic>
        <p:nvPicPr>
          <p:cNvPr id="5" name="Imagen 4"/>
          <p:cNvPicPr>
            <a:picLocks noChangeAspect="1"/>
          </p:cNvPicPr>
          <p:nvPr/>
        </p:nvPicPr>
        <p:blipFill>
          <a:blip r:embed="rId3"/>
          <a:stretch>
            <a:fillRect/>
          </a:stretch>
        </p:blipFill>
        <p:spPr>
          <a:xfrm>
            <a:off x="7062952" y="1596921"/>
            <a:ext cx="4962906" cy="2824463"/>
          </a:xfrm>
          <a:prstGeom prst="rect">
            <a:avLst/>
          </a:prstGeom>
        </p:spPr>
      </p:pic>
    </p:spTree>
    <p:extLst>
      <p:ext uri="{BB962C8B-B14F-4D97-AF65-F5344CB8AC3E}">
        <p14:creationId xmlns:p14="http://schemas.microsoft.com/office/powerpoint/2010/main" val="1291291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507914"/>
            <a:ext cx="12192000" cy="923330"/>
          </a:xfrm>
          <a:prstGeom prst="rect">
            <a:avLst/>
          </a:prstGeom>
          <a:solidFill>
            <a:schemeClr val="bg1">
              <a:alpha val="66000"/>
            </a:schemeClr>
          </a:solidFill>
        </p:spPr>
        <p:txBody>
          <a:bodyPr wrap="square" lIns="91440" tIns="45720" rIns="91440" bIns="45720">
            <a:spAutoFit/>
          </a:bodyPr>
          <a:lstStyle/>
          <a:p>
            <a:pPr algn="ctr"/>
            <a:r>
              <a:rPr lang="es-AR" sz="5400" dirty="0"/>
              <a:t>CLASIFICACIÓN DEL SOFTWARE (SO)</a:t>
            </a:r>
            <a:endParaRPr lang="es-ES" sz="5400" b="0" cap="none" spc="0" dirty="0">
              <a:ln w="0"/>
              <a:solidFill>
                <a:schemeClr val="tx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3" name="Rectángulo 2"/>
          <p:cNvSpPr/>
          <p:nvPr/>
        </p:nvSpPr>
        <p:spPr>
          <a:xfrm>
            <a:off x="919655" y="1665578"/>
            <a:ext cx="5323490" cy="1477328"/>
          </a:xfrm>
          <a:prstGeom prst="rect">
            <a:avLst/>
          </a:prstGeom>
        </p:spPr>
        <p:txBody>
          <a:bodyPr wrap="square">
            <a:spAutoFit/>
          </a:bodyPr>
          <a:lstStyle/>
          <a:p>
            <a:r>
              <a:rPr lang="es-AR" b="1" dirty="0"/>
              <a:t>Administrar los dispositivos de hardware</a:t>
            </a:r>
          </a:p>
          <a:p>
            <a:r>
              <a:rPr lang="es-AR" dirty="0"/>
              <a:t>Cuando corren los programas, estos necesitan recursos</a:t>
            </a:r>
          </a:p>
          <a:p>
            <a:r>
              <a:rPr lang="es-AR" dirty="0"/>
              <a:t>(memoria, las unidades de discos, los puertos de</a:t>
            </a:r>
          </a:p>
          <a:p>
            <a:r>
              <a:rPr lang="es-AR" dirty="0"/>
              <a:t>Entrada/Salida, impresoras, módem etc.), y el SO sirve</a:t>
            </a:r>
          </a:p>
          <a:p>
            <a:r>
              <a:rPr lang="es-AR" dirty="0"/>
              <a:t>de intermediario entre los programas y el hardware.</a:t>
            </a:r>
          </a:p>
        </p:txBody>
      </p:sp>
      <p:sp>
        <p:nvSpPr>
          <p:cNvPr id="4" name="Rectángulo 3"/>
          <p:cNvSpPr/>
          <p:nvPr/>
        </p:nvSpPr>
        <p:spPr>
          <a:xfrm>
            <a:off x="919655" y="3142906"/>
            <a:ext cx="6096000" cy="2031325"/>
          </a:xfrm>
          <a:prstGeom prst="rect">
            <a:avLst/>
          </a:prstGeom>
        </p:spPr>
        <p:txBody>
          <a:bodyPr>
            <a:spAutoFit/>
          </a:bodyPr>
          <a:lstStyle/>
          <a:p>
            <a:r>
              <a:rPr lang="es-AR" b="1" dirty="0"/>
              <a:t>Administrar y mantener los sistemas de Archivos</a:t>
            </a:r>
          </a:p>
          <a:p>
            <a:r>
              <a:rPr lang="es-AR" dirty="0"/>
              <a:t>Los SO agrupan la información dentro de compartimentos</a:t>
            </a:r>
          </a:p>
          <a:p>
            <a:r>
              <a:rPr lang="es-AR" dirty="0"/>
              <a:t>lógicos para almacenarlos en el disco. Estos grupos de información son llamados archivos.</a:t>
            </a:r>
          </a:p>
          <a:p>
            <a:r>
              <a:rPr lang="es-AR" dirty="0"/>
              <a:t>El SO mantiene una lista de los archivos que hay grabados en el disco y proporciona las herramientas necesarias para organizar estos archivos.</a:t>
            </a:r>
          </a:p>
        </p:txBody>
      </p:sp>
      <p:sp>
        <p:nvSpPr>
          <p:cNvPr id="5" name="Rectángulo 4"/>
          <p:cNvSpPr/>
          <p:nvPr/>
        </p:nvSpPr>
        <p:spPr>
          <a:xfrm>
            <a:off x="7551683" y="1644246"/>
            <a:ext cx="4193627" cy="2308324"/>
          </a:xfrm>
          <a:prstGeom prst="rect">
            <a:avLst/>
          </a:prstGeom>
        </p:spPr>
        <p:txBody>
          <a:bodyPr wrap="square">
            <a:spAutoFit/>
          </a:bodyPr>
          <a:lstStyle/>
          <a:p>
            <a:r>
              <a:rPr lang="es-AR" b="1" dirty="0"/>
              <a:t>Apoyar a otros programas</a:t>
            </a:r>
          </a:p>
          <a:p>
            <a:r>
              <a:rPr lang="es-AR" dirty="0"/>
              <a:t>Otra de las funciones importantes de un SO, es proporcionar servicios a otros programas. Cuando los programadores escriben un programa, incluyen en el mismo instrucciones que solicitan los servicios del SO. Las mismas se conocen como “llamadas al o del sistema”.</a:t>
            </a: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2668" y="5321913"/>
            <a:ext cx="1713190" cy="1370552"/>
          </a:xfrm>
          <a:prstGeom prst="rect">
            <a:avLst/>
          </a:prstGeom>
        </p:spPr>
      </p:pic>
    </p:spTree>
    <p:extLst>
      <p:ext uri="{BB962C8B-B14F-4D97-AF65-F5344CB8AC3E}">
        <p14:creationId xmlns:p14="http://schemas.microsoft.com/office/powerpoint/2010/main" val="2857404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2668" y="5321913"/>
            <a:ext cx="1713190" cy="1370552"/>
          </a:xfrm>
          <a:prstGeom prst="rect">
            <a:avLst/>
          </a:prstGeom>
        </p:spPr>
      </p:pic>
      <p:sp>
        <p:nvSpPr>
          <p:cNvPr id="3" name="Rectángulo 2"/>
          <p:cNvSpPr/>
          <p:nvPr/>
        </p:nvSpPr>
        <p:spPr>
          <a:xfrm>
            <a:off x="0" y="507914"/>
            <a:ext cx="12192000" cy="923330"/>
          </a:xfrm>
          <a:prstGeom prst="rect">
            <a:avLst/>
          </a:prstGeom>
          <a:solidFill>
            <a:schemeClr val="bg1">
              <a:alpha val="66000"/>
            </a:schemeClr>
          </a:solidFill>
        </p:spPr>
        <p:txBody>
          <a:bodyPr wrap="square" lIns="91440" tIns="45720" rIns="91440" bIns="45720">
            <a:spAutoFit/>
          </a:bodyPr>
          <a:lstStyle/>
          <a:p>
            <a:pPr algn="ctr"/>
            <a:r>
              <a:rPr lang="es-AR" sz="5400" dirty="0"/>
              <a:t>CLASIFICACIÓN DEL SOFTWARE (SO)</a:t>
            </a:r>
            <a:endParaRPr lang="es-ES" sz="5400" b="0" cap="none" spc="0" dirty="0">
              <a:ln w="0"/>
              <a:solidFill>
                <a:schemeClr val="tx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4" name="Rectángulo 3"/>
          <p:cNvSpPr/>
          <p:nvPr/>
        </p:nvSpPr>
        <p:spPr>
          <a:xfrm>
            <a:off x="901288" y="1573189"/>
            <a:ext cx="3914341" cy="461665"/>
          </a:xfrm>
          <a:prstGeom prst="rect">
            <a:avLst/>
          </a:prstGeom>
        </p:spPr>
        <p:txBody>
          <a:bodyPr wrap="none">
            <a:spAutoFit/>
          </a:bodyPr>
          <a:lstStyle/>
          <a:p>
            <a:r>
              <a:rPr lang="es-AR" sz="2400" b="1" dirty="0"/>
              <a:t>Tipos de Sistemas Operativos</a:t>
            </a:r>
          </a:p>
        </p:txBody>
      </p:sp>
      <p:sp>
        <p:nvSpPr>
          <p:cNvPr id="5" name="Rectángulo 4"/>
          <p:cNvSpPr/>
          <p:nvPr/>
        </p:nvSpPr>
        <p:spPr>
          <a:xfrm>
            <a:off x="901288" y="2034854"/>
            <a:ext cx="4537815" cy="2585323"/>
          </a:xfrm>
          <a:prstGeom prst="rect">
            <a:avLst/>
          </a:prstGeom>
        </p:spPr>
        <p:txBody>
          <a:bodyPr wrap="square">
            <a:spAutoFit/>
          </a:bodyPr>
          <a:lstStyle/>
          <a:p>
            <a:r>
              <a:rPr lang="es-AR" b="1" dirty="0"/>
              <a:t>Monousuarios: </a:t>
            </a:r>
            <a:r>
              <a:rPr lang="es-AR" dirty="0"/>
              <a:t>los sistemas operativos monousuarios son aquéllos que soportan a un usuario a la vez, sin importar el número de procesadores que tenga la computadora o el</a:t>
            </a:r>
          </a:p>
          <a:p>
            <a:r>
              <a:rPr lang="es-AR" dirty="0"/>
              <a:t>número de procesos o tareas que el usuario pueda ejecutar en un mismo instante de tiempo. Las computadoras personales</a:t>
            </a:r>
          </a:p>
          <a:p>
            <a:r>
              <a:rPr lang="es-AR" dirty="0"/>
              <a:t>son un ejemplo de este tipo de sistemas. </a:t>
            </a:r>
            <a:r>
              <a:rPr lang="es-AR" dirty="0" err="1"/>
              <a:t>Ej</a:t>
            </a:r>
            <a:r>
              <a:rPr lang="es-AR" dirty="0"/>
              <a:t>: MS-DOS.</a:t>
            </a:r>
          </a:p>
        </p:txBody>
      </p:sp>
      <p:pic>
        <p:nvPicPr>
          <p:cNvPr id="6" name="Imagen 5"/>
          <p:cNvPicPr>
            <a:picLocks noChangeAspect="1"/>
          </p:cNvPicPr>
          <p:nvPr/>
        </p:nvPicPr>
        <p:blipFill>
          <a:blip r:embed="rId3"/>
          <a:stretch>
            <a:fillRect/>
          </a:stretch>
        </p:blipFill>
        <p:spPr>
          <a:xfrm>
            <a:off x="904793" y="4798340"/>
            <a:ext cx="3910836" cy="1527032"/>
          </a:xfrm>
          <a:prstGeom prst="rect">
            <a:avLst/>
          </a:prstGeom>
        </p:spPr>
      </p:pic>
      <p:sp>
        <p:nvSpPr>
          <p:cNvPr id="7" name="Rectángulo 6"/>
          <p:cNvSpPr/>
          <p:nvPr/>
        </p:nvSpPr>
        <p:spPr>
          <a:xfrm>
            <a:off x="5680842" y="2034853"/>
            <a:ext cx="5276192" cy="2585323"/>
          </a:xfrm>
          <a:prstGeom prst="rect">
            <a:avLst/>
          </a:prstGeom>
        </p:spPr>
        <p:txBody>
          <a:bodyPr wrap="square">
            <a:spAutoFit/>
          </a:bodyPr>
          <a:lstStyle/>
          <a:p>
            <a:r>
              <a:rPr lang="es-AR" b="1" dirty="0"/>
              <a:t>Multiusuarios: </a:t>
            </a:r>
            <a:r>
              <a:rPr lang="es-AR" dirty="0"/>
              <a:t>los sistemas operativos multiusuarios,</a:t>
            </a:r>
          </a:p>
          <a:p>
            <a:r>
              <a:rPr lang="es-AR" dirty="0"/>
              <a:t>son capaces de dar servicio a más de un usuario a la</a:t>
            </a:r>
          </a:p>
          <a:p>
            <a:r>
              <a:rPr lang="es-AR" dirty="0"/>
              <a:t>vez, ya sea por medio de varias terminales conectadas</a:t>
            </a:r>
          </a:p>
          <a:p>
            <a:r>
              <a:rPr lang="es-AR" dirty="0"/>
              <a:t>a la computadora o por medio de sesiones remotas en</a:t>
            </a:r>
          </a:p>
          <a:p>
            <a:r>
              <a:rPr lang="es-AR" dirty="0"/>
              <a:t>una red de comunicaciones. No importa el número de</a:t>
            </a:r>
          </a:p>
          <a:p>
            <a:r>
              <a:rPr lang="es-AR" dirty="0"/>
              <a:t>procesadores en la máquina ni el número de procesos</a:t>
            </a:r>
          </a:p>
          <a:p>
            <a:r>
              <a:rPr lang="es-AR" dirty="0"/>
              <a:t>que cada usuario puede ejecutar simultáneamente. </a:t>
            </a:r>
            <a:r>
              <a:rPr lang="es-AR" dirty="0" err="1"/>
              <a:t>Ej</a:t>
            </a:r>
            <a:r>
              <a:rPr lang="es-AR" dirty="0"/>
              <a:t>:</a:t>
            </a:r>
          </a:p>
          <a:p>
            <a:r>
              <a:rPr lang="es-AR" dirty="0"/>
              <a:t>Windows 98, Windows XP, Windows Vista, Linux, Unix, etc.</a:t>
            </a:r>
          </a:p>
        </p:txBody>
      </p:sp>
      <p:pic>
        <p:nvPicPr>
          <p:cNvPr id="8" name="Imagen 7"/>
          <p:cNvPicPr>
            <a:picLocks noChangeAspect="1"/>
          </p:cNvPicPr>
          <p:nvPr/>
        </p:nvPicPr>
        <p:blipFill>
          <a:blip r:embed="rId4"/>
          <a:stretch>
            <a:fillRect/>
          </a:stretch>
        </p:blipFill>
        <p:spPr>
          <a:xfrm>
            <a:off x="5680842" y="4798340"/>
            <a:ext cx="4168316" cy="1527032"/>
          </a:xfrm>
          <a:prstGeom prst="rect">
            <a:avLst/>
          </a:prstGeom>
        </p:spPr>
      </p:pic>
    </p:spTree>
    <p:extLst>
      <p:ext uri="{BB962C8B-B14F-4D97-AF65-F5344CB8AC3E}">
        <p14:creationId xmlns:p14="http://schemas.microsoft.com/office/powerpoint/2010/main" val="1039041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507914"/>
            <a:ext cx="12192000" cy="923330"/>
          </a:xfrm>
          <a:prstGeom prst="rect">
            <a:avLst/>
          </a:prstGeom>
          <a:solidFill>
            <a:schemeClr val="bg1">
              <a:alpha val="66000"/>
            </a:schemeClr>
          </a:solidFill>
        </p:spPr>
        <p:txBody>
          <a:bodyPr wrap="square" lIns="91440" tIns="45720" rIns="91440" bIns="45720">
            <a:spAutoFit/>
          </a:bodyPr>
          <a:lstStyle/>
          <a:p>
            <a:pPr algn="ctr"/>
            <a:r>
              <a:rPr lang="es-AR" sz="5400" dirty="0"/>
              <a:t>CLASIFICACIÓN DEL SOFTWARE (SO)</a:t>
            </a:r>
            <a:endParaRPr lang="es-ES" sz="5400" b="0" cap="none" spc="0" dirty="0">
              <a:ln w="0"/>
              <a:solidFill>
                <a:schemeClr val="tx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2668" y="5321913"/>
            <a:ext cx="1713190" cy="1370552"/>
          </a:xfrm>
          <a:prstGeom prst="rect">
            <a:avLst/>
          </a:prstGeom>
        </p:spPr>
      </p:pic>
      <p:sp>
        <p:nvSpPr>
          <p:cNvPr id="4" name="Rectángulo 3"/>
          <p:cNvSpPr/>
          <p:nvPr/>
        </p:nvSpPr>
        <p:spPr>
          <a:xfrm>
            <a:off x="683172" y="1649812"/>
            <a:ext cx="5827987" cy="1477328"/>
          </a:xfrm>
          <a:prstGeom prst="rect">
            <a:avLst/>
          </a:prstGeom>
        </p:spPr>
        <p:txBody>
          <a:bodyPr wrap="square">
            <a:spAutoFit/>
          </a:bodyPr>
          <a:lstStyle/>
          <a:p>
            <a:r>
              <a:rPr lang="es-AR" b="1" dirty="0" err="1"/>
              <a:t>Monotareas</a:t>
            </a:r>
            <a:r>
              <a:rPr lang="es-AR" b="1" dirty="0"/>
              <a:t>: </a:t>
            </a:r>
            <a:r>
              <a:rPr lang="es-AR" dirty="0"/>
              <a:t>los sistemas </a:t>
            </a:r>
            <a:r>
              <a:rPr lang="es-AR" dirty="0" err="1"/>
              <a:t>monotarea</a:t>
            </a:r>
            <a:r>
              <a:rPr lang="es-AR" dirty="0"/>
              <a:t>, son aquellos que</a:t>
            </a:r>
          </a:p>
          <a:p>
            <a:r>
              <a:rPr lang="es-AR" dirty="0"/>
              <a:t>sólo permiten una tarea a la vez por usuario. Puede darse</a:t>
            </a:r>
          </a:p>
          <a:p>
            <a:r>
              <a:rPr lang="es-AR" dirty="0"/>
              <a:t>el caso de un sistema multiusuario y </a:t>
            </a:r>
            <a:r>
              <a:rPr lang="es-AR" dirty="0" err="1"/>
              <a:t>monotarea</a:t>
            </a:r>
            <a:r>
              <a:rPr lang="es-AR" dirty="0"/>
              <a:t>, en el cual</a:t>
            </a:r>
          </a:p>
          <a:p>
            <a:r>
              <a:rPr lang="es-AR" dirty="0"/>
              <a:t>se admiten varios usuarios al mismo tiempo, pero cada</a:t>
            </a:r>
          </a:p>
          <a:p>
            <a:r>
              <a:rPr lang="es-AR" dirty="0"/>
              <a:t>uno de ellos puede estar haciendo sólo una tarea a la vez.</a:t>
            </a:r>
          </a:p>
        </p:txBody>
      </p:sp>
      <p:pic>
        <p:nvPicPr>
          <p:cNvPr id="5" name="Imagen 4"/>
          <p:cNvPicPr>
            <a:picLocks noChangeAspect="1"/>
          </p:cNvPicPr>
          <p:nvPr/>
        </p:nvPicPr>
        <p:blipFill>
          <a:blip r:embed="rId3"/>
          <a:stretch>
            <a:fillRect/>
          </a:stretch>
        </p:blipFill>
        <p:spPr>
          <a:xfrm>
            <a:off x="683173" y="3127141"/>
            <a:ext cx="3494690" cy="923330"/>
          </a:xfrm>
          <a:prstGeom prst="rect">
            <a:avLst/>
          </a:prstGeom>
        </p:spPr>
      </p:pic>
      <p:sp>
        <p:nvSpPr>
          <p:cNvPr id="6" name="Rectángulo 5"/>
          <p:cNvSpPr/>
          <p:nvPr/>
        </p:nvSpPr>
        <p:spPr>
          <a:xfrm>
            <a:off x="6684580" y="1704991"/>
            <a:ext cx="5123793" cy="1200329"/>
          </a:xfrm>
          <a:prstGeom prst="rect">
            <a:avLst/>
          </a:prstGeom>
        </p:spPr>
        <p:txBody>
          <a:bodyPr wrap="square">
            <a:spAutoFit/>
          </a:bodyPr>
          <a:lstStyle/>
          <a:p>
            <a:r>
              <a:rPr lang="es-AR" b="1" dirty="0"/>
              <a:t>Multitareas: </a:t>
            </a:r>
            <a:r>
              <a:rPr lang="es-AR" dirty="0"/>
              <a:t>un sistema operativo multitarea, es</a:t>
            </a:r>
          </a:p>
          <a:p>
            <a:r>
              <a:rPr lang="es-AR" dirty="0"/>
              <a:t>aquél que le permite al usuario estar realizando</a:t>
            </a:r>
          </a:p>
          <a:p>
            <a:r>
              <a:rPr lang="es-AR" dirty="0"/>
              <a:t>varias labores al mismo tiempo. </a:t>
            </a:r>
            <a:r>
              <a:rPr lang="es-AR" dirty="0" err="1"/>
              <a:t>Ej</a:t>
            </a:r>
            <a:r>
              <a:rPr lang="es-AR" dirty="0"/>
              <a:t>: Windows</a:t>
            </a:r>
          </a:p>
          <a:p>
            <a:r>
              <a:rPr lang="es-AR" dirty="0"/>
              <a:t>98, Windows XP, Windows Vista, Linux, etc.</a:t>
            </a:r>
          </a:p>
        </p:txBody>
      </p:sp>
      <p:pic>
        <p:nvPicPr>
          <p:cNvPr id="7" name="Imagen 6"/>
          <p:cNvPicPr>
            <a:picLocks noChangeAspect="1"/>
          </p:cNvPicPr>
          <p:nvPr/>
        </p:nvPicPr>
        <p:blipFill>
          <a:blip r:embed="rId4"/>
          <a:stretch>
            <a:fillRect/>
          </a:stretch>
        </p:blipFill>
        <p:spPr>
          <a:xfrm>
            <a:off x="6684580" y="2997439"/>
            <a:ext cx="3972911" cy="953922"/>
          </a:xfrm>
          <a:prstGeom prst="rect">
            <a:avLst/>
          </a:prstGeom>
        </p:spPr>
      </p:pic>
      <p:sp>
        <p:nvSpPr>
          <p:cNvPr id="8" name="Rectángulo 7"/>
          <p:cNvSpPr/>
          <p:nvPr/>
        </p:nvSpPr>
        <p:spPr>
          <a:xfrm>
            <a:off x="588580" y="4128484"/>
            <a:ext cx="6096000" cy="923330"/>
          </a:xfrm>
          <a:prstGeom prst="rect">
            <a:avLst/>
          </a:prstGeom>
        </p:spPr>
        <p:txBody>
          <a:bodyPr>
            <a:spAutoFit/>
          </a:bodyPr>
          <a:lstStyle/>
          <a:p>
            <a:r>
              <a:rPr lang="es-AR" dirty="0" err="1"/>
              <a:t>Uniprocesador</a:t>
            </a:r>
            <a:r>
              <a:rPr lang="es-AR" dirty="0"/>
              <a:t>: un sistema operativo </a:t>
            </a:r>
            <a:r>
              <a:rPr lang="es-AR" dirty="0" err="1"/>
              <a:t>uniprocesador</a:t>
            </a:r>
            <a:r>
              <a:rPr lang="es-AR" dirty="0"/>
              <a:t>, es</a:t>
            </a:r>
          </a:p>
          <a:p>
            <a:r>
              <a:rPr lang="es-AR" dirty="0"/>
              <a:t>aquél que es capaz de manejar solamente un procesador</a:t>
            </a:r>
          </a:p>
          <a:p>
            <a:r>
              <a:rPr lang="es-AR" dirty="0"/>
              <a:t>de la computadora</a:t>
            </a:r>
          </a:p>
        </p:txBody>
      </p:sp>
      <p:pic>
        <p:nvPicPr>
          <p:cNvPr id="9" name="Imagen 8"/>
          <p:cNvPicPr>
            <a:picLocks noChangeAspect="1"/>
          </p:cNvPicPr>
          <p:nvPr/>
        </p:nvPicPr>
        <p:blipFill>
          <a:blip r:embed="rId5"/>
          <a:stretch>
            <a:fillRect/>
          </a:stretch>
        </p:blipFill>
        <p:spPr>
          <a:xfrm>
            <a:off x="641805" y="5029217"/>
            <a:ext cx="3577426" cy="1064710"/>
          </a:xfrm>
          <a:prstGeom prst="rect">
            <a:avLst/>
          </a:prstGeom>
        </p:spPr>
      </p:pic>
      <p:sp>
        <p:nvSpPr>
          <p:cNvPr id="11" name="Rectángulo 10"/>
          <p:cNvSpPr/>
          <p:nvPr/>
        </p:nvSpPr>
        <p:spPr>
          <a:xfrm>
            <a:off x="6511159" y="3951361"/>
            <a:ext cx="5297214" cy="1754326"/>
          </a:xfrm>
          <a:prstGeom prst="rect">
            <a:avLst/>
          </a:prstGeom>
        </p:spPr>
        <p:txBody>
          <a:bodyPr wrap="square">
            <a:spAutoFit/>
          </a:bodyPr>
          <a:lstStyle/>
          <a:p>
            <a:r>
              <a:rPr lang="es-AR" b="1" dirty="0"/>
              <a:t>Multiprocesador: </a:t>
            </a:r>
            <a:r>
              <a:rPr lang="es-AR" dirty="0"/>
              <a:t>un sistema operativo multiprocesador, se refiere al número de procesadores del sistema, que es más de uno y éste es capaz de usarlos a todos para distribuir su carga de trabajo logrando una mejor distribución y equilibrio en la carga de trabajo. </a:t>
            </a:r>
            <a:r>
              <a:rPr lang="es-AR" dirty="0" err="1"/>
              <a:t>Ej</a:t>
            </a:r>
            <a:r>
              <a:rPr lang="es-AR" dirty="0"/>
              <a:t>: Windows</a:t>
            </a:r>
          </a:p>
        </p:txBody>
      </p:sp>
      <p:pic>
        <p:nvPicPr>
          <p:cNvPr id="12" name="Imagen 11"/>
          <p:cNvPicPr>
            <a:picLocks noChangeAspect="1"/>
          </p:cNvPicPr>
          <p:nvPr/>
        </p:nvPicPr>
        <p:blipFill>
          <a:blip r:embed="rId6"/>
          <a:stretch>
            <a:fillRect/>
          </a:stretch>
        </p:blipFill>
        <p:spPr>
          <a:xfrm>
            <a:off x="6533199" y="5672339"/>
            <a:ext cx="3561984" cy="1079389"/>
          </a:xfrm>
          <a:prstGeom prst="rect">
            <a:avLst/>
          </a:prstGeom>
        </p:spPr>
      </p:pic>
    </p:spTree>
    <p:extLst>
      <p:ext uri="{BB962C8B-B14F-4D97-AF65-F5344CB8AC3E}">
        <p14:creationId xmlns:p14="http://schemas.microsoft.com/office/powerpoint/2010/main" val="4207621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507914"/>
            <a:ext cx="12192000" cy="646331"/>
          </a:xfrm>
          <a:prstGeom prst="rect">
            <a:avLst/>
          </a:prstGeom>
          <a:solidFill>
            <a:schemeClr val="bg1">
              <a:alpha val="66000"/>
            </a:schemeClr>
          </a:solidFill>
        </p:spPr>
        <p:txBody>
          <a:bodyPr wrap="square" lIns="91440" tIns="45720" rIns="91440" bIns="45720">
            <a:spAutoFit/>
          </a:bodyPr>
          <a:lstStyle/>
          <a:p>
            <a:pPr algn="ctr"/>
            <a:r>
              <a:rPr lang="es-AR" sz="3600" dirty="0"/>
              <a:t>CLASIFICACIÓN DEL SOFTWARE (</a:t>
            </a:r>
            <a:r>
              <a:rPr lang="es-AR" sz="3600" b="1" i="1" dirty="0"/>
              <a:t>Lenguajes de Programación</a:t>
            </a:r>
            <a:r>
              <a:rPr lang="es-AR" sz="3600" dirty="0"/>
              <a:t>)</a:t>
            </a:r>
            <a:endParaRPr lang="es-ES" sz="3600" b="0" cap="none" spc="0" dirty="0">
              <a:ln w="0"/>
              <a:solidFill>
                <a:schemeClr val="tx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2668" y="5321913"/>
            <a:ext cx="1713190" cy="1370552"/>
          </a:xfrm>
          <a:prstGeom prst="rect">
            <a:avLst/>
          </a:prstGeom>
        </p:spPr>
      </p:pic>
      <p:sp>
        <p:nvSpPr>
          <p:cNvPr id="5" name="Rectángulo 4"/>
          <p:cNvSpPr/>
          <p:nvPr/>
        </p:nvSpPr>
        <p:spPr>
          <a:xfrm>
            <a:off x="620110" y="1283815"/>
            <a:ext cx="6096000" cy="1200329"/>
          </a:xfrm>
          <a:prstGeom prst="rect">
            <a:avLst/>
          </a:prstGeom>
        </p:spPr>
        <p:txBody>
          <a:bodyPr>
            <a:spAutoFit/>
          </a:bodyPr>
          <a:lstStyle/>
          <a:p>
            <a:r>
              <a:rPr lang="es-AR" dirty="0"/>
              <a:t>Mediante los programas se indica a la computadora qué</a:t>
            </a:r>
          </a:p>
          <a:p>
            <a:r>
              <a:rPr lang="es-AR" dirty="0"/>
              <a:t>tareas debe realizar y cómo efectuarlas, pero para ello es</a:t>
            </a:r>
          </a:p>
          <a:p>
            <a:r>
              <a:rPr lang="es-AR" dirty="0"/>
              <a:t>preciso introducir una serie de órdenes en un lenguaje que</a:t>
            </a:r>
          </a:p>
          <a:p>
            <a:r>
              <a:rPr lang="es-AR" dirty="0"/>
              <a:t>el sistema pueda entender.</a:t>
            </a:r>
          </a:p>
        </p:txBody>
      </p:sp>
      <p:sp>
        <p:nvSpPr>
          <p:cNvPr id="6" name="Rectángulo 5"/>
          <p:cNvSpPr/>
          <p:nvPr/>
        </p:nvSpPr>
        <p:spPr>
          <a:xfrm>
            <a:off x="620110" y="2637914"/>
            <a:ext cx="6096000" cy="1200329"/>
          </a:xfrm>
          <a:prstGeom prst="rect">
            <a:avLst/>
          </a:prstGeom>
        </p:spPr>
        <p:txBody>
          <a:bodyPr>
            <a:spAutoFit/>
          </a:bodyPr>
          <a:lstStyle/>
          <a:p>
            <a:r>
              <a:rPr lang="es-AR" b="1" dirty="0"/>
              <a:t>Lenguajes de Bajo Nivel</a:t>
            </a:r>
          </a:p>
          <a:p>
            <a:r>
              <a:rPr lang="es-AR" dirty="0"/>
              <a:t>Utilizan códigos muy cercanos a los de la máquina, lo que</a:t>
            </a:r>
          </a:p>
          <a:p>
            <a:r>
              <a:rPr lang="es-AR" dirty="0"/>
              <a:t>hace posible la elaboración de programas potentes y rápidos,</a:t>
            </a:r>
          </a:p>
          <a:p>
            <a:r>
              <a:rPr lang="es-AR" dirty="0"/>
              <a:t>pero son de difícil aprendizaje.</a:t>
            </a:r>
          </a:p>
        </p:txBody>
      </p:sp>
      <p:sp>
        <p:nvSpPr>
          <p:cNvPr id="7" name="Rectángulo 6"/>
          <p:cNvSpPr/>
          <p:nvPr/>
        </p:nvSpPr>
        <p:spPr>
          <a:xfrm>
            <a:off x="620110" y="3992013"/>
            <a:ext cx="6096000" cy="1200329"/>
          </a:xfrm>
          <a:prstGeom prst="rect">
            <a:avLst/>
          </a:prstGeom>
        </p:spPr>
        <p:txBody>
          <a:bodyPr>
            <a:spAutoFit/>
          </a:bodyPr>
          <a:lstStyle/>
          <a:p>
            <a:r>
              <a:rPr lang="es-AR" b="1" dirty="0"/>
              <a:t>Lenguajes de Alto Nivel</a:t>
            </a:r>
          </a:p>
          <a:p>
            <a:r>
              <a:rPr lang="es-AR" dirty="0"/>
              <a:t>Por el contrario, son de uso mucho más fácil, ya que en ellos</a:t>
            </a:r>
          </a:p>
          <a:p>
            <a:r>
              <a:rPr lang="es-AR" dirty="0"/>
              <a:t>un solo comando o instrucción puede equivaler a millares de</a:t>
            </a:r>
          </a:p>
          <a:p>
            <a:r>
              <a:rPr lang="es-AR" dirty="0"/>
              <a:t>código de máquina.</a:t>
            </a:r>
          </a:p>
        </p:txBody>
      </p:sp>
      <p:sp>
        <p:nvSpPr>
          <p:cNvPr id="8" name="Rectángulo 7"/>
          <p:cNvSpPr/>
          <p:nvPr/>
        </p:nvSpPr>
        <p:spPr>
          <a:xfrm>
            <a:off x="6936828" y="2484144"/>
            <a:ext cx="4367048" cy="1477328"/>
          </a:xfrm>
          <a:prstGeom prst="rect">
            <a:avLst/>
          </a:prstGeom>
        </p:spPr>
        <p:txBody>
          <a:bodyPr wrap="square">
            <a:spAutoFit/>
          </a:bodyPr>
          <a:lstStyle/>
          <a:p>
            <a:r>
              <a:rPr lang="es-AR" b="1" dirty="0"/>
              <a:t>Todos los lenguajes se encargan de generar programas, los cuales están compuestos por una colección de instrucciones ejecutadas por la CPU, que llevan a cabo una tarea determinada tarea o función</a:t>
            </a:r>
          </a:p>
        </p:txBody>
      </p:sp>
    </p:spTree>
    <p:extLst>
      <p:ext uri="{BB962C8B-B14F-4D97-AF65-F5344CB8AC3E}">
        <p14:creationId xmlns:p14="http://schemas.microsoft.com/office/powerpoint/2010/main" val="3904962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507914"/>
            <a:ext cx="12192000" cy="646331"/>
          </a:xfrm>
          <a:prstGeom prst="rect">
            <a:avLst/>
          </a:prstGeom>
          <a:solidFill>
            <a:schemeClr val="bg1">
              <a:alpha val="66000"/>
            </a:schemeClr>
          </a:solidFill>
        </p:spPr>
        <p:txBody>
          <a:bodyPr wrap="square" lIns="91440" tIns="45720" rIns="91440" bIns="45720">
            <a:spAutoFit/>
          </a:bodyPr>
          <a:lstStyle/>
          <a:p>
            <a:pPr algn="ctr"/>
            <a:r>
              <a:rPr lang="es-AR" sz="3600" dirty="0"/>
              <a:t>CLASIFICACIÓN DEL SOFTWARE (</a:t>
            </a:r>
            <a:r>
              <a:rPr lang="es-AR" sz="3600" b="1" i="1" dirty="0"/>
              <a:t>Software de aplicaciones</a:t>
            </a:r>
            <a:r>
              <a:rPr lang="es-AR" sz="3600" dirty="0"/>
              <a:t>)</a:t>
            </a:r>
            <a:endParaRPr lang="es-ES" sz="3600" b="0" cap="none" spc="0" dirty="0">
              <a:ln w="0"/>
              <a:solidFill>
                <a:schemeClr val="tx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3" name="Rectángulo 2"/>
          <p:cNvSpPr/>
          <p:nvPr/>
        </p:nvSpPr>
        <p:spPr>
          <a:xfrm>
            <a:off x="635876" y="1287205"/>
            <a:ext cx="6096000" cy="1477328"/>
          </a:xfrm>
          <a:prstGeom prst="rect">
            <a:avLst/>
          </a:prstGeom>
        </p:spPr>
        <p:txBody>
          <a:bodyPr>
            <a:spAutoFit/>
          </a:bodyPr>
          <a:lstStyle/>
          <a:p>
            <a:r>
              <a:rPr lang="es-AR" b="1" dirty="0"/>
              <a:t>El software de aplicaciones </a:t>
            </a:r>
            <a:r>
              <a:rPr lang="es-AR" dirty="0"/>
              <a:t>está diseñado y escrito para</a:t>
            </a:r>
          </a:p>
          <a:p>
            <a:r>
              <a:rPr lang="es-AR" dirty="0"/>
              <a:t>que podamos realizar tareas específicas personales,</a:t>
            </a:r>
          </a:p>
          <a:p>
            <a:r>
              <a:rPr lang="es-AR" dirty="0"/>
              <a:t>empresariales o científicas como el procesamiento de datos,</a:t>
            </a:r>
          </a:p>
          <a:p>
            <a:r>
              <a:rPr lang="es-AR" dirty="0"/>
              <a:t>la administración de los recursos humanos, el control de</a:t>
            </a:r>
          </a:p>
          <a:p>
            <a:r>
              <a:rPr lang="es-AR" dirty="0"/>
              <a:t>inventarios, o bien retocar una fotografía personal.</a:t>
            </a:r>
          </a:p>
        </p:txBody>
      </p:sp>
      <p:sp>
        <p:nvSpPr>
          <p:cNvPr id="4" name="Rectángulo 3"/>
          <p:cNvSpPr/>
          <p:nvPr/>
        </p:nvSpPr>
        <p:spPr>
          <a:xfrm>
            <a:off x="635876" y="2897493"/>
            <a:ext cx="6096000" cy="923330"/>
          </a:xfrm>
          <a:prstGeom prst="rect">
            <a:avLst/>
          </a:prstGeom>
        </p:spPr>
        <p:txBody>
          <a:bodyPr>
            <a:spAutoFit/>
          </a:bodyPr>
          <a:lstStyle/>
          <a:p>
            <a:r>
              <a:rPr lang="es-AR" b="1" dirty="0"/>
              <a:t>Todas estas aplicaciones procesan datos </a:t>
            </a:r>
            <a:r>
              <a:rPr lang="es-AR" dirty="0"/>
              <a:t>(recepción de</a:t>
            </a:r>
          </a:p>
          <a:p>
            <a:r>
              <a:rPr lang="es-AR" dirty="0"/>
              <a:t>materiales, por ejemplo) y generan información para el</a:t>
            </a:r>
          </a:p>
          <a:p>
            <a:r>
              <a:rPr lang="es-AR" dirty="0"/>
              <a:t>usuario (emitir un listado de proveedores)</a:t>
            </a:r>
          </a:p>
        </p:txBody>
      </p:sp>
      <p:sp>
        <p:nvSpPr>
          <p:cNvPr id="5" name="Rectángulo 4"/>
          <p:cNvSpPr/>
          <p:nvPr/>
        </p:nvSpPr>
        <p:spPr>
          <a:xfrm>
            <a:off x="6889530" y="1287205"/>
            <a:ext cx="5060732" cy="646331"/>
          </a:xfrm>
          <a:prstGeom prst="rect">
            <a:avLst/>
          </a:prstGeom>
        </p:spPr>
        <p:txBody>
          <a:bodyPr wrap="square">
            <a:spAutoFit/>
          </a:bodyPr>
          <a:lstStyle/>
          <a:p>
            <a:r>
              <a:rPr lang="es-AR" b="1" dirty="0"/>
              <a:t>Dentro del software de uso normal y comercial, los</a:t>
            </a:r>
          </a:p>
          <a:p>
            <a:r>
              <a:rPr lang="es-AR" b="1" dirty="0"/>
              <a:t>más conocidos son:</a:t>
            </a:r>
          </a:p>
        </p:txBody>
      </p:sp>
      <p:sp>
        <p:nvSpPr>
          <p:cNvPr id="6" name="Rectángulo 5"/>
          <p:cNvSpPr/>
          <p:nvPr/>
        </p:nvSpPr>
        <p:spPr>
          <a:xfrm>
            <a:off x="6889530" y="2066496"/>
            <a:ext cx="3628301" cy="461665"/>
          </a:xfrm>
          <a:prstGeom prst="rect">
            <a:avLst/>
          </a:prstGeom>
        </p:spPr>
        <p:txBody>
          <a:bodyPr wrap="none">
            <a:spAutoFit/>
          </a:bodyPr>
          <a:lstStyle/>
          <a:p>
            <a:r>
              <a:rPr lang="es-AR" sz="2400" b="1" dirty="0"/>
              <a:t>Los procesadores de textos</a:t>
            </a:r>
          </a:p>
        </p:txBody>
      </p:sp>
      <p:sp>
        <p:nvSpPr>
          <p:cNvPr id="7" name="Rectángulo 6"/>
          <p:cNvSpPr/>
          <p:nvPr/>
        </p:nvSpPr>
        <p:spPr>
          <a:xfrm>
            <a:off x="6889530" y="2528161"/>
            <a:ext cx="2774927" cy="461665"/>
          </a:xfrm>
          <a:prstGeom prst="rect">
            <a:avLst/>
          </a:prstGeom>
        </p:spPr>
        <p:txBody>
          <a:bodyPr wrap="none">
            <a:spAutoFit/>
          </a:bodyPr>
          <a:lstStyle/>
          <a:p>
            <a:r>
              <a:rPr lang="es-AR" sz="2400" b="1" dirty="0"/>
              <a:t>Las hojas de cálculo</a:t>
            </a:r>
          </a:p>
        </p:txBody>
      </p:sp>
      <p:sp>
        <p:nvSpPr>
          <p:cNvPr id="8" name="Rectángulo 7"/>
          <p:cNvSpPr/>
          <p:nvPr/>
        </p:nvSpPr>
        <p:spPr>
          <a:xfrm>
            <a:off x="6889530" y="2989826"/>
            <a:ext cx="2078326" cy="461665"/>
          </a:xfrm>
          <a:prstGeom prst="rect">
            <a:avLst/>
          </a:prstGeom>
        </p:spPr>
        <p:txBody>
          <a:bodyPr wrap="none">
            <a:spAutoFit/>
          </a:bodyPr>
          <a:lstStyle/>
          <a:p>
            <a:r>
              <a:rPr lang="es-AR" sz="2400" b="1" dirty="0"/>
              <a:t>Bases de datos</a:t>
            </a:r>
          </a:p>
        </p:txBody>
      </p:sp>
      <p:sp>
        <p:nvSpPr>
          <p:cNvPr id="9" name="Rectángulo 8"/>
          <p:cNvSpPr/>
          <p:nvPr/>
        </p:nvSpPr>
        <p:spPr>
          <a:xfrm>
            <a:off x="6889530" y="3405324"/>
            <a:ext cx="4392228" cy="830997"/>
          </a:xfrm>
          <a:prstGeom prst="rect">
            <a:avLst/>
          </a:prstGeom>
        </p:spPr>
        <p:txBody>
          <a:bodyPr wrap="square">
            <a:spAutoFit/>
          </a:bodyPr>
          <a:lstStyle/>
          <a:p>
            <a:r>
              <a:rPr lang="es-AR" sz="2400" b="1" dirty="0"/>
              <a:t>Editores fotográficos - Herramientas gráficas</a:t>
            </a:r>
          </a:p>
        </p:txBody>
      </p:sp>
      <p:pic>
        <p:nvPicPr>
          <p:cNvPr id="10" name="Imagen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2668" y="5321913"/>
            <a:ext cx="1713190" cy="1370552"/>
          </a:xfrm>
          <a:prstGeom prst="rect">
            <a:avLst/>
          </a:prstGeom>
        </p:spPr>
      </p:pic>
    </p:spTree>
    <p:extLst>
      <p:ext uri="{BB962C8B-B14F-4D97-AF65-F5344CB8AC3E}">
        <p14:creationId xmlns:p14="http://schemas.microsoft.com/office/powerpoint/2010/main" val="235224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FAA4175-0BE2-4114-AF48-D1E135F7567E}"/>
              </a:ext>
            </a:extLst>
          </p:cNvPr>
          <p:cNvSpPr/>
          <p:nvPr/>
        </p:nvSpPr>
        <p:spPr>
          <a:xfrm>
            <a:off x="0" y="465191"/>
            <a:ext cx="12192000" cy="923330"/>
          </a:xfrm>
          <a:prstGeom prst="rect">
            <a:avLst/>
          </a:prstGeom>
          <a:solidFill>
            <a:schemeClr val="bg1">
              <a:alpha val="66000"/>
            </a:schemeClr>
          </a:solidFill>
        </p:spPr>
        <p:txBody>
          <a:bodyPr wrap="square" lIns="91440" tIns="45720" rIns="91440" bIns="45720">
            <a:spAutoFit/>
          </a:bodyPr>
          <a:lstStyle/>
          <a:p>
            <a:pPr algn="ctr"/>
            <a:r>
              <a:rPr lang="es-ES" sz="5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ARQUITECTURAS ARM VS X86</a:t>
            </a:r>
            <a:endParaRPr lang="es-ES" sz="5400" b="0" cap="none" spc="0" dirty="0">
              <a:ln w="0"/>
              <a:solidFill>
                <a:schemeClr val="tx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3" name="Imagen 2">
            <a:extLst>
              <a:ext uri="{FF2B5EF4-FFF2-40B4-BE49-F238E27FC236}">
                <a16:creationId xmlns:a16="http://schemas.microsoft.com/office/drawing/2014/main" id="{C793F265-E415-49DD-AE5D-F1A02B994F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2668" y="5321913"/>
            <a:ext cx="1713190" cy="1370552"/>
          </a:xfrm>
          <a:prstGeom prst="rect">
            <a:avLst/>
          </a:prstGeom>
        </p:spPr>
      </p:pic>
      <p:sp>
        <p:nvSpPr>
          <p:cNvPr id="5" name="CuadroTexto 4">
            <a:extLst>
              <a:ext uri="{FF2B5EF4-FFF2-40B4-BE49-F238E27FC236}">
                <a16:creationId xmlns:a16="http://schemas.microsoft.com/office/drawing/2014/main" id="{F76AA04E-8667-4FF3-8FCD-C10027DE7549}"/>
              </a:ext>
            </a:extLst>
          </p:cNvPr>
          <p:cNvSpPr txBox="1"/>
          <p:nvPr/>
        </p:nvSpPr>
        <p:spPr>
          <a:xfrm>
            <a:off x="651164" y="1668943"/>
            <a:ext cx="10889672" cy="3139321"/>
          </a:xfrm>
          <a:prstGeom prst="rect">
            <a:avLst/>
          </a:prstGeom>
          <a:noFill/>
        </p:spPr>
        <p:txBody>
          <a:bodyPr wrap="square">
            <a:spAutoFit/>
          </a:bodyPr>
          <a:lstStyle/>
          <a:p>
            <a:r>
              <a:rPr lang="es-ES" dirty="0"/>
              <a:t>ARM también lleva muchos años con nosotros (en 1987 salió a la venta el primer procesador ARM), pero ha sido en los últimos años cuando ha adquirido mucha fama gracias a la irrupción de los dispositivos móviles, así como de otros pequeños dispositivos para los que aquellos microprocesadores que integran la arquitectura ARM es idónea.</a:t>
            </a:r>
          </a:p>
          <a:p>
            <a:endParaRPr lang="es-ES" dirty="0"/>
          </a:p>
          <a:p>
            <a:r>
              <a:rPr lang="es-ES" dirty="0"/>
              <a:t>Disponible en 32 bits y en 64 bits, también está comenzando a hacer su incursión, aunque aún de forma tímida, en el terreno de los ordenadores. Si bien por el momento el rey en ese sector es x86.</a:t>
            </a:r>
          </a:p>
          <a:p>
            <a:endParaRPr lang="es-ES" dirty="0"/>
          </a:p>
          <a:p>
            <a:r>
              <a:rPr lang="es-ES" dirty="0"/>
              <a:t>La principal diferencia con respecto a la arquitectura x86 la desvela su nombre (ARM), que significa </a:t>
            </a:r>
            <a:r>
              <a:rPr lang="es-ES" dirty="0" err="1"/>
              <a:t>Advanced</a:t>
            </a:r>
            <a:r>
              <a:rPr lang="es-ES" dirty="0"/>
              <a:t> RISC Machine (máquina RISC avanzada) y es que esta es una arquitectura RISC (</a:t>
            </a:r>
            <a:r>
              <a:rPr lang="es-ES" dirty="0" err="1"/>
              <a:t>Reduced</a:t>
            </a:r>
            <a:r>
              <a:rPr lang="es-ES" dirty="0"/>
              <a:t> </a:t>
            </a:r>
            <a:r>
              <a:rPr lang="es-ES" dirty="0" err="1"/>
              <a:t>Instruction</a:t>
            </a:r>
            <a:r>
              <a:rPr lang="es-ES" dirty="0"/>
              <a:t> Set </a:t>
            </a:r>
            <a:r>
              <a:rPr lang="es-ES" dirty="0" err="1"/>
              <a:t>Computer</a:t>
            </a:r>
            <a:r>
              <a:rPr lang="es-ES" dirty="0"/>
              <a:t> / grupo reducido de instrucciones para computadoras), a diferencia de x86, que es una arquitectura CISC.</a:t>
            </a:r>
          </a:p>
          <a:p>
            <a:endParaRPr lang="es-ES" dirty="0"/>
          </a:p>
        </p:txBody>
      </p:sp>
    </p:spTree>
    <p:extLst>
      <p:ext uri="{BB962C8B-B14F-4D97-AF65-F5344CB8AC3E}">
        <p14:creationId xmlns:p14="http://schemas.microsoft.com/office/powerpoint/2010/main" val="2895392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507914"/>
            <a:ext cx="12192000" cy="646331"/>
          </a:xfrm>
          <a:prstGeom prst="rect">
            <a:avLst/>
          </a:prstGeom>
          <a:solidFill>
            <a:schemeClr val="bg1">
              <a:alpha val="66000"/>
            </a:schemeClr>
          </a:solidFill>
        </p:spPr>
        <p:txBody>
          <a:bodyPr wrap="square" lIns="91440" tIns="45720" rIns="91440" bIns="45720">
            <a:spAutoFit/>
          </a:bodyPr>
          <a:lstStyle/>
          <a:p>
            <a:pPr algn="ctr"/>
            <a:r>
              <a:rPr lang="es-AR" sz="3600" b="1" i="1" dirty="0"/>
              <a:t>Linux vs Windows.</a:t>
            </a:r>
            <a:endParaRPr lang="es-ES" sz="3600" b="0" cap="none" spc="0" dirty="0">
              <a:ln w="0"/>
              <a:solidFill>
                <a:schemeClr val="tx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4" name="Rectángulo 3"/>
          <p:cNvSpPr/>
          <p:nvPr/>
        </p:nvSpPr>
        <p:spPr>
          <a:xfrm>
            <a:off x="635876" y="1288390"/>
            <a:ext cx="6096000" cy="2862322"/>
          </a:xfrm>
          <a:prstGeom prst="rect">
            <a:avLst/>
          </a:prstGeom>
        </p:spPr>
        <p:txBody>
          <a:bodyPr>
            <a:spAutoFit/>
          </a:bodyPr>
          <a:lstStyle/>
          <a:p>
            <a:r>
              <a:rPr lang="es-AR" b="1" dirty="0"/>
              <a:t>Linux es un Sistema Operativo </a:t>
            </a:r>
            <a:r>
              <a:rPr lang="es-AR" dirty="0"/>
              <a:t>con características muy</a:t>
            </a:r>
          </a:p>
          <a:p>
            <a:r>
              <a:rPr lang="es-AR" dirty="0"/>
              <a:t>peculiares que lo diferencian del resto de los sistemas que</a:t>
            </a:r>
          </a:p>
          <a:p>
            <a:r>
              <a:rPr lang="es-AR" dirty="0"/>
              <a:t>podemos encontrar en el mercado:</a:t>
            </a:r>
          </a:p>
          <a:p>
            <a:r>
              <a:rPr lang="es-AR" dirty="0"/>
              <a:t>• Es libre, esto significa que no tenemos que pagar ningún</a:t>
            </a:r>
          </a:p>
          <a:p>
            <a:r>
              <a:rPr lang="es-AR" dirty="0"/>
              <a:t>tipo de licencia a ninguna empresa desarrolladora de software</a:t>
            </a:r>
          </a:p>
          <a:p>
            <a:r>
              <a:rPr lang="es-AR" dirty="0"/>
              <a:t>por su uso</a:t>
            </a:r>
          </a:p>
          <a:p>
            <a:r>
              <a:rPr lang="es-AR" dirty="0"/>
              <a:t>• El sistema viene acompañado del Código fuente, es decir,</a:t>
            </a:r>
          </a:p>
          <a:p>
            <a:r>
              <a:rPr lang="es-AR" dirty="0"/>
              <a:t>de los datos necesarios para que cualquier usuario avanzado</a:t>
            </a:r>
          </a:p>
          <a:p>
            <a:r>
              <a:rPr lang="es-AR" dirty="0"/>
              <a:t>pueda “retocarlo” y adaptarlo a sus necesidades y a las de su</a:t>
            </a:r>
          </a:p>
          <a:p>
            <a:r>
              <a:rPr lang="es-AR" dirty="0"/>
              <a:t>propia PC.</a:t>
            </a:r>
          </a:p>
        </p:txBody>
      </p:sp>
      <p:sp>
        <p:nvSpPr>
          <p:cNvPr id="5" name="Rectángulo 4"/>
          <p:cNvSpPr/>
          <p:nvPr/>
        </p:nvSpPr>
        <p:spPr>
          <a:xfrm>
            <a:off x="635876" y="4284857"/>
            <a:ext cx="6096000" cy="2339102"/>
          </a:xfrm>
          <a:prstGeom prst="rect">
            <a:avLst/>
          </a:prstGeom>
        </p:spPr>
        <p:txBody>
          <a:bodyPr>
            <a:spAutoFit/>
          </a:bodyPr>
          <a:lstStyle/>
          <a:p>
            <a:r>
              <a:rPr lang="es-AR" sz="2000" b="1" dirty="0"/>
              <a:t>Podemos mencionarte sus principales características:</a:t>
            </a:r>
          </a:p>
          <a:p>
            <a:r>
              <a:rPr lang="es-AR" dirty="0"/>
              <a:t>• Es un sistema multitareas, multiusuario, multiplataforma y</a:t>
            </a:r>
          </a:p>
          <a:p>
            <a:r>
              <a:rPr lang="es-AR" dirty="0"/>
              <a:t>multiprocesador.</a:t>
            </a:r>
          </a:p>
          <a:p>
            <a:r>
              <a:rPr lang="es-AR" dirty="0"/>
              <a:t>• Posee protección de la memoria entre procesos, de manera</a:t>
            </a:r>
          </a:p>
          <a:p>
            <a:r>
              <a:rPr lang="es-AR" dirty="0"/>
              <a:t>que uno de ellos no pueda “colgar” el sistema.</a:t>
            </a:r>
          </a:p>
          <a:p>
            <a:r>
              <a:rPr lang="es-AR" dirty="0"/>
              <a:t>• Solo lee del disco aquellas partes de un programa que</a:t>
            </a:r>
          </a:p>
          <a:p>
            <a:r>
              <a:rPr lang="es-AR" dirty="0"/>
              <a:t>están siendo usadas actualmente (“carga de ejecutables por</a:t>
            </a:r>
          </a:p>
          <a:p>
            <a:r>
              <a:rPr lang="es-AR" dirty="0"/>
              <a:t>demanda”).</a:t>
            </a: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2668" y="5321913"/>
            <a:ext cx="1713190" cy="1370552"/>
          </a:xfrm>
          <a:prstGeom prst="rect">
            <a:avLst/>
          </a:prstGeom>
        </p:spPr>
      </p:pic>
      <p:pic>
        <p:nvPicPr>
          <p:cNvPr id="7" name="Imagen 6"/>
          <p:cNvPicPr>
            <a:picLocks noChangeAspect="1"/>
          </p:cNvPicPr>
          <p:nvPr/>
        </p:nvPicPr>
        <p:blipFill>
          <a:blip r:embed="rId3"/>
          <a:stretch>
            <a:fillRect/>
          </a:stretch>
        </p:blipFill>
        <p:spPr>
          <a:xfrm>
            <a:off x="7117407" y="1579966"/>
            <a:ext cx="4051856" cy="2279169"/>
          </a:xfrm>
          <a:prstGeom prst="rect">
            <a:avLst/>
          </a:prstGeom>
        </p:spPr>
      </p:pic>
    </p:spTree>
    <p:extLst>
      <p:ext uri="{BB962C8B-B14F-4D97-AF65-F5344CB8AC3E}">
        <p14:creationId xmlns:p14="http://schemas.microsoft.com/office/powerpoint/2010/main" val="2103709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2668" y="5321913"/>
            <a:ext cx="1713190" cy="1370552"/>
          </a:xfrm>
          <a:prstGeom prst="rect">
            <a:avLst/>
          </a:prstGeom>
        </p:spPr>
      </p:pic>
      <p:sp>
        <p:nvSpPr>
          <p:cNvPr id="3" name="Rectángulo 2"/>
          <p:cNvSpPr/>
          <p:nvPr/>
        </p:nvSpPr>
        <p:spPr>
          <a:xfrm>
            <a:off x="0" y="507914"/>
            <a:ext cx="12192000" cy="646331"/>
          </a:xfrm>
          <a:prstGeom prst="rect">
            <a:avLst/>
          </a:prstGeom>
          <a:solidFill>
            <a:schemeClr val="bg1">
              <a:alpha val="66000"/>
            </a:schemeClr>
          </a:solidFill>
        </p:spPr>
        <p:txBody>
          <a:bodyPr wrap="square" lIns="91440" tIns="45720" rIns="91440" bIns="45720">
            <a:spAutoFit/>
          </a:bodyPr>
          <a:lstStyle/>
          <a:p>
            <a:pPr algn="ctr"/>
            <a:r>
              <a:rPr lang="es-ES" sz="3600" b="0" cap="none" spc="0" dirty="0">
                <a:ln w="0"/>
                <a:solidFill>
                  <a:schemeClr val="tx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Conclusión</a:t>
            </a:r>
          </a:p>
        </p:txBody>
      </p:sp>
      <p:sp>
        <p:nvSpPr>
          <p:cNvPr id="4" name="Rectángulo 3"/>
          <p:cNvSpPr/>
          <p:nvPr/>
        </p:nvSpPr>
        <p:spPr>
          <a:xfrm>
            <a:off x="966951" y="1454012"/>
            <a:ext cx="6096000" cy="4801314"/>
          </a:xfrm>
          <a:prstGeom prst="rect">
            <a:avLst/>
          </a:prstGeom>
        </p:spPr>
        <p:txBody>
          <a:bodyPr>
            <a:spAutoFit/>
          </a:bodyPr>
          <a:lstStyle/>
          <a:p>
            <a:r>
              <a:rPr lang="es-AR" dirty="0"/>
              <a:t>• Tu PC arranca y trabaja gracias a un sistema</a:t>
            </a:r>
          </a:p>
          <a:p>
            <a:r>
              <a:rPr lang="es-AR" dirty="0"/>
              <a:t>operativo.</a:t>
            </a:r>
          </a:p>
          <a:p>
            <a:r>
              <a:rPr lang="es-AR" dirty="0"/>
              <a:t>• Se diseñan aplicaciones de todo tipo para que los</a:t>
            </a:r>
          </a:p>
          <a:p>
            <a:r>
              <a:rPr lang="es-AR" dirty="0"/>
              <a:t>usuarios con diferentes actividades y edades puedan</a:t>
            </a:r>
          </a:p>
          <a:p>
            <a:r>
              <a:rPr lang="es-AR" dirty="0"/>
              <a:t>utilizar la computadora como herramienta y facilitar</a:t>
            </a:r>
          </a:p>
          <a:p>
            <a:r>
              <a:rPr lang="es-AR" dirty="0"/>
              <a:t>así su tarea diaria, ya sea laboral, de estudio o de</a:t>
            </a:r>
          </a:p>
          <a:p>
            <a:r>
              <a:rPr lang="es-AR" dirty="0"/>
              <a:t>entretenimiento.</a:t>
            </a:r>
          </a:p>
          <a:p>
            <a:r>
              <a:rPr lang="es-AR" dirty="0"/>
              <a:t>• Los programas tienen un número o nombre de</a:t>
            </a:r>
          </a:p>
          <a:p>
            <a:r>
              <a:rPr lang="es-AR" dirty="0"/>
              <a:t>versión asignado para diferenciarlos entre sí.</a:t>
            </a:r>
          </a:p>
          <a:p>
            <a:r>
              <a:rPr lang="es-AR" dirty="0"/>
              <a:t>• Existen varios sistemas operativos de los cuales los</a:t>
            </a:r>
          </a:p>
          <a:p>
            <a:r>
              <a:rPr lang="es-AR" dirty="0"/>
              <a:t>más utilizados son Windows y Linux.</a:t>
            </a:r>
          </a:p>
          <a:p>
            <a:r>
              <a:rPr lang="es-AR" dirty="0"/>
              <a:t>• Windows es un programa por el cual </a:t>
            </a:r>
            <a:r>
              <a:rPr lang="es-AR" dirty="0" err="1"/>
              <a:t>debés</a:t>
            </a:r>
            <a:r>
              <a:rPr lang="es-AR" dirty="0"/>
              <a:t> pagar,</a:t>
            </a:r>
          </a:p>
          <a:p>
            <a:r>
              <a:rPr lang="es-AR" dirty="0"/>
              <a:t>pero Linux es de libre distribución.</a:t>
            </a:r>
          </a:p>
          <a:p>
            <a:r>
              <a:rPr lang="es-AR" dirty="0"/>
              <a:t>• Existen versiones “de prueba” o “betas” que son</a:t>
            </a:r>
          </a:p>
          <a:p>
            <a:r>
              <a:rPr lang="es-AR" dirty="0"/>
              <a:t>productos lanzados al mercado para que sean</a:t>
            </a:r>
          </a:p>
          <a:p>
            <a:r>
              <a:rPr lang="es-AR" dirty="0"/>
              <a:t>testeados por los mismos usuarios y así detectar las</a:t>
            </a:r>
          </a:p>
          <a:p>
            <a:r>
              <a:rPr lang="es-AR" dirty="0"/>
              <a:t>posibles fallas antes de que salgan a la venta.</a:t>
            </a:r>
          </a:p>
        </p:txBody>
      </p:sp>
    </p:spTree>
    <p:extLst>
      <p:ext uri="{BB962C8B-B14F-4D97-AF65-F5344CB8AC3E}">
        <p14:creationId xmlns:p14="http://schemas.microsoft.com/office/powerpoint/2010/main" val="58978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22AACD2-987B-4CF4-98FD-92561A6CA25A}"/>
              </a:ext>
            </a:extLst>
          </p:cNvPr>
          <p:cNvSpPr/>
          <p:nvPr/>
        </p:nvSpPr>
        <p:spPr>
          <a:xfrm>
            <a:off x="0" y="465191"/>
            <a:ext cx="12192000" cy="923330"/>
          </a:xfrm>
          <a:prstGeom prst="rect">
            <a:avLst/>
          </a:prstGeom>
          <a:solidFill>
            <a:schemeClr val="bg1">
              <a:alpha val="66000"/>
            </a:schemeClr>
          </a:solidFill>
        </p:spPr>
        <p:txBody>
          <a:bodyPr wrap="square" lIns="91440" tIns="45720" rIns="91440" bIns="45720">
            <a:spAutoFit/>
          </a:bodyPr>
          <a:lstStyle/>
          <a:p>
            <a:pPr algn="ctr"/>
            <a:r>
              <a:rPr lang="es-ES" sz="5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ARQUITECTURAS ARM VS X86</a:t>
            </a:r>
            <a:endParaRPr lang="es-ES" sz="5400" b="0" cap="none" spc="0" dirty="0">
              <a:ln w="0"/>
              <a:solidFill>
                <a:schemeClr val="tx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3" name="Imagen 2">
            <a:extLst>
              <a:ext uri="{FF2B5EF4-FFF2-40B4-BE49-F238E27FC236}">
                <a16:creationId xmlns:a16="http://schemas.microsoft.com/office/drawing/2014/main" id="{76E9B459-572A-45CF-A764-EAD596E8AB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2668" y="5321913"/>
            <a:ext cx="1713190" cy="1370552"/>
          </a:xfrm>
          <a:prstGeom prst="rect">
            <a:avLst/>
          </a:prstGeom>
        </p:spPr>
      </p:pic>
      <p:sp>
        <p:nvSpPr>
          <p:cNvPr id="5" name="CuadroTexto 4">
            <a:extLst>
              <a:ext uri="{FF2B5EF4-FFF2-40B4-BE49-F238E27FC236}">
                <a16:creationId xmlns:a16="http://schemas.microsoft.com/office/drawing/2014/main" id="{346CB19F-5764-433B-A7F5-4D89B83DD9B8}"/>
              </a:ext>
            </a:extLst>
          </p:cNvPr>
          <p:cNvSpPr txBox="1"/>
          <p:nvPr/>
        </p:nvSpPr>
        <p:spPr>
          <a:xfrm>
            <a:off x="1052945" y="1485865"/>
            <a:ext cx="9767455" cy="3077766"/>
          </a:xfrm>
          <a:prstGeom prst="rect">
            <a:avLst/>
          </a:prstGeom>
          <a:noFill/>
        </p:spPr>
        <p:txBody>
          <a:bodyPr wrap="square">
            <a:spAutoFit/>
          </a:bodyPr>
          <a:lstStyle/>
          <a:p>
            <a:r>
              <a:rPr lang="es-AR" dirty="0"/>
              <a:t>Arquitectura RISC (ARM)</a:t>
            </a:r>
          </a:p>
          <a:p>
            <a:endParaRPr lang="es-AR" dirty="0"/>
          </a:p>
          <a:p>
            <a:r>
              <a:rPr lang="es-ES" sz="2000" b="1" dirty="0"/>
              <a:t>Es un hardware más simple que CISC.</a:t>
            </a:r>
          </a:p>
          <a:p>
            <a:r>
              <a:rPr lang="es-ES" sz="2000" b="1" dirty="0"/>
              <a:t>Ejecuta un instrucciones más cortas que CISC, pero lo hace más rápido</a:t>
            </a:r>
          </a:p>
          <a:p>
            <a:r>
              <a:rPr lang="es-ES" sz="2000" b="1" dirty="0"/>
              <a:t>Las instrucciones son ejecutadas directamente vía hardware</a:t>
            </a:r>
          </a:p>
          <a:p>
            <a:r>
              <a:rPr lang="es-ES" sz="2000" b="1" dirty="0"/>
              <a:t>Cada instrucción es ejecutada siempre en un solo ciclo de reloj.</a:t>
            </a:r>
          </a:p>
          <a:p>
            <a:r>
              <a:rPr lang="es-ES" sz="2000" b="1" dirty="0"/>
              <a:t>Su fabricación suele ser más barata.</a:t>
            </a:r>
          </a:p>
          <a:p>
            <a:r>
              <a:rPr lang="es-ES" sz="2000" b="1" dirty="0"/>
              <a:t>Su rendimiento suele ser inferior.</a:t>
            </a:r>
          </a:p>
          <a:p>
            <a:r>
              <a:rPr lang="es-ES" sz="2000" b="1" dirty="0"/>
              <a:t>Con un consumo de energía inferior, suelen ser más eficientes.</a:t>
            </a:r>
          </a:p>
          <a:p>
            <a:endParaRPr lang="es-ES" dirty="0"/>
          </a:p>
        </p:txBody>
      </p:sp>
    </p:spTree>
    <p:extLst>
      <p:ext uri="{BB962C8B-B14F-4D97-AF65-F5344CB8AC3E}">
        <p14:creationId xmlns:p14="http://schemas.microsoft.com/office/powerpoint/2010/main" val="4205412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5BF561C-DD23-4B90-9068-60198E7B39A2}"/>
              </a:ext>
            </a:extLst>
          </p:cNvPr>
          <p:cNvSpPr/>
          <p:nvPr/>
        </p:nvSpPr>
        <p:spPr>
          <a:xfrm>
            <a:off x="0" y="465191"/>
            <a:ext cx="12192000" cy="923330"/>
          </a:xfrm>
          <a:prstGeom prst="rect">
            <a:avLst/>
          </a:prstGeom>
          <a:solidFill>
            <a:schemeClr val="bg1">
              <a:alpha val="66000"/>
            </a:schemeClr>
          </a:solidFill>
        </p:spPr>
        <p:txBody>
          <a:bodyPr wrap="square" lIns="91440" tIns="45720" rIns="91440" bIns="45720">
            <a:spAutoFit/>
          </a:bodyPr>
          <a:lstStyle/>
          <a:p>
            <a:pPr algn="ctr"/>
            <a:r>
              <a:rPr lang="es-ES" sz="5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ARQUITECTURAS ARM VS X86</a:t>
            </a:r>
            <a:endParaRPr lang="es-ES" sz="5400" b="0" cap="none" spc="0" dirty="0">
              <a:ln w="0"/>
              <a:solidFill>
                <a:schemeClr val="tx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4" name="CuadroTexto 3">
            <a:extLst>
              <a:ext uri="{FF2B5EF4-FFF2-40B4-BE49-F238E27FC236}">
                <a16:creationId xmlns:a16="http://schemas.microsoft.com/office/drawing/2014/main" id="{561B9571-6146-4A20-A707-0894373A31AA}"/>
              </a:ext>
            </a:extLst>
          </p:cNvPr>
          <p:cNvSpPr txBox="1"/>
          <p:nvPr/>
        </p:nvSpPr>
        <p:spPr>
          <a:xfrm>
            <a:off x="706582" y="1720334"/>
            <a:ext cx="6096000" cy="4647426"/>
          </a:xfrm>
          <a:prstGeom prst="rect">
            <a:avLst/>
          </a:prstGeom>
          <a:noFill/>
        </p:spPr>
        <p:txBody>
          <a:bodyPr wrap="square">
            <a:spAutoFit/>
          </a:bodyPr>
          <a:lstStyle/>
          <a:p>
            <a:r>
              <a:rPr lang="es-AR" dirty="0"/>
              <a:t>Arquitectura CISC (x86)</a:t>
            </a:r>
          </a:p>
          <a:p>
            <a:pPr marL="285750" indent="-285750">
              <a:buFont typeface="Arial" panose="020B0604020202020204" pitchFamily="34" charset="0"/>
              <a:buChar char="•"/>
            </a:pPr>
            <a:r>
              <a:rPr lang="es-ES" sz="2000" b="1" dirty="0"/>
              <a:t>Es un hardware más complejo que RISC.</a:t>
            </a:r>
          </a:p>
          <a:p>
            <a:pPr marL="285750" indent="-285750">
              <a:buFont typeface="Arial" panose="020B0604020202020204" pitchFamily="34" charset="0"/>
              <a:buChar char="•"/>
            </a:pPr>
            <a:r>
              <a:rPr lang="es-ES" sz="2000" b="1" dirty="0"/>
              <a:t>Ejecuta instrucciones más largas que RISC, pero lo hace más despacio</a:t>
            </a:r>
          </a:p>
          <a:p>
            <a:pPr marL="285750" indent="-285750">
              <a:buFont typeface="Arial" panose="020B0604020202020204" pitchFamily="34" charset="0"/>
              <a:buChar char="•"/>
            </a:pPr>
            <a:r>
              <a:rPr lang="es-ES" sz="2000" b="1" dirty="0"/>
              <a:t>Un microprograma localizado en la memoria del propio procesador es quien se encarga de interpretar cada instrucción.</a:t>
            </a:r>
          </a:p>
          <a:p>
            <a:pPr marL="285750" indent="-285750">
              <a:buFont typeface="Arial" panose="020B0604020202020204" pitchFamily="34" charset="0"/>
              <a:buChar char="•"/>
            </a:pPr>
            <a:r>
              <a:rPr lang="es-ES" sz="2000" b="1" dirty="0"/>
              <a:t>Algunas instrucciones requieren varios ciclos de reloj para ser ejecutadas (interpretadas por el microprograma).</a:t>
            </a:r>
          </a:p>
          <a:p>
            <a:pPr marL="285750" indent="-285750">
              <a:buFont typeface="Arial" panose="020B0604020202020204" pitchFamily="34" charset="0"/>
              <a:buChar char="•"/>
            </a:pPr>
            <a:r>
              <a:rPr lang="es-ES" sz="2000" b="1" dirty="0"/>
              <a:t>Su fabricación suele ser más cara.</a:t>
            </a:r>
          </a:p>
          <a:p>
            <a:pPr marL="285750" indent="-285750">
              <a:buFont typeface="Arial" panose="020B0604020202020204" pitchFamily="34" charset="0"/>
              <a:buChar char="•"/>
            </a:pPr>
            <a:r>
              <a:rPr lang="es-ES" sz="2000" b="1" dirty="0"/>
              <a:t>Su rendimiento suele ser superior.</a:t>
            </a:r>
          </a:p>
          <a:p>
            <a:pPr marL="285750" indent="-285750">
              <a:buFont typeface="Arial" panose="020B0604020202020204" pitchFamily="34" charset="0"/>
              <a:buChar char="•"/>
            </a:pPr>
            <a:r>
              <a:rPr lang="es-ES" sz="2000" b="1" i="0" dirty="0">
                <a:solidFill>
                  <a:srgbClr val="000000"/>
                </a:solidFill>
                <a:effectLst/>
                <a:latin typeface="-apple-system"/>
              </a:rPr>
              <a:t>Con un consumo de energía superior, suelen ser menos eficientes.</a:t>
            </a:r>
            <a:br>
              <a:rPr lang="es-ES" b="0" i="0" dirty="0">
                <a:solidFill>
                  <a:srgbClr val="000000"/>
                </a:solidFill>
                <a:effectLst/>
                <a:latin typeface="-apple-system"/>
              </a:rPr>
            </a:br>
            <a:endParaRPr lang="es-ES" dirty="0"/>
          </a:p>
        </p:txBody>
      </p:sp>
      <p:pic>
        <p:nvPicPr>
          <p:cNvPr id="5" name="Imagen 4">
            <a:extLst>
              <a:ext uri="{FF2B5EF4-FFF2-40B4-BE49-F238E27FC236}">
                <a16:creationId xmlns:a16="http://schemas.microsoft.com/office/drawing/2014/main" id="{D7027B53-7559-49DD-BBC1-CA004C0CDA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2668" y="5321913"/>
            <a:ext cx="1713190" cy="1370552"/>
          </a:xfrm>
          <a:prstGeom prst="rect">
            <a:avLst/>
          </a:prstGeom>
        </p:spPr>
      </p:pic>
      <p:sp>
        <p:nvSpPr>
          <p:cNvPr id="7" name="CuadroTexto 6">
            <a:extLst>
              <a:ext uri="{FF2B5EF4-FFF2-40B4-BE49-F238E27FC236}">
                <a16:creationId xmlns:a16="http://schemas.microsoft.com/office/drawing/2014/main" id="{ACFDC75A-68BB-4582-989F-BB7838D01BF1}"/>
              </a:ext>
            </a:extLst>
          </p:cNvPr>
          <p:cNvSpPr txBox="1"/>
          <p:nvPr/>
        </p:nvSpPr>
        <p:spPr>
          <a:xfrm>
            <a:off x="7245927" y="1580879"/>
            <a:ext cx="4239491"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dirty="0"/>
              <a:t>La arquitectura es llamada x86 porque los primeros procesadores de esta familia fueron identificados solamente por números terminados con la secuencia «86». En otras palabras, podemos decir que el término x86 se refiere a una familia de la arquitectura del conjunto de instrucciones, basado en el Intel 8086.</a:t>
            </a:r>
            <a:endParaRPr lang="es-AR" dirty="0"/>
          </a:p>
        </p:txBody>
      </p:sp>
      <p:sp>
        <p:nvSpPr>
          <p:cNvPr id="9" name="CuadroTexto 8">
            <a:extLst>
              <a:ext uri="{FF2B5EF4-FFF2-40B4-BE49-F238E27FC236}">
                <a16:creationId xmlns:a16="http://schemas.microsoft.com/office/drawing/2014/main" id="{B3F06647-9E21-44EB-AAD1-BF3640F52C0B}"/>
              </a:ext>
            </a:extLst>
          </p:cNvPr>
          <p:cNvSpPr txBox="1"/>
          <p:nvPr/>
        </p:nvSpPr>
        <p:spPr>
          <a:xfrm>
            <a:off x="6539347" y="4221016"/>
            <a:ext cx="3380508"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ES" dirty="0"/>
              <a:t>Derivado de esta arquitectura, AMD ha desarrollado el x86-64, un gran conjunto de instrucciones que permitió mayor espacio de direcciones, lo que permite leer una mayor cantidad de memoria RAM, entre otras implementaciones.</a:t>
            </a:r>
            <a:endParaRPr lang="es-AR" dirty="0"/>
          </a:p>
        </p:txBody>
      </p:sp>
    </p:spTree>
    <p:extLst>
      <p:ext uri="{BB962C8B-B14F-4D97-AF65-F5344CB8AC3E}">
        <p14:creationId xmlns:p14="http://schemas.microsoft.com/office/powerpoint/2010/main" val="1535706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E8D8621-BD37-4D0A-BE95-5BC2B90F04C9}"/>
              </a:ext>
            </a:extLst>
          </p:cNvPr>
          <p:cNvSpPr/>
          <p:nvPr/>
        </p:nvSpPr>
        <p:spPr>
          <a:xfrm>
            <a:off x="0" y="465191"/>
            <a:ext cx="12192000" cy="923330"/>
          </a:xfrm>
          <a:prstGeom prst="rect">
            <a:avLst/>
          </a:prstGeom>
          <a:solidFill>
            <a:schemeClr val="bg1">
              <a:alpha val="66000"/>
            </a:schemeClr>
          </a:solidFill>
        </p:spPr>
        <p:txBody>
          <a:bodyPr wrap="square" lIns="91440" tIns="45720" rIns="91440" bIns="45720">
            <a:spAutoFit/>
          </a:bodyPr>
          <a:lstStyle/>
          <a:p>
            <a:pPr algn="ctr"/>
            <a:r>
              <a:rPr lang="es-ES" sz="5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ARQUITECTURAS ARM VS X86</a:t>
            </a:r>
            <a:endParaRPr lang="es-ES" sz="5400" b="0" cap="none" spc="0" dirty="0">
              <a:ln w="0"/>
              <a:solidFill>
                <a:schemeClr val="tx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4" name="CuadroTexto 3">
            <a:extLst>
              <a:ext uri="{FF2B5EF4-FFF2-40B4-BE49-F238E27FC236}">
                <a16:creationId xmlns:a16="http://schemas.microsoft.com/office/drawing/2014/main" id="{C11B9029-8CCF-4482-8740-9E8C7FD6424F}"/>
              </a:ext>
            </a:extLst>
          </p:cNvPr>
          <p:cNvSpPr txBox="1"/>
          <p:nvPr/>
        </p:nvSpPr>
        <p:spPr>
          <a:xfrm>
            <a:off x="997526" y="1610280"/>
            <a:ext cx="9864437" cy="2862322"/>
          </a:xfrm>
          <a:prstGeom prst="rect">
            <a:avLst/>
          </a:prstGeom>
          <a:noFill/>
        </p:spPr>
        <p:txBody>
          <a:bodyPr wrap="square">
            <a:spAutoFit/>
          </a:bodyPr>
          <a:lstStyle/>
          <a:p>
            <a:r>
              <a:rPr lang="es-ES" b="1" dirty="0"/>
              <a:t>Captación, descodificación y ejecución. Es el período de tiempo durante el cual una </a:t>
            </a:r>
          </a:p>
          <a:p>
            <a:r>
              <a:rPr lang="es-ES" b="1" dirty="0"/>
              <a:t>Pc lee y procesa una instrucción de lenguaje máquina de su memoria o la secuencia </a:t>
            </a:r>
          </a:p>
          <a:p>
            <a:r>
              <a:rPr lang="es-ES" b="1" dirty="0"/>
              <a:t>de acciones que la unidad central (CPU) funciona para ejecutar cada instrucción de </a:t>
            </a:r>
          </a:p>
          <a:p>
            <a:r>
              <a:rPr lang="es-ES" b="1" dirty="0"/>
              <a:t>código de máquina en un programa.</a:t>
            </a:r>
          </a:p>
          <a:p>
            <a:pPr marL="285750" indent="-285750">
              <a:buFont typeface="Arial" panose="020B0604020202020204" pitchFamily="34" charset="0"/>
              <a:buChar char="•"/>
            </a:pPr>
            <a:r>
              <a:rPr lang="es-ES" b="1" dirty="0" err="1"/>
              <a:t>Fetch</a:t>
            </a:r>
            <a:r>
              <a:rPr lang="es-ES" b="1" dirty="0"/>
              <a:t> o Captación: En la que la instrucción es captada desde la memoria  RAM y copiada a dentro del procesador.</a:t>
            </a:r>
          </a:p>
          <a:p>
            <a:pPr marL="285750" indent="-285750">
              <a:buFont typeface="Arial" panose="020B0604020202020204" pitchFamily="34" charset="0"/>
              <a:buChar char="•"/>
            </a:pPr>
            <a:r>
              <a:rPr lang="es-ES" b="1" dirty="0" err="1"/>
              <a:t>Decode</a:t>
            </a:r>
            <a:r>
              <a:rPr lang="es-ES" b="1" dirty="0"/>
              <a:t> o Descodificación: En la que la instrucción previamente captada es  descodificada y enviada a las unidades de ejecución</a:t>
            </a:r>
          </a:p>
          <a:p>
            <a:pPr marL="285750" indent="-285750">
              <a:buFont typeface="Arial" panose="020B0604020202020204" pitchFamily="34" charset="0"/>
              <a:buChar char="•"/>
            </a:pPr>
            <a:r>
              <a:rPr lang="es-ES" b="1" dirty="0" err="1"/>
              <a:t>Execute</a:t>
            </a:r>
            <a:r>
              <a:rPr lang="es-ES" b="1" dirty="0"/>
              <a:t> o Ejecución: Donde la instrucción es resuelta y el resultado escrito  en los registros internos del procesador o en una dirección de memoria de la  RAM</a:t>
            </a:r>
            <a:endParaRPr lang="es-AR" b="1" dirty="0"/>
          </a:p>
        </p:txBody>
      </p:sp>
      <p:pic>
        <p:nvPicPr>
          <p:cNvPr id="5" name="Imagen 4">
            <a:extLst>
              <a:ext uri="{FF2B5EF4-FFF2-40B4-BE49-F238E27FC236}">
                <a16:creationId xmlns:a16="http://schemas.microsoft.com/office/drawing/2014/main" id="{B6B4BCB3-03CC-49C2-B508-47B425BF0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2668" y="5321913"/>
            <a:ext cx="1713190" cy="1370552"/>
          </a:xfrm>
          <a:prstGeom prst="rect">
            <a:avLst/>
          </a:prstGeom>
        </p:spPr>
      </p:pic>
    </p:spTree>
    <p:extLst>
      <p:ext uri="{BB962C8B-B14F-4D97-AF65-F5344CB8AC3E}">
        <p14:creationId xmlns:p14="http://schemas.microsoft.com/office/powerpoint/2010/main" val="1454775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D17C167-B0ED-4FF8-A56F-3641ABD49523}"/>
              </a:ext>
            </a:extLst>
          </p:cNvPr>
          <p:cNvSpPr/>
          <p:nvPr/>
        </p:nvSpPr>
        <p:spPr>
          <a:xfrm>
            <a:off x="0" y="465191"/>
            <a:ext cx="12192000" cy="923330"/>
          </a:xfrm>
          <a:prstGeom prst="rect">
            <a:avLst/>
          </a:prstGeom>
          <a:solidFill>
            <a:schemeClr val="bg1">
              <a:alpha val="66000"/>
            </a:schemeClr>
          </a:solidFill>
        </p:spPr>
        <p:txBody>
          <a:bodyPr wrap="square" lIns="91440" tIns="45720" rIns="91440" bIns="45720">
            <a:spAutoFit/>
          </a:bodyPr>
          <a:lstStyle/>
          <a:p>
            <a:pPr algn="ctr"/>
            <a:r>
              <a:rPr lang="es-ES" sz="5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ARQUITECTURAS ARM VS X86</a:t>
            </a:r>
            <a:endParaRPr lang="es-ES" sz="5400" b="0" cap="none" spc="0" dirty="0">
              <a:ln w="0"/>
              <a:solidFill>
                <a:schemeClr val="tx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3" name="Imagen 2">
            <a:extLst>
              <a:ext uri="{FF2B5EF4-FFF2-40B4-BE49-F238E27FC236}">
                <a16:creationId xmlns:a16="http://schemas.microsoft.com/office/drawing/2014/main" id="{77543B84-4467-494E-889A-A0E0FE1CF9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2668" y="5321913"/>
            <a:ext cx="1713190" cy="1370552"/>
          </a:xfrm>
          <a:prstGeom prst="rect">
            <a:avLst/>
          </a:prstGeom>
        </p:spPr>
      </p:pic>
      <p:sp>
        <p:nvSpPr>
          <p:cNvPr id="5" name="CuadroTexto 4">
            <a:extLst>
              <a:ext uri="{FF2B5EF4-FFF2-40B4-BE49-F238E27FC236}">
                <a16:creationId xmlns:a16="http://schemas.microsoft.com/office/drawing/2014/main" id="{733BA50B-A8AA-4E87-BA2C-BF32C1242CF9}"/>
              </a:ext>
            </a:extLst>
          </p:cNvPr>
          <p:cNvSpPr txBox="1"/>
          <p:nvPr/>
        </p:nvSpPr>
        <p:spPr>
          <a:xfrm>
            <a:off x="860209" y="1803692"/>
            <a:ext cx="10555935" cy="923330"/>
          </a:xfrm>
          <a:prstGeom prst="rect">
            <a:avLst/>
          </a:prstGeom>
          <a:noFill/>
        </p:spPr>
        <p:txBody>
          <a:bodyPr wrap="square">
            <a:spAutoFit/>
          </a:bodyPr>
          <a:lstStyle/>
          <a:p>
            <a:r>
              <a:rPr lang="es-ES" b="1" dirty="0"/>
              <a:t>La otra diferencia entre la tecnología ARM y la X86 también se da en algunas de las  funciones. Los ordenadores realizan tareas que los móviles no ejecutan y viceversa, por eso, no tiene  mucho sentido ofrecer un procesador muy complejo para un smartphone con funciones pequeñas.</a:t>
            </a:r>
            <a:endParaRPr lang="es-AR" b="1" dirty="0"/>
          </a:p>
        </p:txBody>
      </p:sp>
      <p:pic>
        <p:nvPicPr>
          <p:cNvPr id="7" name="Imagen 6">
            <a:extLst>
              <a:ext uri="{FF2B5EF4-FFF2-40B4-BE49-F238E27FC236}">
                <a16:creationId xmlns:a16="http://schemas.microsoft.com/office/drawing/2014/main" id="{057C7EF3-A856-4972-8F7E-FDF3E1B1156C}"/>
              </a:ext>
            </a:extLst>
          </p:cNvPr>
          <p:cNvPicPr>
            <a:picLocks noChangeAspect="1"/>
          </p:cNvPicPr>
          <p:nvPr/>
        </p:nvPicPr>
        <p:blipFill>
          <a:blip r:embed="rId3"/>
          <a:stretch>
            <a:fillRect/>
          </a:stretch>
        </p:blipFill>
        <p:spPr>
          <a:xfrm>
            <a:off x="1219199" y="2910753"/>
            <a:ext cx="6068291" cy="3496379"/>
          </a:xfrm>
          <a:prstGeom prst="rect">
            <a:avLst/>
          </a:prstGeom>
        </p:spPr>
      </p:pic>
    </p:spTree>
    <p:extLst>
      <p:ext uri="{BB962C8B-B14F-4D97-AF65-F5344CB8AC3E}">
        <p14:creationId xmlns:p14="http://schemas.microsoft.com/office/powerpoint/2010/main" val="11803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5A2453C-74EF-4417-BA6D-56557ABFDA9F}"/>
              </a:ext>
            </a:extLst>
          </p:cNvPr>
          <p:cNvSpPr/>
          <p:nvPr/>
        </p:nvSpPr>
        <p:spPr>
          <a:xfrm>
            <a:off x="0" y="465191"/>
            <a:ext cx="12192000" cy="923330"/>
          </a:xfrm>
          <a:prstGeom prst="rect">
            <a:avLst/>
          </a:prstGeom>
          <a:solidFill>
            <a:schemeClr val="bg1">
              <a:alpha val="66000"/>
            </a:schemeClr>
          </a:solidFill>
        </p:spPr>
        <p:txBody>
          <a:bodyPr wrap="square" lIns="91440" tIns="45720" rIns="91440" bIns="45720">
            <a:spAutoFit/>
          </a:bodyPr>
          <a:lstStyle/>
          <a:p>
            <a:pPr algn="ctr"/>
            <a:r>
              <a:rPr lang="es-ES" sz="5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ARQUITECTURAS ARM VS X86</a:t>
            </a:r>
            <a:endParaRPr lang="es-ES" sz="5400" b="0" cap="none" spc="0" dirty="0">
              <a:ln w="0"/>
              <a:solidFill>
                <a:schemeClr val="tx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3" name="Imagen 2">
            <a:extLst>
              <a:ext uri="{FF2B5EF4-FFF2-40B4-BE49-F238E27FC236}">
                <a16:creationId xmlns:a16="http://schemas.microsoft.com/office/drawing/2014/main" id="{37DB71D9-6EFF-4962-8DBA-AD128E576638}"/>
              </a:ext>
            </a:extLst>
          </p:cNvPr>
          <p:cNvPicPr>
            <a:picLocks noChangeAspect="1"/>
          </p:cNvPicPr>
          <p:nvPr/>
        </p:nvPicPr>
        <p:blipFill rotWithShape="1">
          <a:blip r:embed="rId2"/>
          <a:srcRect b="12043"/>
          <a:stretch/>
        </p:blipFill>
        <p:spPr>
          <a:xfrm>
            <a:off x="2165555" y="1571189"/>
            <a:ext cx="7860889" cy="5039348"/>
          </a:xfrm>
          <a:prstGeom prst="rect">
            <a:avLst/>
          </a:prstGeom>
        </p:spPr>
      </p:pic>
      <p:pic>
        <p:nvPicPr>
          <p:cNvPr id="4" name="Imagen 3">
            <a:extLst>
              <a:ext uri="{FF2B5EF4-FFF2-40B4-BE49-F238E27FC236}">
                <a16:creationId xmlns:a16="http://schemas.microsoft.com/office/drawing/2014/main" id="{100CD4B6-04CF-4C12-AF2D-65936A256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2668" y="5321913"/>
            <a:ext cx="1713190" cy="1370552"/>
          </a:xfrm>
          <a:prstGeom prst="rect">
            <a:avLst/>
          </a:prstGeom>
        </p:spPr>
      </p:pic>
    </p:spTree>
    <p:extLst>
      <p:ext uri="{BB962C8B-B14F-4D97-AF65-F5344CB8AC3E}">
        <p14:creationId xmlns:p14="http://schemas.microsoft.com/office/powerpoint/2010/main" val="323658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2C2907C-D8A8-4AEC-81EB-5D195221F867}"/>
              </a:ext>
            </a:extLst>
          </p:cNvPr>
          <p:cNvSpPr/>
          <p:nvPr/>
        </p:nvSpPr>
        <p:spPr>
          <a:xfrm>
            <a:off x="0" y="465191"/>
            <a:ext cx="12192000" cy="923330"/>
          </a:xfrm>
          <a:prstGeom prst="rect">
            <a:avLst/>
          </a:prstGeom>
          <a:solidFill>
            <a:schemeClr val="bg1">
              <a:alpha val="66000"/>
            </a:schemeClr>
          </a:solidFill>
        </p:spPr>
        <p:txBody>
          <a:bodyPr wrap="squar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64 Bits o 32 Bits?</a:t>
            </a:r>
          </a:p>
        </p:txBody>
      </p:sp>
      <p:pic>
        <p:nvPicPr>
          <p:cNvPr id="3" name="Imagen 2">
            <a:extLst>
              <a:ext uri="{FF2B5EF4-FFF2-40B4-BE49-F238E27FC236}">
                <a16:creationId xmlns:a16="http://schemas.microsoft.com/office/drawing/2014/main" id="{2515C17B-24A3-4CE0-B42F-2E60A55925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2668" y="5321913"/>
            <a:ext cx="1713190" cy="1370552"/>
          </a:xfrm>
          <a:prstGeom prst="rect">
            <a:avLst/>
          </a:prstGeom>
        </p:spPr>
      </p:pic>
      <p:sp>
        <p:nvSpPr>
          <p:cNvPr id="5" name="CuadroTexto 4">
            <a:extLst>
              <a:ext uri="{FF2B5EF4-FFF2-40B4-BE49-F238E27FC236}">
                <a16:creationId xmlns:a16="http://schemas.microsoft.com/office/drawing/2014/main" id="{762017A1-B56F-45CA-9BA6-D28D08E7E1DA}"/>
              </a:ext>
            </a:extLst>
          </p:cNvPr>
          <p:cNvSpPr txBox="1"/>
          <p:nvPr/>
        </p:nvSpPr>
        <p:spPr>
          <a:xfrm>
            <a:off x="761999" y="1568211"/>
            <a:ext cx="7065819" cy="1477328"/>
          </a:xfrm>
          <a:prstGeom prst="rect">
            <a:avLst/>
          </a:prstGeom>
          <a:noFill/>
        </p:spPr>
        <p:txBody>
          <a:bodyPr wrap="square">
            <a:spAutoFit/>
          </a:bodyPr>
          <a:lstStyle/>
          <a:p>
            <a:r>
              <a:rPr lang="es-ES" b="1" dirty="0"/>
              <a:t>En el mundo de la informática, los 32 y 64 bits se refieren al tipo de unidad central de proceso o CPU, al sistema operativo, los drivers y el software. Todos ellos utilizan una misma arquitectura. De esta manera todos los componentes hablan "el mismo idioma", y pueden funcionar  correctamente los únicos con los otros</a:t>
            </a:r>
            <a:endParaRPr lang="es-AR" b="1" dirty="0"/>
          </a:p>
        </p:txBody>
      </p:sp>
      <p:sp>
        <p:nvSpPr>
          <p:cNvPr id="7" name="CuadroTexto 6">
            <a:extLst>
              <a:ext uri="{FF2B5EF4-FFF2-40B4-BE49-F238E27FC236}">
                <a16:creationId xmlns:a16="http://schemas.microsoft.com/office/drawing/2014/main" id="{055E5F7D-D52E-4365-A8BB-4C80899AA794}"/>
              </a:ext>
            </a:extLst>
          </p:cNvPr>
          <p:cNvSpPr txBox="1"/>
          <p:nvPr/>
        </p:nvSpPr>
        <p:spPr>
          <a:xfrm>
            <a:off x="761999" y="3056933"/>
            <a:ext cx="6525492" cy="2585323"/>
          </a:xfrm>
          <a:prstGeom prst="rect">
            <a:avLst/>
          </a:prstGeom>
          <a:noFill/>
        </p:spPr>
        <p:txBody>
          <a:bodyPr wrap="square">
            <a:spAutoFit/>
          </a:bodyPr>
          <a:lstStyle/>
          <a:p>
            <a:r>
              <a:rPr lang="es-ES" b="1" dirty="0"/>
              <a:t>La principal diferencia entre ambas arquitecturas es que  los procesadores de 32 bits no son capaces de gestionar tanta memoria RAM como los de 64. Tengas en tu Pc 8 o 16 GB de RAM,  un sistema operativo de 32 bits sólo puede aprovechar un máximo de  4 GB. Los de 64 bits pueden utilizar muchísima más, teóricamente  hasta 16 Exabytes, unos 16 millones de Terabytes. Por ejemplo, la versión Home de Windows 10 de 64 bits puede trabajar con hasta 128 GB,  y la versión Pro puede con hasta 512 GB de RAM.</a:t>
            </a:r>
            <a:endParaRPr lang="es-AR" b="1" dirty="0"/>
          </a:p>
        </p:txBody>
      </p:sp>
      <p:pic>
        <p:nvPicPr>
          <p:cNvPr id="8" name="Imagen 7">
            <a:extLst>
              <a:ext uri="{FF2B5EF4-FFF2-40B4-BE49-F238E27FC236}">
                <a16:creationId xmlns:a16="http://schemas.microsoft.com/office/drawing/2014/main" id="{8DBB033A-DF0B-45EE-A886-84560FDDFA6D}"/>
              </a:ext>
            </a:extLst>
          </p:cNvPr>
          <p:cNvPicPr>
            <a:picLocks noChangeAspect="1"/>
          </p:cNvPicPr>
          <p:nvPr/>
        </p:nvPicPr>
        <p:blipFill>
          <a:blip r:embed="rId3"/>
          <a:stretch>
            <a:fillRect/>
          </a:stretch>
        </p:blipFill>
        <p:spPr>
          <a:xfrm>
            <a:off x="7827818" y="2217823"/>
            <a:ext cx="3500870" cy="1898250"/>
          </a:xfrm>
          <a:prstGeom prst="rect">
            <a:avLst/>
          </a:prstGeom>
        </p:spPr>
      </p:pic>
    </p:spTree>
    <p:extLst>
      <p:ext uri="{BB962C8B-B14F-4D97-AF65-F5344CB8AC3E}">
        <p14:creationId xmlns:p14="http://schemas.microsoft.com/office/powerpoint/2010/main" val="23695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6514A20-6E13-40B0-A700-CDE567A11B40}"/>
              </a:ext>
            </a:extLst>
          </p:cNvPr>
          <p:cNvSpPr/>
          <p:nvPr/>
        </p:nvSpPr>
        <p:spPr>
          <a:xfrm>
            <a:off x="0" y="465191"/>
            <a:ext cx="12192000" cy="923330"/>
          </a:xfrm>
          <a:prstGeom prst="rect">
            <a:avLst/>
          </a:prstGeom>
          <a:solidFill>
            <a:schemeClr val="bg1">
              <a:alpha val="66000"/>
            </a:schemeClr>
          </a:solidFill>
        </p:spPr>
        <p:txBody>
          <a:bodyPr wrap="squar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64 Bits o 32 Bits?</a:t>
            </a:r>
          </a:p>
        </p:txBody>
      </p:sp>
      <p:pic>
        <p:nvPicPr>
          <p:cNvPr id="3" name="Imagen 2">
            <a:extLst>
              <a:ext uri="{FF2B5EF4-FFF2-40B4-BE49-F238E27FC236}">
                <a16:creationId xmlns:a16="http://schemas.microsoft.com/office/drawing/2014/main" id="{96C265A6-F196-4578-8E50-5242BC8524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2668" y="5321913"/>
            <a:ext cx="1713190" cy="1370552"/>
          </a:xfrm>
          <a:prstGeom prst="rect">
            <a:avLst/>
          </a:prstGeom>
        </p:spPr>
      </p:pic>
      <p:pic>
        <p:nvPicPr>
          <p:cNvPr id="5" name="Imagen 4">
            <a:extLst>
              <a:ext uri="{FF2B5EF4-FFF2-40B4-BE49-F238E27FC236}">
                <a16:creationId xmlns:a16="http://schemas.microsoft.com/office/drawing/2014/main" id="{EB0FF9C8-5993-48C5-A3BD-0C3F2CE6F8CC}"/>
              </a:ext>
            </a:extLst>
          </p:cNvPr>
          <p:cNvPicPr>
            <a:picLocks noChangeAspect="1"/>
          </p:cNvPicPr>
          <p:nvPr/>
        </p:nvPicPr>
        <p:blipFill>
          <a:blip r:embed="rId3"/>
          <a:stretch>
            <a:fillRect/>
          </a:stretch>
        </p:blipFill>
        <p:spPr>
          <a:xfrm>
            <a:off x="898130" y="1860908"/>
            <a:ext cx="10271133" cy="2752725"/>
          </a:xfrm>
          <a:prstGeom prst="rect">
            <a:avLst/>
          </a:prstGeom>
        </p:spPr>
      </p:pic>
      <p:sp>
        <p:nvSpPr>
          <p:cNvPr id="7" name="CuadroTexto 6">
            <a:extLst>
              <a:ext uri="{FF2B5EF4-FFF2-40B4-BE49-F238E27FC236}">
                <a16:creationId xmlns:a16="http://schemas.microsoft.com/office/drawing/2014/main" id="{E7A22148-AE49-4E65-A97E-C67EC68CEB95}"/>
              </a:ext>
            </a:extLst>
          </p:cNvPr>
          <p:cNvSpPr txBox="1"/>
          <p:nvPr/>
        </p:nvSpPr>
        <p:spPr>
          <a:xfrm>
            <a:off x="898130" y="4998747"/>
            <a:ext cx="8703070" cy="646331"/>
          </a:xfrm>
          <a:prstGeom prst="rect">
            <a:avLst/>
          </a:prstGeom>
          <a:noFill/>
        </p:spPr>
        <p:txBody>
          <a:bodyPr wrap="square">
            <a:spAutoFit/>
          </a:bodyPr>
          <a:lstStyle/>
          <a:p>
            <a:r>
              <a:rPr lang="es-ES" dirty="0"/>
              <a:t>Este gráfico muestra a escala es logarítmica los tamaños de espacio para las "palabras" de cada tipo de procesador.</a:t>
            </a:r>
            <a:endParaRPr lang="es-AR" dirty="0"/>
          </a:p>
        </p:txBody>
      </p:sp>
    </p:spTree>
    <p:extLst>
      <p:ext uri="{BB962C8B-B14F-4D97-AF65-F5344CB8AC3E}">
        <p14:creationId xmlns:p14="http://schemas.microsoft.com/office/powerpoint/2010/main" val="351869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2589</Words>
  <Application>Microsoft Office PowerPoint</Application>
  <PresentationFormat>Panorámica</PresentationFormat>
  <Paragraphs>219</Paragraphs>
  <Slides>21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-apple-system</vt:lpstr>
      <vt:lpstr>Arial</vt:lpstr>
      <vt:lpstr>Calibri</vt:lpstr>
      <vt:lpstr>Calibri Light</vt:lpstr>
      <vt:lpstr>Verdana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Emmanuel Galiotti</dc:creator>
  <cp:lastModifiedBy>Emmanuel Horacio Galiotti</cp:lastModifiedBy>
  <cp:revision>13</cp:revision>
  <dcterms:created xsi:type="dcterms:W3CDTF">2021-05-11T15:49:09Z</dcterms:created>
  <dcterms:modified xsi:type="dcterms:W3CDTF">2022-04-21T17:45:13Z</dcterms:modified>
</cp:coreProperties>
</file>