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sldIdLst>
    <p:sldId id="256" r:id="rId8"/>
    <p:sldId id="257" r:id="rId9"/>
    <p:sldId id="258" r:id="rId10"/>
    <p:sldId id="276" r:id="rId11"/>
    <p:sldId id="259" r:id="rId12"/>
    <p:sldId id="277" r:id="rId13"/>
    <p:sldId id="260" r:id="rId14"/>
    <p:sldId id="278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</p:sldIdLst>
  <p:sldSz cx="1008062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8920" cy="12589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892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PlaceHolder 5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892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209052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280" cy="209052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PlaceHolder 5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892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1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0" y="3150000"/>
            <a:ext cx="9718920" cy="12589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360000" y="333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GRUPO DE DESARROLLO ADD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540000" y="4680000"/>
            <a:ext cx="9178920" cy="25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Prototipado interfaz cliente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360000" y="1980000"/>
            <a:ext cx="917892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Inicial: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s-ES" sz="2600" b="0" strike="noStrike" spc="-1">
              <a:latin typeface="Arial"/>
            </a:endParaRPr>
          </a:p>
        </p:txBody>
      </p:sp>
      <p:pic>
        <p:nvPicPr>
          <p:cNvPr id="304" name="Imagen 303"/>
          <p:cNvPicPr/>
          <p:nvPr/>
        </p:nvPicPr>
        <p:blipFill>
          <a:blip r:embed="rId2"/>
          <a:stretch/>
        </p:blipFill>
        <p:spPr>
          <a:xfrm>
            <a:off x="1728000" y="2485080"/>
            <a:ext cx="6622920" cy="4137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Prototipado interfaz cliente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360000" y="1980000"/>
            <a:ext cx="917892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Carta: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307" name="Imagen 306"/>
          <p:cNvPicPr/>
          <p:nvPr/>
        </p:nvPicPr>
        <p:blipFill>
          <a:blip r:embed="rId2"/>
          <a:stretch/>
        </p:blipFill>
        <p:spPr>
          <a:xfrm>
            <a:off x="1800000" y="2304000"/>
            <a:ext cx="6550920" cy="4089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Prototipado interfaz cliente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360000" y="1980000"/>
            <a:ext cx="917892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Estado del pedido: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310" name="Imagen 309"/>
          <p:cNvPicPr/>
          <p:nvPr/>
        </p:nvPicPr>
        <p:blipFill>
          <a:blip r:embed="rId2"/>
          <a:stretch/>
        </p:blipFill>
        <p:spPr>
          <a:xfrm>
            <a:off x="1940400" y="2520000"/>
            <a:ext cx="6338520" cy="395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Caso de uso personal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11ED711-0A1D-47AD-BD22-A5210C9D0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8" y="1560630"/>
            <a:ext cx="9919408" cy="44384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Prototipo interfaz personal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360000" y="1980000"/>
            <a:ext cx="917892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Interfaz del personal: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315" name="Imagen 314"/>
          <p:cNvPicPr/>
          <p:nvPr/>
        </p:nvPicPr>
        <p:blipFill>
          <a:blip r:embed="rId2"/>
          <a:stretch/>
        </p:blipFill>
        <p:spPr>
          <a:xfrm>
            <a:off x="1728000" y="2432160"/>
            <a:ext cx="6334920" cy="397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Caso de uso gerente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6D7BC1B-F6D0-47B4-AC7D-C6B391281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5" y="1524000"/>
            <a:ext cx="6957391" cy="585745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Prototipo interfaz gestión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360000" y="1980000"/>
            <a:ext cx="917892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Inicio: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320" name="Imagen 319"/>
          <p:cNvPicPr/>
          <p:nvPr/>
        </p:nvPicPr>
        <p:blipFill>
          <a:blip r:embed="rId2"/>
          <a:stretch/>
        </p:blipFill>
        <p:spPr>
          <a:xfrm>
            <a:off x="1872000" y="2174040"/>
            <a:ext cx="6550920" cy="408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Prototipo interfaz gestión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360000" y="1980000"/>
            <a:ext cx="917892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Principal:</a:t>
            </a:r>
            <a:endParaRPr lang="es-ES" sz="2600" b="0" strike="noStrike" spc="-1"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360000" y="333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24" name="Imagen 323"/>
          <p:cNvPicPr/>
          <p:nvPr/>
        </p:nvPicPr>
        <p:blipFill>
          <a:blip r:embed="rId2"/>
          <a:stretch/>
        </p:blipFill>
        <p:spPr>
          <a:xfrm>
            <a:off x="1800000" y="2312640"/>
            <a:ext cx="7127280" cy="4454640"/>
          </a:xfrm>
          <a:prstGeom prst="rect">
            <a:avLst/>
          </a:prstGeom>
          <a:ln>
            <a:noFill/>
          </a:ln>
        </p:spPr>
      </p:pic>
      <p:sp>
        <p:nvSpPr>
          <p:cNvPr id="325" name="CustomShape 4"/>
          <p:cNvSpPr/>
          <p:nvPr/>
        </p:nvSpPr>
        <p:spPr>
          <a:xfrm>
            <a:off x="5240520" y="4630680"/>
            <a:ext cx="4478760" cy="12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Prototipo interfaz gestion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360000" y="1980000"/>
            <a:ext cx="917892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Gestión del local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328" name="Imagen 327"/>
          <p:cNvPicPr/>
          <p:nvPr/>
        </p:nvPicPr>
        <p:blipFill>
          <a:blip r:embed="rId2"/>
          <a:stretch/>
        </p:blipFill>
        <p:spPr>
          <a:xfrm>
            <a:off x="1800000" y="2448000"/>
            <a:ext cx="7034400" cy="439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Caso de uso superusuario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F40F2EF-4747-4284-98D4-74F99783B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1" y="1668109"/>
            <a:ext cx="9358920" cy="45763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Presentación del proyecto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360000" y="1728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s-ES" sz="2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Sistema dirigido a restaurantes, agilizando y modernizando el servicio prestado por los mismos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s-ES" sz="1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Comandas digitales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s-ES" sz="1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Servicio de gestión para el restaurante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s-E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Interfaz superusuario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332" name="Imagen 331"/>
          <p:cNvPicPr/>
          <p:nvPr/>
        </p:nvPicPr>
        <p:blipFill>
          <a:blip r:embed="rId2"/>
          <a:stretch/>
        </p:blipFill>
        <p:spPr>
          <a:xfrm rot="21596400">
            <a:off x="1573560" y="1872000"/>
            <a:ext cx="7496280" cy="467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Ejemplo de Diagrama de secuencia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334" name="Imagen 333"/>
          <p:cNvPicPr/>
          <p:nvPr/>
        </p:nvPicPr>
        <p:blipFill>
          <a:blip r:embed="rId2"/>
          <a:stretch/>
        </p:blipFill>
        <p:spPr>
          <a:xfrm>
            <a:off x="1721880" y="1496880"/>
            <a:ext cx="7134120" cy="5703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Imagen 334"/>
          <p:cNvPicPr/>
          <p:nvPr/>
        </p:nvPicPr>
        <p:blipFill>
          <a:blip r:embed="rId2"/>
          <a:stretch/>
        </p:blipFill>
        <p:spPr>
          <a:xfrm>
            <a:off x="45720" y="1152000"/>
            <a:ext cx="9956160" cy="5757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360000" y="333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GRUPO DE DESARROLLO ADD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540000" y="4680000"/>
            <a:ext cx="9178920" cy="25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200" b="0" strike="noStrike" spc="-1">
                <a:solidFill>
                  <a:srgbClr val="1C1C1C"/>
                </a:solidFill>
                <a:latin typeface="Source Sans Pro Light"/>
                <a:ea typeface="DejaVu Sans"/>
              </a:rPr>
              <a:t>Gracias por asistir a nuestra presentación.</a:t>
            </a:r>
            <a:endParaRPr lang="es-E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cliente - Funcionales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Elección de pagar en cualquier momento</a:t>
            </a:r>
            <a:endParaRPr lang="es-ES" sz="2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Diferentes alternativas prefijadas en cada plato</a:t>
            </a:r>
            <a:endParaRPr lang="es-ES" sz="2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Pago en efectivo o en tarjeta de crédito</a:t>
            </a:r>
            <a:endParaRPr lang="es-ES" sz="2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Llamar a metre</a:t>
            </a:r>
            <a:endParaRPr lang="es-ES" sz="2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Puede eliminar pedidos siempre y cuando estén en espera</a:t>
            </a:r>
            <a:endParaRPr lang="es-ES" sz="2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Se podrá imprimir factura</a:t>
            </a:r>
            <a:endParaRPr lang="es-ES" sz="2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879D1-F166-4AA4-98F5-F0B75F378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45" y="880617"/>
            <a:ext cx="9072000" cy="1052596"/>
          </a:xfrm>
        </p:spPr>
        <p:txBody>
          <a:bodyPr/>
          <a:lstStyle/>
          <a:p>
            <a:r>
              <a:rPr lang="es-ES" sz="3200" b="1" spc="-1" dirty="0">
                <a:solidFill>
                  <a:srgbClr val="FFFFFF"/>
                </a:solidFill>
                <a:latin typeface="Source Sans Pro Black"/>
              </a:rPr>
              <a:t>Requisitos cliente -  No funcionales</a:t>
            </a:r>
            <a:br>
              <a:rPr lang="es-ES" spc="-1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236845-55B3-418E-9C59-F6154863488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37745" y="2394281"/>
            <a:ext cx="9072000" cy="242374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5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Cumplir con la ley de información alimentaria.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5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5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La aplicación debe tener la opción de elegir entre varios idiomas.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5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5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En la aplicación se podrá ver el estado de todos los productos solicitados (pedido, en preparación o entregado).</a:t>
            </a:r>
          </a:p>
        </p:txBody>
      </p:sp>
    </p:spTree>
    <p:extLst>
      <p:ext uri="{BB962C8B-B14F-4D97-AF65-F5344CB8AC3E}">
        <p14:creationId xmlns:p14="http://schemas.microsoft.com/office/powerpoint/2010/main" val="372701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personal - Funcionales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Información completa de cada plato</a:t>
            </a:r>
            <a:endParaRPr lang="es-ES" sz="2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Los metres pueden modificar o eliminar comandas</a:t>
            </a:r>
            <a:endParaRPr lang="es-ES" sz="2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A8B75-B08B-4FD3-A342-72E74B82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800775"/>
            <a:ext cx="9072000" cy="1052596"/>
          </a:xfrm>
        </p:spPr>
        <p:txBody>
          <a:bodyPr/>
          <a:lstStyle/>
          <a:p>
            <a:r>
              <a:rPr lang="es-ES" sz="3200" b="1" spc="-1" dirty="0">
                <a:solidFill>
                  <a:srgbClr val="FFFFFF"/>
                </a:solidFill>
                <a:latin typeface="Source Sans Pro Black"/>
              </a:rPr>
              <a:t>Requisitos personal – No </a:t>
            </a:r>
            <a:r>
              <a:rPr lang="es-ES" sz="3200" b="1" spc="-1" dirty="0" err="1">
                <a:solidFill>
                  <a:srgbClr val="FFFFFF"/>
                </a:solidFill>
                <a:latin typeface="Source Sans Pro Black"/>
              </a:rPr>
              <a:t>fucionales</a:t>
            </a:r>
            <a:br>
              <a:rPr lang="es-ES" spc="-1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706823-936C-4896-B881-2563A9BEDFC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707947"/>
            <a:ext cx="9072000" cy="3296287"/>
          </a:xfrm>
        </p:spPr>
        <p:txBody>
          <a:bodyPr/>
          <a:lstStyle/>
          <a:p>
            <a:endParaRPr lang="es-ES" sz="2500" b="1" spc="-1" dirty="0">
              <a:solidFill>
                <a:srgbClr val="1C1C1C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spc="-1" dirty="0">
                <a:solidFill>
                  <a:srgbClr val="1C1C1C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Debe ordenarse cada plato según cuando se pidió.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b="1" spc="-1" dirty="0">
              <a:solidFill>
                <a:srgbClr val="1C1C1C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spc="-1" dirty="0">
                <a:solidFill>
                  <a:srgbClr val="1C1C1C"/>
                </a:solidFill>
                <a:latin typeface="Source Sans Pro Semibold"/>
              </a:rPr>
              <a:t>Comandas agrupadas por mesa.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b="1" spc="-1" dirty="0">
              <a:solidFill>
                <a:srgbClr val="1C1C1C"/>
              </a:solidFill>
              <a:latin typeface="Source Sans Pro Semi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spc="-1" dirty="0">
                <a:solidFill>
                  <a:srgbClr val="1C1C1C"/>
                </a:solidFill>
                <a:latin typeface="Source Sans Pro Semibold"/>
              </a:rPr>
              <a:t>Ordenar Mesas según su estado  </a:t>
            </a:r>
            <a:endParaRPr lang="es-ES" sz="2400" spc="-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spc="-1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500" spc="-1" dirty="0">
              <a:latin typeface="Source Sans Pro" panose="020B050303040302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581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gestión - Funcionales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Registro de clientes</a:t>
            </a:r>
            <a:endParaRPr lang="es-ES" sz="2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Ofrecer estadísticas a raíz de ese registro</a:t>
            </a:r>
            <a:endParaRPr lang="es-ES" sz="2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En sala: Camareros y metres</a:t>
            </a:r>
            <a:endParaRPr lang="es-ES" sz="2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Tres estados de mesa: disponible, ocupada y por limpiar</a:t>
            </a:r>
            <a:endParaRPr lang="es-ES" sz="2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1" strike="noStrike" spc="-1" dirty="0" err="1">
                <a:solidFill>
                  <a:srgbClr val="1C1C1C"/>
                </a:solidFill>
                <a:latin typeface="Source Sans Pro Semibold"/>
                <a:ea typeface="DejaVu Sans"/>
              </a:rPr>
              <a:t>Super-usuario</a:t>
            </a:r>
            <a:r>
              <a:rPr lang="es-E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encargado de administrar cuentas</a:t>
            </a:r>
          </a:p>
          <a:p>
            <a:pPr marL="216000" indent="-21528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Los jefes de sala (o metres) tienen permisos para modificar o eliminar una comanda. - Funcional</a:t>
            </a: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ES" sz="2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EB53B-BDAB-4A43-B319-8838C25A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16084"/>
            <a:ext cx="9072000" cy="1052596"/>
          </a:xfrm>
        </p:spPr>
        <p:txBody>
          <a:bodyPr/>
          <a:lstStyle/>
          <a:p>
            <a:r>
              <a:rPr lang="es-ES" sz="3200" b="1" spc="-1" dirty="0">
                <a:solidFill>
                  <a:srgbClr val="FFFFFF"/>
                </a:solidFill>
                <a:latin typeface="Source Sans Pro Black"/>
              </a:rPr>
              <a:t>Requisitos gestión – No funcionales</a:t>
            </a:r>
            <a:br>
              <a:rPr lang="es-ES" spc="-1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5B2E89-E58C-41CC-95F3-6AB4700E376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942988"/>
            <a:ext cx="9072000" cy="103874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5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En sala existen 2 tipos de empleados; los camareros que sirven y los metres (o jefes de sala) que se encargan de atender las necesidades de los clientes. </a:t>
            </a:r>
          </a:p>
        </p:txBody>
      </p:sp>
    </p:spTree>
    <p:extLst>
      <p:ext uri="{BB962C8B-B14F-4D97-AF65-F5344CB8AC3E}">
        <p14:creationId xmlns:p14="http://schemas.microsoft.com/office/powerpoint/2010/main" val="650392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Caso de uso cliente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1BDD349-F2BE-4B1E-B4D6-8671F7811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20" y="1583453"/>
            <a:ext cx="8677983" cy="52560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325</Words>
  <Application>Microsoft Office PowerPoint</Application>
  <PresentationFormat>Personalizado</PresentationFormat>
  <Paragraphs>63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7</vt:i4>
      </vt:variant>
      <vt:variant>
        <vt:lpstr>Títulos de diapositiva</vt:lpstr>
      </vt:variant>
      <vt:variant>
        <vt:i4>23</vt:i4>
      </vt:variant>
    </vt:vector>
  </HeadingPairs>
  <TitlesOfParts>
    <vt:vector size="37" baseType="lpstr">
      <vt:lpstr>Arial</vt:lpstr>
      <vt:lpstr>Source Sans Pro</vt:lpstr>
      <vt:lpstr>Source Sans Pro Black</vt:lpstr>
      <vt:lpstr>Source Sans Pro Light</vt:lpstr>
      <vt:lpstr>Source Sans Pro Semibold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Requisitos cliente -  No funcionales </vt:lpstr>
      <vt:lpstr>Presentación de PowerPoint</vt:lpstr>
      <vt:lpstr>Requisitos personal – No fucionales </vt:lpstr>
      <vt:lpstr>Presentación de PowerPoint</vt:lpstr>
      <vt:lpstr>Requisitos gestión – No funcionales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Juan García</cp:lastModifiedBy>
  <cp:revision>14</cp:revision>
  <dcterms:created xsi:type="dcterms:W3CDTF">2019-05-26T16:16:05Z</dcterms:created>
  <dcterms:modified xsi:type="dcterms:W3CDTF">2019-05-27T17:25:06Z</dcterms:modified>
  <dc:language>es-ES</dc:language>
</cp:coreProperties>
</file>