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sldIdLst>
    <p:sldId id="256" r:id="rId8"/>
    <p:sldId id="257" r:id="rId9"/>
    <p:sldId id="258" r:id="rId10"/>
    <p:sldId id="276" r:id="rId11"/>
    <p:sldId id="259" r:id="rId12"/>
    <p:sldId id="277" r:id="rId13"/>
    <p:sldId id="260" r:id="rId14"/>
    <p:sldId id="278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</p:sldIdLst>
  <p:sldSz cx="1008062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8920" cy="12589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892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PlaceHolder 5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892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209052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280" cy="209052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PlaceHolder 5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892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180000"/>
            <a:ext cx="9718920" cy="125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7560000" y="6840000"/>
            <a:ext cx="2518920" cy="538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3"/>
          <p:cNvSpPr/>
          <p:nvPr/>
        </p:nvSpPr>
        <p:spPr>
          <a:xfrm>
            <a:off x="900000" y="6840000"/>
            <a:ext cx="6478920" cy="538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4"/>
          <p:cNvSpPr/>
          <p:nvPr/>
        </p:nvSpPr>
        <p:spPr>
          <a:xfrm>
            <a:off x="180000" y="6840000"/>
            <a:ext cx="538920" cy="5389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1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0" y="3150000"/>
            <a:ext cx="9718920" cy="12589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360000" y="333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GRUPO DE DESARROLLO ADD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540000" y="4680000"/>
            <a:ext cx="9178920" cy="25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Prototipado interfaz cliente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360000" y="1980000"/>
            <a:ext cx="917892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Inicial: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s-ES" sz="2600" b="0" strike="noStrike" spc="-1">
              <a:latin typeface="Arial"/>
            </a:endParaRPr>
          </a:p>
        </p:txBody>
      </p:sp>
      <p:pic>
        <p:nvPicPr>
          <p:cNvPr id="304" name="Imagen 303"/>
          <p:cNvPicPr/>
          <p:nvPr/>
        </p:nvPicPr>
        <p:blipFill>
          <a:blip r:embed="rId2"/>
          <a:stretch/>
        </p:blipFill>
        <p:spPr>
          <a:xfrm>
            <a:off x="1728000" y="2485080"/>
            <a:ext cx="6622920" cy="4137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Prototipado interfaz cliente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360000" y="1980000"/>
            <a:ext cx="917892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Carta: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307" name="Imagen 306"/>
          <p:cNvPicPr/>
          <p:nvPr/>
        </p:nvPicPr>
        <p:blipFill>
          <a:blip r:embed="rId2"/>
          <a:stretch/>
        </p:blipFill>
        <p:spPr>
          <a:xfrm>
            <a:off x="1800000" y="2304000"/>
            <a:ext cx="6550920" cy="4089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Prototipado interfaz cliente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360000" y="1980000"/>
            <a:ext cx="917892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Estado del pedido: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310" name="Imagen 309"/>
          <p:cNvPicPr/>
          <p:nvPr/>
        </p:nvPicPr>
        <p:blipFill>
          <a:blip r:embed="rId2"/>
          <a:stretch/>
        </p:blipFill>
        <p:spPr>
          <a:xfrm>
            <a:off x="1940400" y="2520000"/>
            <a:ext cx="6338520" cy="395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Caso de uso personal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312" name="Imagen 311"/>
          <p:cNvPicPr/>
          <p:nvPr/>
        </p:nvPicPr>
        <p:blipFill>
          <a:blip r:embed="rId2"/>
          <a:stretch/>
        </p:blipFill>
        <p:spPr>
          <a:xfrm>
            <a:off x="360000" y="2102040"/>
            <a:ext cx="9178920" cy="4434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Prototipo interfaz personal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360000" y="1980000"/>
            <a:ext cx="917892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Interfaz del personal: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315" name="Imagen 314"/>
          <p:cNvPicPr/>
          <p:nvPr/>
        </p:nvPicPr>
        <p:blipFill>
          <a:blip r:embed="rId2"/>
          <a:stretch/>
        </p:blipFill>
        <p:spPr>
          <a:xfrm>
            <a:off x="1728000" y="2432160"/>
            <a:ext cx="6334920" cy="397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Caso de uso gerente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317" name="Imagen 316"/>
          <p:cNvPicPr/>
          <p:nvPr/>
        </p:nvPicPr>
        <p:blipFill>
          <a:blip r:embed="rId2"/>
          <a:stretch/>
        </p:blipFill>
        <p:spPr>
          <a:xfrm>
            <a:off x="1872000" y="1512000"/>
            <a:ext cx="6377760" cy="5182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Prototipo interfaz gestión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360000" y="1980000"/>
            <a:ext cx="917892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Inicio: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320" name="Imagen 319"/>
          <p:cNvPicPr/>
          <p:nvPr/>
        </p:nvPicPr>
        <p:blipFill>
          <a:blip r:embed="rId2"/>
          <a:stretch/>
        </p:blipFill>
        <p:spPr>
          <a:xfrm>
            <a:off x="1872000" y="2174040"/>
            <a:ext cx="6550920" cy="408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Prototipo interfaz gestión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360000" y="1980000"/>
            <a:ext cx="917892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Principal:</a:t>
            </a:r>
            <a:endParaRPr lang="es-ES" sz="2600" b="0" strike="noStrike" spc="-1"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360000" y="333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24" name="Imagen 323"/>
          <p:cNvPicPr/>
          <p:nvPr/>
        </p:nvPicPr>
        <p:blipFill>
          <a:blip r:embed="rId2"/>
          <a:stretch/>
        </p:blipFill>
        <p:spPr>
          <a:xfrm>
            <a:off x="1800000" y="2312640"/>
            <a:ext cx="7127280" cy="4454640"/>
          </a:xfrm>
          <a:prstGeom prst="rect">
            <a:avLst/>
          </a:prstGeom>
          <a:ln>
            <a:noFill/>
          </a:ln>
        </p:spPr>
      </p:pic>
      <p:sp>
        <p:nvSpPr>
          <p:cNvPr id="325" name="CustomShape 4"/>
          <p:cNvSpPr/>
          <p:nvPr/>
        </p:nvSpPr>
        <p:spPr>
          <a:xfrm>
            <a:off x="5240520" y="4630680"/>
            <a:ext cx="4478760" cy="12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Prototipo interfaz gestion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360000" y="1980000"/>
            <a:ext cx="9178920" cy="22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Gestión del local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328" name="Imagen 327"/>
          <p:cNvPicPr/>
          <p:nvPr/>
        </p:nvPicPr>
        <p:blipFill>
          <a:blip r:embed="rId2"/>
          <a:stretch/>
        </p:blipFill>
        <p:spPr>
          <a:xfrm>
            <a:off x="1800000" y="2448000"/>
            <a:ext cx="7034400" cy="439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Caso de uso superusuario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330" name="Imagen 329"/>
          <p:cNvPicPr/>
          <p:nvPr/>
        </p:nvPicPr>
        <p:blipFill>
          <a:blip r:embed="rId2"/>
          <a:stretch/>
        </p:blipFill>
        <p:spPr>
          <a:xfrm>
            <a:off x="518040" y="1980000"/>
            <a:ext cx="8862840" cy="467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Presentación del proyecto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360000" y="1728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s-ES" sz="2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Sistema dirigido a restaurantes, agilizando y modernizando el servicio prestado por los mismos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s-ES" sz="1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Comandas digitales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s-ES" sz="1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Servicio de gestión para el restaurante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s-E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Interfaz superusuario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332" name="Imagen 331"/>
          <p:cNvPicPr/>
          <p:nvPr/>
        </p:nvPicPr>
        <p:blipFill>
          <a:blip r:embed="rId2"/>
          <a:stretch/>
        </p:blipFill>
        <p:spPr>
          <a:xfrm rot="21596400">
            <a:off x="1573560" y="1872000"/>
            <a:ext cx="7496280" cy="467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Ejemplo de Diagrama de secuencia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334" name="Imagen 333"/>
          <p:cNvPicPr/>
          <p:nvPr/>
        </p:nvPicPr>
        <p:blipFill>
          <a:blip r:embed="rId2"/>
          <a:stretch/>
        </p:blipFill>
        <p:spPr>
          <a:xfrm>
            <a:off x="1721880" y="1496880"/>
            <a:ext cx="7134120" cy="5703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Imagen 334"/>
          <p:cNvPicPr/>
          <p:nvPr/>
        </p:nvPicPr>
        <p:blipFill>
          <a:blip r:embed="rId2"/>
          <a:stretch/>
        </p:blipFill>
        <p:spPr>
          <a:xfrm>
            <a:off x="45720" y="1152000"/>
            <a:ext cx="9956160" cy="5757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360000" y="333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GRUPO DE DESARROLLO ADD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540000" y="4680000"/>
            <a:ext cx="9178920" cy="25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200" b="0" strike="noStrike" spc="-1">
                <a:solidFill>
                  <a:srgbClr val="1C1C1C"/>
                </a:solidFill>
                <a:latin typeface="Source Sans Pro Light"/>
                <a:ea typeface="DejaVu Sans"/>
              </a:rPr>
              <a:t>Gracias por asistir a nuestra presentación.</a:t>
            </a:r>
            <a:endParaRPr lang="es-E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cliente - Funcionales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Elección de pagar en cualquier momento</a:t>
            </a:r>
            <a:endParaRPr lang="es-ES" sz="2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Varios idiomas</a:t>
            </a:r>
            <a:endParaRPr lang="es-ES" sz="2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Diferentes alternativas prefijadas en cada plato</a:t>
            </a:r>
            <a:endParaRPr lang="es-ES" sz="2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Pago en efectivo o en tarjeta de crédito</a:t>
            </a:r>
            <a:endParaRPr lang="es-ES" sz="2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Llamar a metre</a:t>
            </a:r>
            <a:endParaRPr lang="es-ES" sz="2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Ver el estado de los platos (en espera, preparándose, entregado)</a:t>
            </a:r>
            <a:endParaRPr lang="es-ES" sz="2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Puede eliminar pedidos siempre y cuando estén en espera</a:t>
            </a:r>
            <a:endParaRPr lang="es-ES" sz="2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Se podrá imprimir factura</a:t>
            </a:r>
            <a:endParaRPr lang="es-E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879D1-F166-4AA4-98F5-F0B75F378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45" y="880617"/>
            <a:ext cx="9072000" cy="1052596"/>
          </a:xfrm>
        </p:spPr>
        <p:txBody>
          <a:bodyPr/>
          <a:lstStyle/>
          <a:p>
            <a:r>
              <a:rPr lang="es-ES" sz="3200" b="1" spc="-1" dirty="0">
                <a:solidFill>
                  <a:srgbClr val="FFFFFF"/>
                </a:solidFill>
                <a:latin typeface="Source Sans Pro Black"/>
              </a:rPr>
              <a:t>Requisitos cliente -  No funcionales</a:t>
            </a:r>
            <a:br>
              <a:rPr lang="es-ES" spc="-1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236845-55B3-418E-9C59-F6154863488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37745" y="1844503"/>
            <a:ext cx="9072000" cy="387798"/>
          </a:xfrm>
        </p:spPr>
        <p:txBody>
          <a:bodyPr/>
          <a:lstStyle/>
          <a:p>
            <a:r>
              <a:rPr lang="es-ES" dirty="0"/>
              <a:t>Cumplir con la ley de </a:t>
            </a:r>
            <a:r>
              <a:rPr lang="es-ES" dirty="0" err="1"/>
              <a:t>informacion</a:t>
            </a:r>
            <a:r>
              <a:rPr lang="es-ES" dirty="0"/>
              <a:t> alimentaria</a:t>
            </a:r>
          </a:p>
        </p:txBody>
      </p:sp>
    </p:spTree>
    <p:extLst>
      <p:ext uri="{BB962C8B-B14F-4D97-AF65-F5344CB8AC3E}">
        <p14:creationId xmlns:p14="http://schemas.microsoft.com/office/powerpoint/2010/main" val="372701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personal - Funcionales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Información completa de cada plato</a:t>
            </a:r>
            <a:endParaRPr lang="es-ES" sz="2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Comandas agrupadas por mesa</a:t>
            </a:r>
            <a:endParaRPr lang="es-ES" sz="2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Debe ordenarse cada plato según cuando se pidió</a:t>
            </a:r>
            <a:endParaRPr lang="es-ES" sz="2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Los platos de una misma mesa deben llegar a la vez</a:t>
            </a:r>
            <a:endParaRPr lang="es-ES" sz="2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Los metres pueden modificar o eliminar comandas</a:t>
            </a:r>
            <a:endParaRPr lang="es-E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A8B75-B08B-4FD3-A342-72E74B82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800775"/>
            <a:ext cx="9072000" cy="1052596"/>
          </a:xfrm>
        </p:spPr>
        <p:txBody>
          <a:bodyPr/>
          <a:lstStyle/>
          <a:p>
            <a:r>
              <a:rPr lang="es-ES" sz="3200" b="1" spc="-1" dirty="0">
                <a:solidFill>
                  <a:srgbClr val="FFFFFF"/>
                </a:solidFill>
                <a:latin typeface="Source Sans Pro Black"/>
              </a:rPr>
              <a:t>Requisitos personal – No </a:t>
            </a:r>
            <a:r>
              <a:rPr lang="es-ES" sz="3200" b="1" spc="-1" dirty="0" err="1">
                <a:solidFill>
                  <a:srgbClr val="FFFFFF"/>
                </a:solidFill>
                <a:latin typeface="Source Sans Pro Black"/>
              </a:rPr>
              <a:t>fucionales</a:t>
            </a:r>
            <a:br>
              <a:rPr lang="es-ES" spc="-1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706823-936C-4896-B881-2563A9BEDFCF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581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gestión - Funcionales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360000" y="1980000"/>
            <a:ext cx="9178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Registro de clientes</a:t>
            </a:r>
            <a:endParaRPr lang="es-ES" sz="2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Ofrecer estadísticas a raíz de ese registro</a:t>
            </a:r>
            <a:endParaRPr lang="es-ES" sz="2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En sala: Camareros y metres</a:t>
            </a:r>
            <a:endParaRPr lang="es-ES" sz="2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Tres estados de mesa: disponible, ocupada y por limpiar</a:t>
            </a:r>
            <a:endParaRPr lang="es-ES" sz="2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Superusuario encargado de administrar cuentas</a:t>
            </a:r>
            <a:endParaRPr lang="es-E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EB53B-BDAB-4A43-B319-8838C25A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16084"/>
            <a:ext cx="9072000" cy="1052596"/>
          </a:xfrm>
        </p:spPr>
        <p:txBody>
          <a:bodyPr/>
          <a:lstStyle/>
          <a:p>
            <a:r>
              <a:rPr lang="es-ES" sz="3200" b="1" spc="-1" dirty="0">
                <a:solidFill>
                  <a:srgbClr val="FFFFFF"/>
                </a:solidFill>
                <a:latin typeface="Source Sans Pro Black"/>
              </a:rPr>
              <a:t>Requisitos gestión – No funcionales</a:t>
            </a:r>
            <a:br>
              <a:rPr lang="es-ES" spc="-1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5B2E89-E58C-41CC-95F3-6AB4700E376D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0392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360000" y="360000"/>
            <a:ext cx="9358920" cy="89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Caso de uso cliente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301" name="Imagen 300"/>
          <p:cNvPicPr/>
          <p:nvPr/>
        </p:nvPicPr>
        <p:blipFill>
          <a:blip r:embed="rId2"/>
          <a:stretch/>
        </p:blipFill>
        <p:spPr>
          <a:xfrm>
            <a:off x="1029240" y="1807920"/>
            <a:ext cx="8042400" cy="438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260</Words>
  <Application>Microsoft Office PowerPoint</Application>
  <PresentationFormat>Personalizado</PresentationFormat>
  <Paragraphs>55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7</vt:i4>
      </vt:variant>
      <vt:variant>
        <vt:lpstr>Títulos de diapositiva</vt:lpstr>
      </vt:variant>
      <vt:variant>
        <vt:i4>23</vt:i4>
      </vt:variant>
    </vt:vector>
  </HeadingPairs>
  <TitlesOfParts>
    <vt:vector size="36" baseType="lpstr">
      <vt:lpstr>Arial</vt:lpstr>
      <vt:lpstr>Source Sans Pro Black</vt:lpstr>
      <vt:lpstr>Source Sans Pro Light</vt:lpstr>
      <vt:lpstr>Source Sans Pro Semibold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Requisitos cliente -  No funcionales </vt:lpstr>
      <vt:lpstr>Presentación de PowerPoint</vt:lpstr>
      <vt:lpstr>Requisitos personal – No fucionales </vt:lpstr>
      <vt:lpstr>Presentación de PowerPoint</vt:lpstr>
      <vt:lpstr>Requisitos gestión – No funcionales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Enrique Lopez</cp:lastModifiedBy>
  <cp:revision>6</cp:revision>
  <dcterms:created xsi:type="dcterms:W3CDTF">2019-05-26T16:16:05Z</dcterms:created>
  <dcterms:modified xsi:type="dcterms:W3CDTF">2019-05-27T16:07:57Z</dcterms:modified>
  <dc:language>es-ES</dc:language>
</cp:coreProperties>
</file>