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comments/comment7.xml" ContentType="application/vnd.openxmlformats-officedocument.presentationml.comments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23.jpeg" ContentType="image/jpe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jpeg" ContentType="image/jpeg"/>
  <Override PartName="/ppt/media/image22.jpeg" ContentType="image/jpeg"/>
  <Override PartName="/ppt/media/image24.png" ContentType="image/png"/>
  <Override PartName="/ppt/media/image25.png" ContentType="image/png"/>
  <Override PartName="/ppt/media/image2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</p:sldIdLst>
  <p:sldSz cx="10080625" cy="7559675"/>
  <p:notesSz cx="7559675" cy="10691812"/>
</p:presentation>
</file>

<file path=ppt/commentAuthors.xml><?xml version="1.0" encoding="utf-8"?>
<p:cmAuthorLst xmlns:p="http://schemas.openxmlformats.org/presentationml/2006/main">
  <p:cmAuthor id="0" name="Enrique Lopez" initials="EL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commentAuthors" Target="commentAuthors.xml"/>
</Relationships>
</file>

<file path=ppt/comments/comment7.xml><?xml version="1.0" encoding="utf-8"?>
<p:cmLst xmlns:p="http://schemas.openxmlformats.org/presentationml/2006/main">
  <p:cm authorId="0" dt="2019-05-30T17:02:18.439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3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2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9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1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1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2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5" Type="http://schemas.openxmlformats.org/officeDocument/2006/relationships/comments" Target="../comments/commen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c9211e"/>
                </a:solidFill>
                <a:latin typeface="Source Sans Pro Black"/>
                <a:ea typeface="DejaVu Sans"/>
              </a:rPr>
              <a:t>Prototipo Interfaz - Superusuario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"/>
          <a:stretch/>
        </p:blipFill>
        <p:spPr>
          <a:xfrm>
            <a:off x="2160360" y="2160000"/>
            <a:ext cx="5842800" cy="381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360000" y="1872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27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Cumplir con la ley de información alimentaria.</a:t>
            </a:r>
            <a:endParaRPr b="0" lang="es-E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7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27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La aplicación debe tener la opción de elegir entre varios idiomas.</a:t>
            </a:r>
            <a:endParaRPr b="0" lang="es-ES" sz="27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7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700" spc="-1" strike="noStrike">
                <a:solidFill>
                  <a:srgbClr val="000000"/>
                </a:solidFill>
                <a:latin typeface="Arial"/>
                <a:ea typeface="DejaVu Sans"/>
              </a:rPr>
              <a:t>La implementación del sistema ha de realizarse en Java.</a:t>
            </a:r>
            <a:endParaRPr b="0" lang="es-ES" sz="27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7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700" spc="-1" strike="noStrike">
                <a:solidFill>
                  <a:srgbClr val="000000"/>
                </a:solidFill>
                <a:latin typeface="Arial"/>
                <a:ea typeface="DejaVu Sans"/>
              </a:rPr>
              <a:t>Cada restaurante tendrá servidores conectados con el sistema de administración.</a:t>
            </a:r>
            <a:endParaRPr b="0" lang="es-ES" sz="27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700" spc="-1" strike="noStrike">
                <a:solidFill>
                  <a:srgbClr val="000000"/>
                </a:solidFill>
                <a:latin typeface="Arial"/>
                <a:ea typeface="DejaVu Sans"/>
              </a:rPr>
              <a:t>El cliente debe confirmar la comanda</a:t>
            </a:r>
            <a:endParaRPr b="0" lang="es-ES" sz="2700" spc="-1" strike="noStrike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215280" y="5343120"/>
            <a:ext cx="18036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432000" y="1944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Elección de pagar en cualquier momento.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Diferentes alternativas prefijadas en cada plato.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Pago en efectivo o en tarjeta de crédito.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Llamar a metre.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Ver el estado de los platos (en espera, preparándose, entregado).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Puede eliminar pedidos siempre y cuando estén en espera.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 podrá imprimir factura.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Eliminar “Precio” en el estado del pedido.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Añadir “Tiempo” en el estado del pedido.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60000" y="900720"/>
            <a:ext cx="935820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preparar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Superusuario encargado de administrar cuentas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Debemos implementar un botón de confirmar comanda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- Cliente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43" name="Imagen 2" descr=""/>
          <p:cNvPicPr/>
          <p:nvPr/>
        </p:nvPicPr>
        <p:blipFill>
          <a:blip r:embed="rId1"/>
          <a:stretch/>
        </p:blipFill>
        <p:spPr>
          <a:xfrm>
            <a:off x="1087200" y="1916280"/>
            <a:ext cx="7578000" cy="432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- Personal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45" name="Imagen 2" descr=""/>
          <p:cNvPicPr/>
          <p:nvPr/>
        </p:nvPicPr>
        <p:blipFill>
          <a:blip r:embed="rId1"/>
          <a:stretch/>
        </p:blipFill>
        <p:spPr>
          <a:xfrm>
            <a:off x="574560" y="2234160"/>
            <a:ext cx="8685720" cy="381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47" name="Imagen 2" descr=""/>
          <p:cNvPicPr/>
          <p:nvPr/>
        </p:nvPicPr>
        <p:blipFill>
          <a:blip r:embed="rId1"/>
          <a:stretch/>
        </p:blipFill>
        <p:spPr>
          <a:xfrm>
            <a:off x="1333080" y="1838160"/>
            <a:ext cx="7413840" cy="448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- Superusuario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49" name="Imagen 2" descr=""/>
          <p:cNvPicPr/>
          <p:nvPr/>
        </p:nvPicPr>
        <p:blipFill>
          <a:blip r:embed="rId1"/>
          <a:stretch/>
        </p:blipFill>
        <p:spPr>
          <a:xfrm>
            <a:off x="1825920" y="2206440"/>
            <a:ext cx="5696640" cy="384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51" name="" descr=""/>
          <p:cNvPicPr/>
          <p:nvPr/>
        </p:nvPicPr>
        <p:blipFill>
          <a:blip r:embed="rId1"/>
          <a:stretch/>
        </p:blipFill>
        <p:spPr>
          <a:xfrm>
            <a:off x="2160000" y="1512000"/>
            <a:ext cx="6263640" cy="530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360000" y="1728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Sistema dirigido a restaurantes, agilizando y modernizando el servicio prestado por los mismos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Comandas digitales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Servicio de gestión para el restaurante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" descr=""/>
          <p:cNvPicPr/>
          <p:nvPr/>
        </p:nvPicPr>
        <p:blipFill>
          <a:blip r:embed="rId1"/>
          <a:stretch/>
        </p:blipFill>
        <p:spPr>
          <a:xfrm>
            <a:off x="72000" y="504000"/>
            <a:ext cx="9935640" cy="655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504000" y="6879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Arquitectura: Llamada y retorno con objetos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Ventajas:</a:t>
            </a:r>
            <a:endParaRPr b="0" lang="es-E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 reducen las dependencias</a:t>
            </a:r>
            <a:endParaRPr b="0" lang="es-E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Facilita la reutilización, extensión y el mantenimiento</a:t>
            </a:r>
            <a:endParaRPr b="0" lang="es-E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 puede modificar sin afectar a los clientes</a:t>
            </a:r>
            <a:endParaRPr b="0" lang="es-E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 puede distribuir en varias redes o sistemas</a:t>
            </a:r>
            <a:endParaRPr b="0" lang="es-E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Desventajas:</a:t>
            </a:r>
            <a:endParaRPr b="0" lang="es-E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Los objetos deben conocerse</a:t>
            </a:r>
            <a:endParaRPr b="0" lang="es-E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Puede haber efectos secundarios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555" name="" descr=""/>
          <p:cNvPicPr/>
          <p:nvPr/>
        </p:nvPicPr>
        <p:blipFill>
          <a:blip r:embed="rId1"/>
          <a:stretch/>
        </p:blipFill>
        <p:spPr>
          <a:xfrm>
            <a:off x="5616000" y="4104000"/>
            <a:ext cx="3637800" cy="210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504000" y="6879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Patrón Observer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57" name="" descr=""/>
          <p:cNvPicPr/>
          <p:nvPr/>
        </p:nvPicPr>
        <p:blipFill>
          <a:blip r:embed="rId1"/>
          <a:stretch/>
        </p:blipFill>
        <p:spPr>
          <a:xfrm>
            <a:off x="469080" y="2808000"/>
            <a:ext cx="4426560" cy="2521800"/>
          </a:xfrm>
          <a:prstGeom prst="rect">
            <a:avLst/>
          </a:prstGeom>
          <a:ln>
            <a:noFill/>
          </a:ln>
        </p:spPr>
      </p:pic>
      <p:sp>
        <p:nvSpPr>
          <p:cNvPr id="558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Define la relación entre clases, si el sujeto cambia, los observadores lo notifican.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El cliente podrá ver en tiempo real el estado de sus platos.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El cliente podrá saber en tiempo real que platos están disponibles y cuáles no.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504000" y="6879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Patrón Factory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60" name="" descr=""/>
          <p:cNvPicPr/>
          <p:nvPr/>
        </p:nvPicPr>
        <p:blipFill>
          <a:blip r:embed="rId1"/>
          <a:stretch/>
        </p:blipFill>
        <p:spPr>
          <a:xfrm>
            <a:off x="503640" y="2929320"/>
            <a:ext cx="4426560" cy="2062080"/>
          </a:xfrm>
          <a:prstGeom prst="rect">
            <a:avLst/>
          </a:prstGeom>
          <a:ln>
            <a:noFill/>
          </a:ln>
        </p:spPr>
      </p:pic>
      <p:sp>
        <p:nvSpPr>
          <p:cNvPr id="561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Creamos nuevos objetos sin necesidad de alterar el prototipo.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Cada cliente podrá modificar su plato sin ningún tipo de problema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Prevenimos los errores y facilitamos la organización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432000" y="66492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Testing de la aplicación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63" name="" descr=""/>
          <p:cNvPicPr/>
          <p:nvPr/>
        </p:nvPicPr>
        <p:blipFill>
          <a:blip r:embed="rId1"/>
          <a:stretch/>
        </p:blipFill>
        <p:spPr>
          <a:xfrm>
            <a:off x="3985200" y="2608200"/>
            <a:ext cx="2437560" cy="243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¿Cómo nos hemos organizado?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506" name="Imagen 5" descr=""/>
          <p:cNvPicPr/>
          <p:nvPr/>
        </p:nvPicPr>
        <p:blipFill>
          <a:blip r:embed="rId1"/>
          <a:stretch/>
        </p:blipFill>
        <p:spPr>
          <a:xfrm>
            <a:off x="504000" y="2134800"/>
            <a:ext cx="3682800" cy="1224000"/>
          </a:xfrm>
          <a:prstGeom prst="rect">
            <a:avLst/>
          </a:prstGeom>
          <a:ln>
            <a:noFill/>
          </a:ln>
        </p:spPr>
      </p:pic>
      <p:pic>
        <p:nvPicPr>
          <p:cNvPr id="507" name="Imagen 9" descr=""/>
          <p:cNvPicPr/>
          <p:nvPr/>
        </p:nvPicPr>
        <p:blipFill>
          <a:blip r:embed="rId2"/>
          <a:stretch/>
        </p:blipFill>
        <p:spPr>
          <a:xfrm>
            <a:off x="5040000" y="5103720"/>
            <a:ext cx="4649040" cy="1180080"/>
          </a:xfrm>
          <a:prstGeom prst="rect">
            <a:avLst/>
          </a:prstGeom>
          <a:ln>
            <a:noFill/>
          </a:ln>
        </p:spPr>
      </p:pic>
      <p:pic>
        <p:nvPicPr>
          <p:cNvPr id="508" name="Imagen 11" descr=""/>
          <p:cNvPicPr/>
          <p:nvPr/>
        </p:nvPicPr>
        <p:blipFill>
          <a:blip r:embed="rId3"/>
          <a:stretch/>
        </p:blipFill>
        <p:spPr>
          <a:xfrm>
            <a:off x="4892040" y="1853640"/>
            <a:ext cx="4683240" cy="2201760"/>
          </a:xfrm>
          <a:prstGeom prst="rect">
            <a:avLst/>
          </a:prstGeom>
          <a:ln>
            <a:noFill/>
          </a:ln>
        </p:spPr>
      </p:pic>
      <p:pic>
        <p:nvPicPr>
          <p:cNvPr id="509" name="Imagen 3" descr=""/>
          <p:cNvPicPr/>
          <p:nvPr/>
        </p:nvPicPr>
        <p:blipFill>
          <a:blip r:embed="rId4"/>
          <a:stretch/>
        </p:blipFill>
        <p:spPr>
          <a:xfrm>
            <a:off x="370800" y="4417560"/>
            <a:ext cx="4520160" cy="912600"/>
          </a:xfrm>
          <a:prstGeom prst="rect">
            <a:avLst/>
          </a:prstGeom>
          <a:ln>
            <a:noFill/>
          </a:ln>
        </p:spPr>
      </p:pic>
      <p:pic>
        <p:nvPicPr>
          <p:cNvPr id="510" name="Imagen 6" descr=""/>
          <p:cNvPicPr/>
          <p:nvPr/>
        </p:nvPicPr>
        <p:blipFill>
          <a:blip r:embed="rId5"/>
          <a:stretch/>
        </p:blipFill>
        <p:spPr>
          <a:xfrm>
            <a:off x="370800" y="5692680"/>
            <a:ext cx="4506840" cy="82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Entrevistas 1 y 2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187560" y="1709640"/>
            <a:ext cx="9704520" cy="32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  <a:endParaRPr b="0" lang="es-E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Saber que tipo de aplicación de quiere desarrollar.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Obtener los primeros requisitos a través 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preguntas de carácter general para 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desarrollar un primer prototipo del sistema.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187560" y="3990240"/>
            <a:ext cx="5859360" cy="24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endParaRPr b="0" lang="es-E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Obtuvimos gran parte de los requisitos mas generales del sistema.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Conseguimos una idea clara de lo que se pretendía desarrollar.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"/>
          <a:stretch/>
        </p:blipFill>
        <p:spPr>
          <a:xfrm>
            <a:off x="6034320" y="1709640"/>
            <a:ext cx="3829320" cy="50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Análisis de riesgos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516" name="Imagen 5" descr=""/>
          <p:cNvPicPr/>
          <p:nvPr/>
        </p:nvPicPr>
        <p:blipFill>
          <a:blip r:embed="rId1"/>
          <a:stretch/>
        </p:blipFill>
        <p:spPr>
          <a:xfrm>
            <a:off x="425160" y="1818360"/>
            <a:ext cx="9257400" cy="418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Entrevistas 3 y 4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187920" y="1715760"/>
            <a:ext cx="9704520" cy="35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  <a:endParaRPr b="0" lang="es-E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Enseñar el primer prototipo básico, con el fin de 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profundizar mas en los requisitos de la aplicación.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Conocer la opinión sobre el diseño elegido para la 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interfaz y los posibles cambios que desea el cliente.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86840" y="4250880"/>
            <a:ext cx="4810320" cy="24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Resultados: 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 cliente mostró su agrado con el primer diseño.</a:t>
            </a: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Obtuvimos algunos requisitos no tan obvios del sistema.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520" name="" descr=""/>
          <p:cNvPicPr/>
          <p:nvPr/>
        </p:nvPicPr>
        <p:blipFill>
          <a:blip r:embed="rId1"/>
          <a:stretch/>
        </p:blipFill>
        <p:spPr>
          <a:xfrm>
            <a:off x="5976000" y="1556280"/>
            <a:ext cx="3815640" cy="521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361440" y="-10656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c9211e"/>
                </a:solidFill>
                <a:latin typeface="Source Sans Pro Black"/>
                <a:ea typeface="DejaVu Sans"/>
              </a:rPr>
              <a:t>Prototipo Interfaz - Cliente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22" name="" descr=""/>
          <p:cNvPicPr/>
          <p:nvPr/>
        </p:nvPicPr>
        <p:blipFill>
          <a:blip r:embed="rId1"/>
          <a:stretch/>
        </p:blipFill>
        <p:spPr>
          <a:xfrm>
            <a:off x="88920" y="936000"/>
            <a:ext cx="4950720" cy="3237480"/>
          </a:xfrm>
          <a:prstGeom prst="rect">
            <a:avLst/>
          </a:prstGeom>
          <a:ln>
            <a:noFill/>
          </a:ln>
        </p:spPr>
      </p:pic>
      <p:pic>
        <p:nvPicPr>
          <p:cNvPr id="523" name="" descr=""/>
          <p:cNvPicPr/>
          <p:nvPr/>
        </p:nvPicPr>
        <p:blipFill>
          <a:blip r:embed="rId2"/>
          <a:stretch/>
        </p:blipFill>
        <p:spPr>
          <a:xfrm>
            <a:off x="5082840" y="936000"/>
            <a:ext cx="4997520" cy="3246480"/>
          </a:xfrm>
          <a:prstGeom prst="rect">
            <a:avLst/>
          </a:prstGeom>
          <a:ln>
            <a:noFill/>
          </a:ln>
        </p:spPr>
      </p:pic>
      <p:pic>
        <p:nvPicPr>
          <p:cNvPr id="524" name="" descr=""/>
          <p:cNvPicPr/>
          <p:nvPr/>
        </p:nvPicPr>
        <p:blipFill>
          <a:blip r:embed="rId3"/>
          <a:stretch/>
        </p:blipFill>
        <p:spPr>
          <a:xfrm>
            <a:off x="2664000" y="4248000"/>
            <a:ext cx="4844880" cy="317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361440" y="-25056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c9211e"/>
                </a:solidFill>
                <a:latin typeface="Source Sans Pro Black"/>
                <a:ea typeface="DejaVu Sans"/>
              </a:rPr>
              <a:t>Prototipo Interfaz - Personal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26" name="" descr=""/>
          <p:cNvPicPr/>
          <p:nvPr/>
        </p:nvPicPr>
        <p:blipFill>
          <a:blip r:embed="rId1"/>
          <a:stretch/>
        </p:blipFill>
        <p:spPr>
          <a:xfrm>
            <a:off x="1512000" y="1264320"/>
            <a:ext cx="7104240" cy="463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504000" y="687960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c9211e"/>
                </a:solidFill>
                <a:latin typeface="Source Sans Pro Black"/>
                <a:ea typeface="DejaVu Sans"/>
              </a:rPr>
              <a:t>Prototipo Interfaz - Gerente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528" name="" descr=""/>
          <p:cNvPicPr/>
          <p:nvPr/>
        </p:nvPicPr>
        <p:blipFill>
          <a:blip r:embed="rId1"/>
          <a:stretch/>
        </p:blipFill>
        <p:spPr>
          <a:xfrm>
            <a:off x="360000" y="1800000"/>
            <a:ext cx="4175640" cy="2710800"/>
          </a:xfrm>
          <a:prstGeom prst="rect">
            <a:avLst/>
          </a:prstGeom>
          <a:ln>
            <a:noFill/>
          </a:ln>
        </p:spPr>
      </p:pic>
      <p:pic>
        <p:nvPicPr>
          <p:cNvPr id="529" name="" descr=""/>
          <p:cNvPicPr/>
          <p:nvPr/>
        </p:nvPicPr>
        <p:blipFill>
          <a:blip r:embed="rId2"/>
          <a:stretch/>
        </p:blipFill>
        <p:spPr>
          <a:xfrm>
            <a:off x="5256000" y="1785960"/>
            <a:ext cx="4175640" cy="2724840"/>
          </a:xfrm>
          <a:prstGeom prst="rect">
            <a:avLst/>
          </a:prstGeom>
          <a:ln>
            <a:noFill/>
          </a:ln>
        </p:spPr>
      </p:pic>
      <p:pic>
        <p:nvPicPr>
          <p:cNvPr id="530" name="" descr=""/>
          <p:cNvPicPr/>
          <p:nvPr/>
        </p:nvPicPr>
        <p:blipFill>
          <a:blip r:embed="rId3"/>
          <a:stretch/>
        </p:blipFill>
        <p:spPr>
          <a:xfrm>
            <a:off x="2808000" y="4655160"/>
            <a:ext cx="4114080" cy="268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Application>LibreOffice/6.2.0.3$Windows_X86_64 LibreOffice_project/98c6a8a1c6c7b144ce3cc729e34964b47ce25d62</Application>
  <Words>431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2019-05-26T16:16:05Z</dcterms:created>
  <dc:creator>Usuario</dc:creator>
  <dc:description/>
  <dc:language>es-ES</dc:language>
  <cp:lastModifiedBy/>
  <dcterms:modified xsi:type="dcterms:W3CDTF">2019-06-01T17:43:35Z</dcterms:modified>
  <cp:revision>35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