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  <p:sldMasterId id="2147483726" r:id="rId5"/>
    <p:sldMasterId id="2147483739" r:id="rId6"/>
    <p:sldMasterId id="2147483752" r:id="rId7"/>
    <p:sldMasterId id="2147483765" r:id="rId8"/>
    <p:sldMasterId id="2147483778" r:id="rId9"/>
    <p:sldMasterId id="2147483791" r:id="rId10"/>
    <p:sldMasterId id="2147483804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</p:sldIdLst>
  <p:sldSz cx="1008062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nrique Lopez" initials="E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A1C7C-23FB-4B88-B1FB-08608E8B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F89898-0245-45D7-ADC4-CC57F1AE4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E6902C-F113-4438-BD54-9080C79B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4C214-A496-46C1-9C89-9D2D01D9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621F95-7FB4-4617-B028-5EDE3E39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38248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E59E9-4877-40C3-AE9A-F6836183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A7BB15-9FEE-49D4-8204-5A2B2979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FE8CD-77BC-48E1-919E-6731999C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E24AA-E6C1-4D7E-8B38-85FA8828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551B1E-BD79-494F-B9E8-0B66E9BD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6487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7AA1C-4E40-480F-9788-CB87761C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791BDC-68B6-402E-A343-F2049AAA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95AED3-44B2-4AFE-B344-C4AD7929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C23E2-9FD1-46CE-B028-DF27E4A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4193D3-F717-4C3A-8290-6467A166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07249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DD6D2-3202-4868-A7F1-05207CF4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04BCE-2CFC-41EA-A2AF-05FD4897E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4C501-7E5C-4D6B-862B-F150363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2012414"/>
            <a:ext cx="4284266" cy="479654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F6589-4926-4CE2-8FAF-2E392C90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9C127-E335-4A4D-BA72-50E5F0AD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9047B9-81E1-424B-9A6C-AFA6BC2A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29988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48B20-9F2C-481B-A770-A9F12322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CF8CD-8745-4DC3-9697-53462B377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853171"/>
            <a:ext cx="4264576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1DC7DF-AC39-4686-8C0F-2628FD889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761381"/>
            <a:ext cx="4264576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085C0-D3A3-427C-A72F-3E86681A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32C10-A75D-42EE-AF73-64307D136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55D25B-8004-438C-8299-9DCDC9A7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5CAEA3-7671-426B-9CBC-12ACD55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0A2DF5-EEE1-4DEE-A879-9F659F14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61417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77A9C-4104-4115-B6E3-6B653F2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F1A51B-B20F-4A67-842C-36B2CEA5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5B795-2A3D-4B04-AAD4-6DE16FE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BE1869-EB29-48D3-9E68-E7D0A40C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29505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2BF444-F9C8-4A9D-9B3C-1B06088A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9D6589-3F63-41F3-9E9F-A1C75CD0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BF7DFC-2704-4050-9B80-261E1BFA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75062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B0830-C535-44DD-8A3D-1C29E514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62268-EA24-46C4-826D-08ACB848B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1DA987-5FA6-4C6D-B369-DE456EA62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7643B1-2FE9-4A8A-B233-37D718BC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528C2-5832-40B8-8CEF-42E6D805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8422D2-B65A-405D-804D-D9408B9E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58167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45D12-C6F4-4FBF-9AF9-EE138922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944752B-D5ED-4AE6-98BF-CCAFF3075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1088454"/>
            <a:ext cx="5103316" cy="5372269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9F113-DCD9-41FD-AA54-7BA11831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2267902"/>
            <a:ext cx="3251264" cy="4201570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0365F-5F37-4891-936B-D1FDEBB4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EF2DC-43F7-4155-83CD-28E4B0F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F12D56-AB8C-4831-A618-9EA3147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272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580B8-48BC-46BD-B0D1-8799F79D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0939C-BE83-4BC7-96E2-A43DDBB07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15CF6-94DD-40E1-BA45-75A9C549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2ED5C7-BE8E-4480-8708-583C0929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293CA-AF00-490C-8ECC-018ADDE2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1667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F9021A-C228-415E-9FD8-8023BC55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402483"/>
            <a:ext cx="2173635" cy="64064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3110E-05DB-42A0-8521-28DA39BC3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402483"/>
            <a:ext cx="6394896" cy="64064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E7917-F19E-4FB7-8003-732AE8D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5CC75-D6C9-4417-875C-C99010B8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A46B8-7362-4F8C-955C-1FE6A812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82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0" y="3150000"/>
            <a:ext cx="9718200" cy="1258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0EB614-4AA2-4AA1-A8BE-2387777E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0D08FB-2EF1-43EF-A4D5-ABD5C767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24312-F403-4073-9C5B-1B4F057A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98ABE-A978-42CA-90AF-428338DC6D83}" type="datetimeFigureOut">
              <a:rPr lang="es-ES" smtClean="0"/>
              <a:t>03/06/2019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B0D3E-9DC9-49ED-9493-27AF8B747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6C395-62EF-4CD4-953C-DB900E81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0795-3DCD-4037-8509-6CB2649489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31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56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40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PlaceHolder 5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82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  <p:sp>
        <p:nvSpPr>
          <p:cNvPr id="383" name="PlaceHolder 7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0" y="180000"/>
            <a:ext cx="9718200" cy="125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CustomShape 2"/>
          <p:cNvSpPr/>
          <p:nvPr/>
        </p:nvSpPr>
        <p:spPr>
          <a:xfrm>
            <a:off x="7560000" y="6840000"/>
            <a:ext cx="2518200" cy="538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CustomShape 3"/>
          <p:cNvSpPr/>
          <p:nvPr/>
        </p:nvSpPr>
        <p:spPr>
          <a:xfrm>
            <a:off x="900000" y="6840000"/>
            <a:ext cx="6478200" cy="538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CustomShape 4"/>
          <p:cNvSpPr/>
          <p:nvPr/>
        </p:nvSpPr>
        <p:spPr>
          <a:xfrm>
            <a:off x="180000" y="6840000"/>
            <a:ext cx="538200" cy="5382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425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61212" y="-177824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</a:t>
            </a:r>
            <a:r>
              <a:rPr lang="es-ES" sz="3200" b="1" strike="noStrike" spc="-1" dirty="0" err="1">
                <a:solidFill>
                  <a:srgbClr val="FF5050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32" name="Imagen 531"/>
          <p:cNvPicPr/>
          <p:nvPr/>
        </p:nvPicPr>
        <p:blipFill>
          <a:blip r:embed="rId2"/>
          <a:stretch/>
        </p:blipFill>
        <p:spPr>
          <a:xfrm>
            <a:off x="1495393" y="1300248"/>
            <a:ext cx="7089838" cy="49591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40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No Funcionales</a:t>
            </a:r>
            <a:endParaRPr lang="es-ES" sz="4000" b="0" strike="noStrike" spc="-1" dirty="0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360000" y="1872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/>
          </a:bodyPr>
          <a:lstStyle/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Cumplir con la ley de información alimentaria.</a:t>
            </a:r>
            <a:endParaRPr lang="es-ES" sz="2700" b="0" strike="noStrike" spc="-1" dirty="0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2700" b="1" strike="noStrike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La aplicación debe tener la opción de elegir entre varios idiomas.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La implementación del sistema ha de realizarse en Java.</a:t>
            </a:r>
            <a:endParaRPr lang="es-ES" sz="2700" b="0" strike="noStrike" spc="-1" dirty="0">
              <a:latin typeface="Arial"/>
            </a:endParaRP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Cada restaurante tendrá servidores conectados con el           sistema de administración.</a:t>
            </a:r>
          </a:p>
          <a:p>
            <a:pPr marL="216000" indent="-214560">
              <a:lnSpc>
                <a:spcPct val="15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700" b="1" spc="-1" dirty="0">
                <a:solidFill>
                  <a:srgbClr val="000000"/>
                </a:solidFill>
                <a:latin typeface="Source Sans Pro Semibold"/>
                <a:ea typeface="Source Sans Pro Semibold"/>
              </a:rPr>
              <a:t> El cliente debe confirmar la comanda.</a:t>
            </a:r>
          </a:p>
        </p:txBody>
      </p:sp>
      <p:sp>
        <p:nvSpPr>
          <p:cNvPr id="535" name="CustomShape 3"/>
          <p:cNvSpPr/>
          <p:nvPr/>
        </p:nvSpPr>
        <p:spPr>
          <a:xfrm>
            <a:off x="215280" y="5343120"/>
            <a:ext cx="180360" cy="47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Cliente</a:t>
            </a:r>
            <a:endParaRPr lang="es-ES" sz="3600" b="0" strike="noStrike" spc="-1" dirty="0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432000" y="1944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Elección de pagar en cualquier momento.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Diferentes alternativas prefijadas en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Pago en efectivo o en tarjeta de crédito.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Llamar a metre.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Ver el estado de los platos (en espera, preparándose, entregado).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Puede eliminar pedidos siempre y cuando estén en espera.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Se podrá imprimir factura.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 el estado de la comanda, debe aparecer el tiempo que lleva pedido.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369860"/>
            <a:ext cx="935820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– Personal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Información completa de cada plato.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Al revisar las comandas del día, deben estar 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agrupadas por mesa.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Debe ordenarse cada plato según cuando se pidió.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platos de una misma mesa deben llegar a la vez.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Los metres pueden modificar o eliminar comandas.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Requisitos Funcionales - Gestión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360000" y="1980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Registro de clientes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Ofrecer estadísticas a raíz de ese registro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Tres estados de mesa: disponible, ocupada y por preparar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 err="1">
                <a:solidFill>
                  <a:srgbClr val="1C1C1C"/>
                </a:solidFill>
                <a:latin typeface="Source Sans Pro Semibold"/>
                <a:ea typeface="DejaVu Sans"/>
              </a:rPr>
              <a:t>Superusuario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encargado de administrar cuentas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Se debe implementar un botón </a:t>
            </a: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para</a:t>
            </a:r>
            <a:r>
              <a:rPr lang="es-ES" sz="2400" b="1" strike="noStrike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confirmar la comanda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Cliente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3" name="Imagen 2"/>
          <p:cNvPicPr/>
          <p:nvPr/>
        </p:nvPicPr>
        <p:blipFill>
          <a:blip r:embed="rId2"/>
          <a:stretch/>
        </p:blipFill>
        <p:spPr>
          <a:xfrm>
            <a:off x="1087200" y="1916280"/>
            <a:ext cx="7578000" cy="4323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Personal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5" name="Imagen 2"/>
          <p:cNvPicPr/>
          <p:nvPr/>
        </p:nvPicPr>
        <p:blipFill>
          <a:blip r:embed="rId2"/>
          <a:stretch/>
        </p:blipFill>
        <p:spPr>
          <a:xfrm>
            <a:off x="574560" y="2234160"/>
            <a:ext cx="8685720" cy="381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Gerente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7" name="Imagen 2"/>
          <p:cNvPicPr/>
          <p:nvPr/>
        </p:nvPicPr>
        <p:blipFill rotWithShape="1">
          <a:blip r:embed="rId2"/>
          <a:srcRect b="1759"/>
          <a:stretch/>
        </p:blipFill>
        <p:spPr>
          <a:xfrm>
            <a:off x="1333080" y="1838160"/>
            <a:ext cx="7413840" cy="4410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Caso de Uso -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Superusuario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49" name="Imagen 2"/>
          <p:cNvPicPr/>
          <p:nvPr/>
        </p:nvPicPr>
        <p:blipFill>
          <a:blip r:embed="rId2"/>
          <a:stretch/>
        </p:blipFill>
        <p:spPr>
          <a:xfrm>
            <a:off x="1825920" y="2206440"/>
            <a:ext cx="5696640" cy="384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FFFFFF"/>
                </a:solidFill>
                <a:latin typeface="Source Sans Pro Black"/>
                <a:ea typeface="DejaVu Sans"/>
              </a:rPr>
              <a:t>Ejemplo de Diagrama de Secuencia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51" name="Imagen 550"/>
          <p:cNvPicPr/>
          <p:nvPr/>
        </p:nvPicPr>
        <p:blipFill>
          <a:blip r:embed="rId2"/>
          <a:stretch/>
        </p:blipFill>
        <p:spPr>
          <a:xfrm>
            <a:off x="2160000" y="1512000"/>
            <a:ext cx="6263640" cy="530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¿En que consiste el Sistema?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360000" y="1728000"/>
            <a:ext cx="9178200" cy="467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2900" indent="-342900">
              <a:lnSpc>
                <a:spcPct val="200000"/>
              </a:lnSpc>
              <a:spcAft>
                <a:spcPts val="1142"/>
              </a:spcAft>
              <a:buFont typeface="Arial" panose="020B0604020202020204" pitchFamily="34" charset="0"/>
              <a:buChar char="•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</a:rPr>
              <a:t>Sistema dirigido a restaurantes, agilizando y modernizando el servicio prestado por los mismos.</a:t>
            </a:r>
            <a:endParaRPr lang="es-ES" sz="2400" b="0" strike="noStrike" spc="-1" dirty="0">
              <a:latin typeface="Arial"/>
            </a:endParaRP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Comandas digitales.</a:t>
            </a:r>
          </a:p>
          <a:p>
            <a:pPr marL="216000" indent="-214560">
              <a:lnSpc>
                <a:spcPct val="2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1" spc="-1" dirty="0">
                <a:solidFill>
                  <a:srgbClr val="1C1C1C"/>
                </a:solidFill>
                <a:latin typeface="Source Sans Pro Semibold"/>
                <a:ea typeface="DejaVu Sans"/>
              </a:rPr>
              <a:t>  Servicio de gestión para el restaurante.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393AACE6-7A1F-4DE3-8144-0D9D299E683D}"/>
              </a:ext>
            </a:extLst>
          </p:cNvPr>
          <p:cNvSpPr/>
          <p:nvPr/>
        </p:nvSpPr>
        <p:spPr>
          <a:xfrm>
            <a:off x="360000" y="36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Diagrama de </a:t>
            </a:r>
            <a:r>
              <a:rPr lang="es-ES" sz="3200" b="1" spc="-1" dirty="0">
                <a:solidFill>
                  <a:srgbClr val="FFFFFF"/>
                </a:solidFill>
                <a:latin typeface="Source Sans Pro Black"/>
                <a:ea typeface="DejaVu Sans"/>
              </a:rPr>
              <a:t>Clases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258200"/>
            <a:ext cx="9321208" cy="589278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382080" y="5609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Arquitectura: Llamada y retorno con objetos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reducen las dependencias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Facilita la reutilización, extensión y el mantenimiento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modificar sin afectar a los clientes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 puede distribuir en varias redes o sistemas</a:t>
            </a:r>
            <a:endParaRPr lang="es-ES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Desventajas:</a:t>
            </a:r>
            <a:endParaRPr lang="es-E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Los objetos deben conocerse</a:t>
            </a:r>
            <a:endParaRPr lang="es-ES" sz="20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Puede haber efectos secundarios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555" name="Imagen 554"/>
          <p:cNvPicPr/>
          <p:nvPr/>
        </p:nvPicPr>
        <p:blipFill>
          <a:blip r:embed="rId2"/>
          <a:stretch/>
        </p:blipFill>
        <p:spPr>
          <a:xfrm>
            <a:off x="5616000" y="4104000"/>
            <a:ext cx="3637800" cy="2104200"/>
          </a:xfrm>
          <a:prstGeom prst="rect">
            <a:avLst/>
          </a:prstGeom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0044C78-2338-4310-ABE8-D130FD693D90}"/>
              </a:ext>
            </a:extLst>
          </p:cNvPr>
          <p:cNvSpPr txBox="1"/>
          <p:nvPr/>
        </p:nvSpPr>
        <p:spPr>
          <a:xfrm>
            <a:off x="1298863" y="5487235"/>
            <a:ext cx="260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Ejemplo A-B-C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22720" y="5228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</a:t>
            </a: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Observer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57" name="Imagen 556"/>
          <p:cNvPicPr/>
          <p:nvPr/>
        </p:nvPicPr>
        <p:blipFill>
          <a:blip r:embed="rId2"/>
          <a:stretch/>
        </p:blipFill>
        <p:spPr>
          <a:xfrm>
            <a:off x="329380" y="2808000"/>
            <a:ext cx="4426560" cy="2521800"/>
          </a:xfrm>
          <a:prstGeom prst="rect">
            <a:avLst/>
          </a:prstGeom>
          <a:ln>
            <a:noFill/>
          </a:ln>
        </p:spPr>
      </p:pic>
      <p:sp>
        <p:nvSpPr>
          <p:cNvPr id="558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3000" lnSpcReduction="1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Define la relación entre clases, si el sujeto cambia, los observadores lo notifican.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ver en tiempo real el estado de sus platos.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El cliente podrá saber en tiempo real que platos están disponibles y cuáles no.</a:t>
            </a:r>
            <a:endParaRPr lang="es-ES" sz="2800" b="0" strike="noStrike" spc="-1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989512" y="14998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Imagen 559"/>
          <p:cNvPicPr/>
          <p:nvPr/>
        </p:nvPicPr>
        <p:blipFill>
          <a:blip r:embed="rId2"/>
          <a:stretch/>
        </p:blipFill>
        <p:spPr>
          <a:xfrm>
            <a:off x="351240" y="2929320"/>
            <a:ext cx="4426560" cy="2062080"/>
          </a:xfrm>
          <a:prstGeom prst="rect">
            <a:avLst/>
          </a:prstGeom>
          <a:ln>
            <a:noFill/>
          </a:ln>
        </p:spPr>
      </p:pic>
      <p:sp>
        <p:nvSpPr>
          <p:cNvPr id="561" name="CustomShape 2"/>
          <p:cNvSpPr/>
          <p:nvPr/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Creamos nuevos objetos sin necesidad de alterar el prototipo.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Cada cliente podrá modificar su plato sin ningún tipo de problema</a:t>
            </a:r>
            <a:endParaRPr lang="es-E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Prevenimos los errores y facilitamos la organización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391AD3C5-93FF-4178-8153-B87B870E7CA2}"/>
              </a:ext>
            </a:extLst>
          </p:cNvPr>
          <p:cNvSpPr/>
          <p:nvPr/>
        </p:nvSpPr>
        <p:spPr>
          <a:xfrm>
            <a:off x="422720" y="49746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Patrón Factory</a:t>
            </a:r>
            <a:endParaRPr lang="es-ES" sz="3200" b="0" strike="noStrike" spc="-1" dirty="0">
              <a:latin typeface="Arial"/>
            </a:endParaRPr>
          </a:p>
        </p:txBody>
      </p:sp>
      <p:cxnSp>
        <p:nvCxnSpPr>
          <p:cNvPr id="5" name="Conector recto 4"/>
          <p:cNvCxnSpPr/>
          <p:nvPr/>
        </p:nvCxnSpPr>
        <p:spPr>
          <a:xfrm>
            <a:off x="48879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432000" y="499820"/>
            <a:ext cx="907164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 dirty="0" err="1">
                <a:solidFill>
                  <a:srgbClr val="FFFFFF"/>
                </a:solidFill>
                <a:latin typeface="Source Sans Pro Black"/>
                <a:ea typeface="DejaVu Sans"/>
              </a:rPr>
              <a:t>Testing</a:t>
            </a: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 de la aplicación</a:t>
            </a:r>
            <a:endParaRPr lang="es-ES" sz="3200" b="0" strike="noStrike" spc="-1" dirty="0">
              <a:latin typeface="Arial"/>
            </a:endParaRPr>
          </a:p>
        </p:txBody>
      </p:sp>
      <p:pic>
        <p:nvPicPr>
          <p:cNvPr id="563" name="Imagen 562"/>
          <p:cNvPicPr/>
          <p:nvPr/>
        </p:nvPicPr>
        <p:blipFill>
          <a:blip r:embed="rId2"/>
          <a:stretch/>
        </p:blipFill>
        <p:spPr>
          <a:xfrm>
            <a:off x="3985200" y="2608200"/>
            <a:ext cx="2437560" cy="2437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000" y="333000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FFFF"/>
                </a:solidFill>
                <a:latin typeface="Source Sans Pro Black"/>
                <a:ea typeface="DejaVu Sans"/>
              </a:rPr>
              <a:t>GRUPO DE DESARROLLO ADD</a:t>
            </a:r>
            <a:endParaRPr lang="es-ES" sz="3200" b="0" strike="noStrike" spc="-1" dirty="0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540000" y="4680000"/>
            <a:ext cx="9178200" cy="251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200" b="0" strike="noStrike" spc="-1">
                <a:solidFill>
                  <a:srgbClr val="1C1C1C"/>
                </a:solidFill>
                <a:latin typeface="Source Sans Pro Light"/>
                <a:ea typeface="DejaVu Sans"/>
              </a:rPr>
              <a:t>Gracias por asistir a nuestra presentación.</a:t>
            </a:r>
            <a:endParaRPr lang="es-E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32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¿Cómo nos hemos organizado?</a:t>
            </a:r>
            <a:endParaRPr lang="es-ES" sz="32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06" name="Imagen 5"/>
          <p:cNvPicPr/>
          <p:nvPr/>
        </p:nvPicPr>
        <p:blipFill>
          <a:blip r:embed="rId2"/>
          <a:stretch/>
        </p:blipFill>
        <p:spPr>
          <a:xfrm>
            <a:off x="504000" y="2134800"/>
            <a:ext cx="3682800" cy="1224000"/>
          </a:xfrm>
          <a:prstGeom prst="rect">
            <a:avLst/>
          </a:prstGeom>
          <a:ln>
            <a:noFill/>
          </a:ln>
        </p:spPr>
      </p:pic>
      <p:pic>
        <p:nvPicPr>
          <p:cNvPr id="507" name="Imagen 9"/>
          <p:cNvPicPr/>
          <p:nvPr/>
        </p:nvPicPr>
        <p:blipFill>
          <a:blip r:embed="rId3"/>
          <a:stretch/>
        </p:blipFill>
        <p:spPr>
          <a:xfrm>
            <a:off x="5040000" y="5103720"/>
            <a:ext cx="4649040" cy="1180080"/>
          </a:xfrm>
          <a:prstGeom prst="rect">
            <a:avLst/>
          </a:prstGeom>
          <a:ln>
            <a:noFill/>
          </a:ln>
        </p:spPr>
      </p:pic>
      <p:pic>
        <p:nvPicPr>
          <p:cNvPr id="508" name="Imagen 11"/>
          <p:cNvPicPr/>
          <p:nvPr/>
        </p:nvPicPr>
        <p:blipFill>
          <a:blip r:embed="rId4"/>
          <a:stretch/>
        </p:blipFill>
        <p:spPr>
          <a:xfrm>
            <a:off x="4892040" y="1853640"/>
            <a:ext cx="4683240" cy="2201760"/>
          </a:xfrm>
          <a:prstGeom prst="rect">
            <a:avLst/>
          </a:prstGeom>
          <a:ln>
            <a:noFill/>
          </a:ln>
        </p:spPr>
      </p:pic>
      <p:pic>
        <p:nvPicPr>
          <p:cNvPr id="509" name="Imagen 3"/>
          <p:cNvPicPr/>
          <p:nvPr/>
        </p:nvPicPr>
        <p:blipFill>
          <a:blip r:embed="rId5"/>
          <a:stretch/>
        </p:blipFill>
        <p:spPr>
          <a:xfrm>
            <a:off x="370800" y="4417560"/>
            <a:ext cx="4520160" cy="912600"/>
          </a:xfrm>
          <a:prstGeom prst="rect">
            <a:avLst/>
          </a:prstGeom>
          <a:ln>
            <a:noFill/>
          </a:ln>
        </p:spPr>
      </p:pic>
      <p:pic>
        <p:nvPicPr>
          <p:cNvPr id="510" name="Imagen 6"/>
          <p:cNvPicPr/>
          <p:nvPr/>
        </p:nvPicPr>
        <p:blipFill>
          <a:blip r:embed="rId6"/>
          <a:stretch/>
        </p:blipFill>
        <p:spPr>
          <a:xfrm>
            <a:off x="370800" y="5692680"/>
            <a:ext cx="4506840" cy="82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1 y 2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187560" y="1709640"/>
            <a:ext cx="9704520" cy="30147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  <a:endParaRPr lang="es-ES" sz="1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Saber que tipo de aplicación de quiere desarrollar.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Obtener los primeros requisitos a través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 preguntas de carácter general para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desarrollar un primer prototipo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187560" y="3990240"/>
            <a:ext cx="5859360" cy="243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Obtuvimos gran parte de los requisitos mas generales del sistema.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 Conseguimos una idea clara de lo que se pretendía desarrollar. 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972" t="4595" r="5872" b="4041"/>
          <a:stretch/>
        </p:blipFill>
        <p:spPr>
          <a:xfrm>
            <a:off x="6489700" y="1673821"/>
            <a:ext cx="3200400" cy="4892239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61706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Análisis de riesgos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53" y="1695390"/>
            <a:ext cx="9075527" cy="4616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1"/>
          <p:cNvSpPr/>
          <p:nvPr/>
        </p:nvSpPr>
        <p:spPr>
          <a:xfrm>
            <a:off x="504000" y="627480"/>
            <a:ext cx="9071280" cy="60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000" b="1" strike="noStrike" spc="-1" dirty="0">
                <a:solidFill>
                  <a:schemeClr val="bg1"/>
                </a:solidFill>
                <a:latin typeface="Source Sans Pro Black"/>
                <a:ea typeface="DejaVu Sans"/>
              </a:rPr>
              <a:t>Entrevistas 3 y 4</a:t>
            </a:r>
            <a:endParaRPr lang="es-ES" sz="4000" b="1" strike="noStrike" spc="-1" dirty="0">
              <a:solidFill>
                <a:schemeClr val="bg1"/>
              </a:solidFill>
              <a:latin typeface="Source Sans Pro Black"/>
            </a:endParaRPr>
          </a:p>
        </p:txBody>
      </p:sp>
      <p:sp>
        <p:nvSpPr>
          <p:cNvPr id="518" name="CustomShape 2"/>
          <p:cNvSpPr/>
          <p:nvPr/>
        </p:nvSpPr>
        <p:spPr>
          <a:xfrm>
            <a:off x="187920" y="1715760"/>
            <a:ext cx="9704520" cy="33533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Objetivos: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Enseñar el primer prototipo básico, con el fin de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profundizar mas en los requisitos de la aplicación.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Conocer la opinión sobre el diseño elegido para la 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interfaz y los posibles cambios que desea el cliente.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186840" y="4250880"/>
            <a:ext cx="4810320" cy="22453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Resultados:</a:t>
            </a:r>
            <a:r>
              <a:rPr lang="es-ES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s-ES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El cliente mostró su agrado con el primer diseño.</a:t>
            </a: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s-ES" sz="1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Obtuvimos algunos requisitos no tan obvios del sistema.</a:t>
            </a:r>
            <a:endParaRPr lang="es-ES" sz="18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912" y="1468437"/>
            <a:ext cx="3505200" cy="5334000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>
            <a:off x="6221412" y="1550660"/>
            <a:ext cx="0" cy="5086677"/>
          </a:xfrm>
          <a:prstGeom prst="line">
            <a:avLst/>
          </a:prstGeom>
          <a:ln w="38100">
            <a:solidFill>
              <a:srgbClr val="E74C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360540" y="-178385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Cliente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2" name="Imagen 521"/>
          <p:cNvPicPr/>
          <p:nvPr/>
        </p:nvPicPr>
        <p:blipFill>
          <a:blip r:embed="rId2"/>
          <a:stretch/>
        </p:blipFill>
        <p:spPr>
          <a:xfrm>
            <a:off x="88920" y="936000"/>
            <a:ext cx="4950720" cy="3237480"/>
          </a:xfrm>
          <a:prstGeom prst="rect">
            <a:avLst/>
          </a:prstGeom>
          <a:ln>
            <a:noFill/>
          </a:ln>
        </p:spPr>
      </p:pic>
      <p:pic>
        <p:nvPicPr>
          <p:cNvPr id="523" name="Imagen 522"/>
          <p:cNvPicPr/>
          <p:nvPr/>
        </p:nvPicPr>
        <p:blipFill>
          <a:blip r:embed="rId3"/>
          <a:stretch/>
        </p:blipFill>
        <p:spPr>
          <a:xfrm>
            <a:off x="5082840" y="936000"/>
            <a:ext cx="4997520" cy="3246480"/>
          </a:xfrm>
          <a:prstGeom prst="rect">
            <a:avLst/>
          </a:prstGeom>
          <a:ln>
            <a:noFill/>
          </a:ln>
        </p:spPr>
      </p:pic>
      <p:pic>
        <p:nvPicPr>
          <p:cNvPr id="524" name="Imagen 523"/>
          <p:cNvPicPr/>
          <p:nvPr/>
        </p:nvPicPr>
        <p:blipFill>
          <a:blip r:embed="rId4"/>
          <a:stretch/>
        </p:blipFill>
        <p:spPr>
          <a:xfrm>
            <a:off x="2664000" y="4248000"/>
            <a:ext cx="4844880" cy="317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361212" y="-179440"/>
            <a:ext cx="9358200" cy="89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Personal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6" name="Imagen 525"/>
          <p:cNvPicPr/>
          <p:nvPr/>
        </p:nvPicPr>
        <p:blipFill>
          <a:blip r:embed="rId2"/>
          <a:stretch/>
        </p:blipFill>
        <p:spPr>
          <a:xfrm>
            <a:off x="1512000" y="1264320"/>
            <a:ext cx="7104240" cy="463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359672" y="235753"/>
            <a:ext cx="9071280" cy="48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 dirty="0">
                <a:solidFill>
                  <a:srgbClr val="FF5050"/>
                </a:solidFill>
                <a:latin typeface="Source Sans Pro Black"/>
                <a:ea typeface="DejaVu Sans"/>
              </a:rPr>
              <a:t>Prototipo Interfaz - Gerente</a:t>
            </a:r>
            <a:endParaRPr lang="es-ES" sz="3200" b="0" strike="noStrike" spc="-1" dirty="0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528" name="Imagen 527"/>
          <p:cNvPicPr/>
          <p:nvPr/>
        </p:nvPicPr>
        <p:blipFill>
          <a:blip r:embed="rId2"/>
          <a:stretch/>
        </p:blipFill>
        <p:spPr>
          <a:xfrm>
            <a:off x="360000" y="1800000"/>
            <a:ext cx="4175640" cy="2710800"/>
          </a:xfrm>
          <a:prstGeom prst="rect">
            <a:avLst/>
          </a:prstGeom>
          <a:ln>
            <a:noFill/>
          </a:ln>
        </p:spPr>
      </p:pic>
      <p:pic>
        <p:nvPicPr>
          <p:cNvPr id="529" name="Imagen 528"/>
          <p:cNvPicPr/>
          <p:nvPr/>
        </p:nvPicPr>
        <p:blipFill>
          <a:blip r:embed="rId3"/>
          <a:stretch/>
        </p:blipFill>
        <p:spPr>
          <a:xfrm>
            <a:off x="5256000" y="1785960"/>
            <a:ext cx="4175640" cy="2724840"/>
          </a:xfrm>
          <a:prstGeom prst="rect">
            <a:avLst/>
          </a:prstGeom>
          <a:ln>
            <a:noFill/>
          </a:ln>
        </p:spPr>
      </p:pic>
      <p:pic>
        <p:nvPicPr>
          <p:cNvPr id="530" name="Imagen 529"/>
          <p:cNvPicPr/>
          <p:nvPr/>
        </p:nvPicPr>
        <p:blipFill>
          <a:blip r:embed="rId4"/>
          <a:stretch/>
        </p:blipFill>
        <p:spPr>
          <a:xfrm>
            <a:off x="2808000" y="4655160"/>
            <a:ext cx="4114080" cy="2688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586</Words>
  <Application>Microsoft Office PowerPoint</Application>
  <PresentationFormat>Personalizado</PresentationFormat>
  <Paragraphs>94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25</vt:i4>
      </vt:variant>
    </vt:vector>
  </HeadingPairs>
  <TitlesOfParts>
    <vt:vector size="45" baseType="lpstr">
      <vt:lpstr>Arial</vt:lpstr>
      <vt:lpstr>Calibri</vt:lpstr>
      <vt:lpstr>Calibri Light</vt:lpstr>
      <vt:lpstr>DejaVu Sans</vt:lpstr>
      <vt:lpstr>Source Sans Pro Black</vt:lpstr>
      <vt:lpstr>Source Sans Pro Light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Usuario</dc:creator>
  <dc:description/>
  <cp:lastModifiedBy>José Miguel Bolaños Alcaraz</cp:lastModifiedBy>
  <cp:revision>53</cp:revision>
  <dcterms:created xsi:type="dcterms:W3CDTF">2019-05-26T16:16:05Z</dcterms:created>
  <dcterms:modified xsi:type="dcterms:W3CDTF">2019-06-03T16:33:53Z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