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266" r:id="rId3"/>
    <p:sldId id="263" r:id="rId4"/>
    <p:sldId id="280" r:id="rId5"/>
    <p:sldId id="264" r:id="rId6"/>
    <p:sldId id="281" r:id="rId7"/>
    <p:sldId id="282" r:id="rId8"/>
    <p:sldId id="283" r:id="rId9"/>
    <p:sldId id="285" r:id="rId10"/>
    <p:sldId id="284" r:id="rId11"/>
    <p:sldId id="27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2B8"/>
    <a:srgbClr val="343A40"/>
    <a:srgbClr val="F0F0F0"/>
    <a:srgbClr val="FFFFFF"/>
    <a:srgbClr val="93E4F1"/>
    <a:srgbClr val="318FF7"/>
    <a:srgbClr val="C694B8"/>
    <a:srgbClr val="8B4978"/>
    <a:srgbClr val="63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266B-026D-4AA3-9DB5-000F6D0F47D2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CA6E-F3FF-434B-BB16-041950A99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9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ECA6E-F3FF-434B-BB16-041950A99E1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06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38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6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10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9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7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7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1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44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5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7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13B3-8E17-4A52-9F95-02D138C5C427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6B98-B67C-4EFF-98EC-0AD9B719A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flejos.netlify.app/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8507" cy="684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DA9D001-8917-2EE2-B96C-C47A33E71D25}"/>
              </a:ext>
            </a:extLst>
          </p:cNvPr>
          <p:cNvSpPr/>
          <p:nvPr/>
        </p:nvSpPr>
        <p:spPr>
          <a:xfrm>
            <a:off x="0" y="0"/>
            <a:ext cx="12192000" cy="6847324"/>
          </a:xfrm>
          <a:prstGeom prst="rect">
            <a:avLst/>
          </a:prstGeom>
          <a:gradFill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74C7CE66-C857-5F36-4B50-C9F078874901}"/>
              </a:ext>
            </a:extLst>
          </p:cNvPr>
          <p:cNvSpPr/>
          <p:nvPr/>
        </p:nvSpPr>
        <p:spPr>
          <a:xfrm>
            <a:off x="0" y="0"/>
            <a:ext cx="12192000" cy="6852662"/>
          </a:xfrm>
          <a:custGeom>
            <a:avLst/>
            <a:gdLst/>
            <a:ahLst/>
            <a:cxnLst/>
            <a:rect l="l" t="t" r="r" b="b"/>
            <a:pathLst>
              <a:path w="9115296" h="6847324">
                <a:moveTo>
                  <a:pt x="986612" y="523283"/>
                </a:moveTo>
                <a:cubicBezTo>
                  <a:pt x="1037992" y="523283"/>
                  <a:pt x="1073359" y="531729"/>
                  <a:pt x="1092715" y="548621"/>
                </a:cubicBezTo>
                <a:cubicBezTo>
                  <a:pt x="1112070" y="565513"/>
                  <a:pt x="1121748" y="601057"/>
                  <a:pt x="1121748" y="655252"/>
                </a:cubicBezTo>
                <a:lnTo>
                  <a:pt x="1121748" y="749214"/>
                </a:lnTo>
                <a:cubicBezTo>
                  <a:pt x="1121748" y="824524"/>
                  <a:pt x="1111718" y="869041"/>
                  <a:pt x="1091659" y="882766"/>
                </a:cubicBezTo>
                <a:cubicBezTo>
                  <a:pt x="1071600" y="896491"/>
                  <a:pt x="1036584" y="903353"/>
                  <a:pt x="986612" y="903353"/>
                </a:cubicBezTo>
                <a:close/>
                <a:moveTo>
                  <a:pt x="6903609" y="484221"/>
                </a:moveTo>
                <a:cubicBezTo>
                  <a:pt x="6931058" y="484221"/>
                  <a:pt x="6949182" y="495306"/>
                  <a:pt x="6957980" y="517477"/>
                </a:cubicBezTo>
                <a:cubicBezTo>
                  <a:pt x="6966777" y="539647"/>
                  <a:pt x="6971177" y="590499"/>
                  <a:pt x="6971177" y="670033"/>
                </a:cubicBezTo>
                <a:lnTo>
                  <a:pt x="6971177" y="1455510"/>
                </a:lnTo>
                <a:cubicBezTo>
                  <a:pt x="6971177" y="1556158"/>
                  <a:pt x="6966954" y="1619855"/>
                  <a:pt x="6958508" y="1646601"/>
                </a:cubicBezTo>
                <a:cubicBezTo>
                  <a:pt x="6950062" y="1673346"/>
                  <a:pt x="6930706" y="1686719"/>
                  <a:pt x="6900441" y="1686719"/>
                </a:cubicBezTo>
                <a:cubicBezTo>
                  <a:pt x="6870880" y="1686719"/>
                  <a:pt x="6852053" y="1675106"/>
                  <a:pt x="6843959" y="1651880"/>
                </a:cubicBezTo>
                <a:cubicBezTo>
                  <a:pt x="6835864" y="1628653"/>
                  <a:pt x="6831818" y="1567420"/>
                  <a:pt x="6831818" y="1468179"/>
                </a:cubicBezTo>
                <a:lnTo>
                  <a:pt x="6831818" y="670033"/>
                </a:lnTo>
                <a:cubicBezTo>
                  <a:pt x="6831818" y="582053"/>
                  <a:pt x="6837976" y="529090"/>
                  <a:pt x="6850293" y="511142"/>
                </a:cubicBezTo>
                <a:cubicBezTo>
                  <a:pt x="6862611" y="493194"/>
                  <a:pt x="6880382" y="484221"/>
                  <a:pt x="6903609" y="484221"/>
                </a:cubicBezTo>
                <a:close/>
                <a:moveTo>
                  <a:pt x="5699157" y="230841"/>
                </a:moveTo>
                <a:lnTo>
                  <a:pt x="5699157" y="1433339"/>
                </a:lnTo>
                <a:cubicBezTo>
                  <a:pt x="5699157" y="1498092"/>
                  <a:pt x="5697749" y="1541730"/>
                  <a:pt x="5694934" y="1564252"/>
                </a:cubicBezTo>
                <a:cubicBezTo>
                  <a:pt x="5692118" y="1586775"/>
                  <a:pt x="5681561" y="1605778"/>
                  <a:pt x="5663261" y="1621263"/>
                </a:cubicBezTo>
                <a:cubicBezTo>
                  <a:pt x="5644962" y="1636747"/>
                  <a:pt x="5619975" y="1644489"/>
                  <a:pt x="5588303" y="1644489"/>
                </a:cubicBezTo>
                <a:cubicBezTo>
                  <a:pt x="5576338" y="1644489"/>
                  <a:pt x="5556982" y="1643434"/>
                  <a:pt x="5530237" y="1641322"/>
                </a:cubicBezTo>
                <a:lnTo>
                  <a:pt x="5530237" y="1940099"/>
                </a:lnTo>
                <a:lnTo>
                  <a:pt x="5752851" y="1940099"/>
                </a:lnTo>
                <a:cubicBezTo>
                  <a:pt x="5851311" y="1940099"/>
                  <a:pt x="5924982" y="1932533"/>
                  <a:pt x="5973865" y="1917401"/>
                </a:cubicBezTo>
                <a:cubicBezTo>
                  <a:pt x="6022749" y="1902268"/>
                  <a:pt x="6061498" y="1874995"/>
                  <a:pt x="6090113" y="1835580"/>
                </a:cubicBezTo>
                <a:cubicBezTo>
                  <a:pt x="6118729" y="1796165"/>
                  <a:pt x="6134801" y="1752000"/>
                  <a:pt x="6138331" y="1703083"/>
                </a:cubicBezTo>
                <a:cubicBezTo>
                  <a:pt x="6141861" y="1654167"/>
                  <a:pt x="6143627" y="1544193"/>
                  <a:pt x="6143627" y="1373162"/>
                </a:cubicBezTo>
                <a:lnTo>
                  <a:pt x="6143627" y="230841"/>
                </a:lnTo>
                <a:close/>
                <a:moveTo>
                  <a:pt x="4618841" y="230841"/>
                </a:moveTo>
                <a:lnTo>
                  <a:pt x="4618841" y="1940099"/>
                </a:lnTo>
                <a:lnTo>
                  <a:pt x="5389538" y="1940099"/>
                </a:lnTo>
                <a:lnTo>
                  <a:pt x="5389538" y="1598036"/>
                </a:lnTo>
                <a:lnTo>
                  <a:pt x="5063312" y="1598036"/>
                </a:lnTo>
                <a:lnTo>
                  <a:pt x="5063312" y="1222190"/>
                </a:lnTo>
                <a:lnTo>
                  <a:pt x="5340974" y="1222190"/>
                </a:lnTo>
                <a:lnTo>
                  <a:pt x="5340974" y="897019"/>
                </a:lnTo>
                <a:lnTo>
                  <a:pt x="5063312" y="897019"/>
                </a:lnTo>
                <a:lnTo>
                  <a:pt x="5063312" y="572904"/>
                </a:lnTo>
                <a:lnTo>
                  <a:pt x="5359977" y="572904"/>
                </a:lnTo>
                <a:lnTo>
                  <a:pt x="5359977" y="230841"/>
                </a:lnTo>
                <a:close/>
                <a:moveTo>
                  <a:pt x="3713966" y="230841"/>
                </a:moveTo>
                <a:lnTo>
                  <a:pt x="3713966" y="1940099"/>
                </a:lnTo>
                <a:lnTo>
                  <a:pt x="4428708" y="1940099"/>
                </a:lnTo>
                <a:lnTo>
                  <a:pt x="4428708" y="1598036"/>
                </a:lnTo>
                <a:lnTo>
                  <a:pt x="4158437" y="1598036"/>
                </a:lnTo>
                <a:lnTo>
                  <a:pt x="4158437" y="230841"/>
                </a:lnTo>
                <a:close/>
                <a:moveTo>
                  <a:pt x="2770991" y="230841"/>
                </a:moveTo>
                <a:lnTo>
                  <a:pt x="2770991" y="1940099"/>
                </a:lnTo>
                <a:lnTo>
                  <a:pt x="3215461" y="1940099"/>
                </a:lnTo>
                <a:lnTo>
                  <a:pt x="3215461" y="1222190"/>
                </a:lnTo>
                <a:lnTo>
                  <a:pt x="3489957" y="1222190"/>
                </a:lnTo>
                <a:lnTo>
                  <a:pt x="3489957" y="897019"/>
                </a:lnTo>
                <a:lnTo>
                  <a:pt x="3215461" y="897019"/>
                </a:lnTo>
                <a:lnTo>
                  <a:pt x="3215461" y="572904"/>
                </a:lnTo>
                <a:lnTo>
                  <a:pt x="3523741" y="572904"/>
                </a:lnTo>
                <a:lnTo>
                  <a:pt x="3523741" y="230841"/>
                </a:lnTo>
                <a:close/>
                <a:moveTo>
                  <a:pt x="1789916" y="230841"/>
                </a:moveTo>
                <a:lnTo>
                  <a:pt x="1789916" y="1940099"/>
                </a:lnTo>
                <a:lnTo>
                  <a:pt x="2560614" y="1940099"/>
                </a:lnTo>
                <a:lnTo>
                  <a:pt x="2560614" y="1598036"/>
                </a:lnTo>
                <a:lnTo>
                  <a:pt x="2234387" y="1598036"/>
                </a:lnTo>
                <a:lnTo>
                  <a:pt x="2234387" y="1222190"/>
                </a:lnTo>
                <a:lnTo>
                  <a:pt x="2512049" y="1222190"/>
                </a:lnTo>
                <a:lnTo>
                  <a:pt x="2512049" y="897019"/>
                </a:lnTo>
                <a:lnTo>
                  <a:pt x="2234387" y="897019"/>
                </a:lnTo>
                <a:lnTo>
                  <a:pt x="2234387" y="572904"/>
                </a:lnTo>
                <a:lnTo>
                  <a:pt x="2531053" y="572904"/>
                </a:lnTo>
                <a:lnTo>
                  <a:pt x="2531053" y="230841"/>
                </a:lnTo>
                <a:close/>
                <a:moveTo>
                  <a:pt x="542141" y="230841"/>
                </a:moveTo>
                <a:lnTo>
                  <a:pt x="542141" y="1940099"/>
                </a:lnTo>
                <a:lnTo>
                  <a:pt x="986612" y="1940099"/>
                </a:lnTo>
                <a:lnTo>
                  <a:pt x="986612" y="1169402"/>
                </a:lnTo>
                <a:cubicBezTo>
                  <a:pt x="1047845" y="1169402"/>
                  <a:pt x="1085676" y="1180311"/>
                  <a:pt x="1100105" y="1202130"/>
                </a:cubicBezTo>
                <a:cubicBezTo>
                  <a:pt x="1114533" y="1223949"/>
                  <a:pt x="1121748" y="1280608"/>
                  <a:pt x="1121748" y="1372106"/>
                </a:cubicBezTo>
                <a:lnTo>
                  <a:pt x="1121748" y="1940099"/>
                </a:lnTo>
                <a:lnTo>
                  <a:pt x="1534546" y="1940099"/>
                </a:lnTo>
                <a:lnTo>
                  <a:pt x="1534546" y="1489294"/>
                </a:lnTo>
                <a:cubicBezTo>
                  <a:pt x="1534546" y="1351343"/>
                  <a:pt x="1530851" y="1267059"/>
                  <a:pt x="1523460" y="1236442"/>
                </a:cubicBezTo>
                <a:cubicBezTo>
                  <a:pt x="1516070" y="1205825"/>
                  <a:pt x="1497243" y="1172217"/>
                  <a:pt x="1466978" y="1135618"/>
                </a:cubicBezTo>
                <a:cubicBezTo>
                  <a:pt x="1436713" y="1099019"/>
                  <a:pt x="1377591" y="1069810"/>
                  <a:pt x="1289612" y="1047991"/>
                </a:cubicBezTo>
                <a:cubicBezTo>
                  <a:pt x="1386741" y="1038841"/>
                  <a:pt x="1451846" y="1011391"/>
                  <a:pt x="1484925" y="965642"/>
                </a:cubicBezTo>
                <a:cubicBezTo>
                  <a:pt x="1518006" y="919893"/>
                  <a:pt x="1534546" y="830507"/>
                  <a:pt x="1534546" y="697482"/>
                </a:cubicBezTo>
                <a:cubicBezTo>
                  <a:pt x="1534546" y="551789"/>
                  <a:pt x="1511143" y="445686"/>
                  <a:pt x="1464338" y="379173"/>
                </a:cubicBezTo>
                <a:cubicBezTo>
                  <a:pt x="1417534" y="312661"/>
                  <a:pt x="1357004" y="271311"/>
                  <a:pt x="1282750" y="255123"/>
                </a:cubicBezTo>
                <a:cubicBezTo>
                  <a:pt x="1208495" y="238935"/>
                  <a:pt x="1066497" y="230841"/>
                  <a:pt x="856755" y="230841"/>
                </a:cubicBezTo>
                <a:close/>
                <a:moveTo>
                  <a:pt x="8112367" y="194945"/>
                </a:moveTo>
                <a:cubicBezTo>
                  <a:pt x="8006792" y="194945"/>
                  <a:pt x="7916702" y="212013"/>
                  <a:pt x="7842095" y="246149"/>
                </a:cubicBezTo>
                <a:cubicBezTo>
                  <a:pt x="7767489" y="280285"/>
                  <a:pt x="7713470" y="327618"/>
                  <a:pt x="7680038" y="388147"/>
                </a:cubicBezTo>
                <a:cubicBezTo>
                  <a:pt x="7646606" y="448677"/>
                  <a:pt x="7629890" y="544398"/>
                  <a:pt x="7629890" y="675311"/>
                </a:cubicBezTo>
                <a:cubicBezTo>
                  <a:pt x="7629890" y="766106"/>
                  <a:pt x="7641679" y="840712"/>
                  <a:pt x="7665257" y="899130"/>
                </a:cubicBezTo>
                <a:cubicBezTo>
                  <a:pt x="7688836" y="957548"/>
                  <a:pt x="7718573" y="1003297"/>
                  <a:pt x="7754468" y="1036378"/>
                </a:cubicBezTo>
                <a:cubicBezTo>
                  <a:pt x="7790364" y="1069458"/>
                  <a:pt x="7863562" y="1122597"/>
                  <a:pt x="7974064" y="1195796"/>
                </a:cubicBezTo>
                <a:cubicBezTo>
                  <a:pt x="8084566" y="1268291"/>
                  <a:pt x="8153893" y="1320022"/>
                  <a:pt x="8182047" y="1350991"/>
                </a:cubicBezTo>
                <a:cubicBezTo>
                  <a:pt x="8209496" y="1381960"/>
                  <a:pt x="8223221" y="1447768"/>
                  <a:pt x="8223221" y="1548416"/>
                </a:cubicBezTo>
                <a:cubicBezTo>
                  <a:pt x="8223221" y="1594165"/>
                  <a:pt x="8216007" y="1628653"/>
                  <a:pt x="8201578" y="1651880"/>
                </a:cubicBezTo>
                <a:cubicBezTo>
                  <a:pt x="8187149" y="1675106"/>
                  <a:pt x="8165155" y="1686719"/>
                  <a:pt x="8135594" y="1686719"/>
                </a:cubicBezTo>
                <a:cubicBezTo>
                  <a:pt x="8106033" y="1686719"/>
                  <a:pt x="8085446" y="1677569"/>
                  <a:pt x="8073833" y="1659270"/>
                </a:cubicBezTo>
                <a:cubicBezTo>
                  <a:pt x="8062219" y="1640970"/>
                  <a:pt x="8056413" y="1599796"/>
                  <a:pt x="8056413" y="1535747"/>
                </a:cubicBezTo>
                <a:lnTo>
                  <a:pt x="8056413" y="1327764"/>
                </a:lnTo>
                <a:lnTo>
                  <a:pt x="7643615" y="1327764"/>
                </a:lnTo>
                <a:lnTo>
                  <a:pt x="7643615" y="1439674"/>
                </a:lnTo>
                <a:cubicBezTo>
                  <a:pt x="7643615" y="1567772"/>
                  <a:pt x="7656635" y="1666660"/>
                  <a:pt x="7682677" y="1736340"/>
                </a:cubicBezTo>
                <a:cubicBezTo>
                  <a:pt x="7708719" y="1806019"/>
                  <a:pt x="7763794" y="1863381"/>
                  <a:pt x="7847902" y="1908427"/>
                </a:cubicBezTo>
                <a:cubicBezTo>
                  <a:pt x="7932010" y="1953472"/>
                  <a:pt x="8033538" y="1975995"/>
                  <a:pt x="8152486" y="1975995"/>
                </a:cubicBezTo>
                <a:cubicBezTo>
                  <a:pt x="8260876" y="1975995"/>
                  <a:pt x="8355894" y="1956463"/>
                  <a:pt x="8437538" y="1917401"/>
                </a:cubicBezTo>
                <a:cubicBezTo>
                  <a:pt x="8519182" y="1878338"/>
                  <a:pt x="8574258" y="1829949"/>
                  <a:pt x="8602763" y="1772235"/>
                </a:cubicBezTo>
                <a:cubicBezTo>
                  <a:pt x="8631268" y="1714521"/>
                  <a:pt x="8645521" y="1624782"/>
                  <a:pt x="8645521" y="1503019"/>
                </a:cubicBezTo>
                <a:cubicBezTo>
                  <a:pt x="8645521" y="1335507"/>
                  <a:pt x="8619831" y="1214095"/>
                  <a:pt x="8568451" y="1138785"/>
                </a:cubicBezTo>
                <a:cubicBezTo>
                  <a:pt x="8517071" y="1063475"/>
                  <a:pt x="8392454" y="967105"/>
                  <a:pt x="8194600" y="849675"/>
                </a:cubicBezTo>
                <a:cubicBezTo>
                  <a:pt x="8125603" y="808886"/>
                  <a:pt x="8083735" y="774051"/>
                  <a:pt x="8068999" y="745172"/>
                </a:cubicBezTo>
                <a:cubicBezTo>
                  <a:pt x="8053570" y="716293"/>
                  <a:pt x="8045855" y="673332"/>
                  <a:pt x="8045855" y="616288"/>
                </a:cubicBezTo>
                <a:cubicBezTo>
                  <a:pt x="8045855" y="571914"/>
                  <a:pt x="8052718" y="538809"/>
                  <a:pt x="8066442" y="516974"/>
                </a:cubicBezTo>
                <a:cubicBezTo>
                  <a:pt x="8080167" y="495138"/>
                  <a:pt x="8100402" y="484221"/>
                  <a:pt x="8127148" y="484221"/>
                </a:cubicBezTo>
                <a:cubicBezTo>
                  <a:pt x="8151782" y="484221"/>
                  <a:pt x="8169378" y="492315"/>
                  <a:pt x="8179935" y="508503"/>
                </a:cubicBezTo>
                <a:cubicBezTo>
                  <a:pt x="8190493" y="524691"/>
                  <a:pt x="8195772" y="562346"/>
                  <a:pt x="8195772" y="621468"/>
                </a:cubicBezTo>
                <a:lnTo>
                  <a:pt x="8195772" y="748158"/>
                </a:lnTo>
                <a:lnTo>
                  <a:pt x="8608569" y="748158"/>
                </a:lnTo>
                <a:lnTo>
                  <a:pt x="8608569" y="680590"/>
                </a:lnTo>
                <a:cubicBezTo>
                  <a:pt x="8608569" y="544750"/>
                  <a:pt x="8595373" y="448501"/>
                  <a:pt x="8568979" y="391843"/>
                </a:cubicBezTo>
                <a:cubicBezTo>
                  <a:pt x="8542585" y="335184"/>
                  <a:pt x="8488742" y="288203"/>
                  <a:pt x="8407449" y="250900"/>
                </a:cubicBezTo>
                <a:cubicBezTo>
                  <a:pt x="8326157" y="213597"/>
                  <a:pt x="8227796" y="194945"/>
                  <a:pt x="8112367" y="194945"/>
                </a:cubicBezTo>
                <a:close/>
                <a:moveTo>
                  <a:pt x="6901497" y="194945"/>
                </a:moveTo>
                <a:cubicBezTo>
                  <a:pt x="6805072" y="194945"/>
                  <a:pt x="6720612" y="210781"/>
                  <a:pt x="6648117" y="242454"/>
                </a:cubicBezTo>
                <a:cubicBezTo>
                  <a:pt x="6575622" y="274126"/>
                  <a:pt x="6518084" y="319524"/>
                  <a:pt x="6475502" y="378646"/>
                </a:cubicBezTo>
                <a:cubicBezTo>
                  <a:pt x="6432920" y="437768"/>
                  <a:pt x="6407582" y="503048"/>
                  <a:pt x="6399488" y="574487"/>
                </a:cubicBezTo>
                <a:cubicBezTo>
                  <a:pt x="6391394" y="645926"/>
                  <a:pt x="6387347" y="767513"/>
                  <a:pt x="6387347" y="939249"/>
                </a:cubicBezTo>
                <a:lnTo>
                  <a:pt x="6387347" y="1231691"/>
                </a:lnTo>
                <a:cubicBezTo>
                  <a:pt x="6387347" y="1407649"/>
                  <a:pt x="6391570" y="1530820"/>
                  <a:pt x="6400016" y="1601203"/>
                </a:cubicBezTo>
                <a:cubicBezTo>
                  <a:pt x="6408462" y="1671587"/>
                  <a:pt x="6434856" y="1736691"/>
                  <a:pt x="6479197" y="1796517"/>
                </a:cubicBezTo>
                <a:cubicBezTo>
                  <a:pt x="6523539" y="1856343"/>
                  <a:pt x="6582133" y="1901212"/>
                  <a:pt x="6654980" y="1931125"/>
                </a:cubicBezTo>
                <a:cubicBezTo>
                  <a:pt x="6727826" y="1961038"/>
                  <a:pt x="6809999" y="1975995"/>
                  <a:pt x="6901497" y="1975995"/>
                </a:cubicBezTo>
                <a:cubicBezTo>
                  <a:pt x="6997922" y="1975995"/>
                  <a:pt x="7082382" y="1960158"/>
                  <a:pt x="7154877" y="1928486"/>
                </a:cubicBezTo>
                <a:cubicBezTo>
                  <a:pt x="7227372" y="1896813"/>
                  <a:pt x="7284910" y="1851416"/>
                  <a:pt x="7327492" y="1792294"/>
                </a:cubicBezTo>
                <a:cubicBezTo>
                  <a:pt x="7370074" y="1733172"/>
                  <a:pt x="7395412" y="1667892"/>
                  <a:pt x="7403506" y="1596453"/>
                </a:cubicBezTo>
                <a:cubicBezTo>
                  <a:pt x="7411600" y="1525014"/>
                  <a:pt x="7415647" y="1403426"/>
                  <a:pt x="7415647" y="1231691"/>
                </a:cubicBezTo>
                <a:lnTo>
                  <a:pt x="7415647" y="939249"/>
                </a:lnTo>
                <a:cubicBezTo>
                  <a:pt x="7415647" y="763290"/>
                  <a:pt x="7411424" y="640120"/>
                  <a:pt x="7402978" y="569736"/>
                </a:cubicBezTo>
                <a:cubicBezTo>
                  <a:pt x="7394532" y="499353"/>
                  <a:pt x="7368138" y="434248"/>
                  <a:pt x="7323797" y="374423"/>
                </a:cubicBezTo>
                <a:cubicBezTo>
                  <a:pt x="7279455" y="314597"/>
                  <a:pt x="7220861" y="269727"/>
                  <a:pt x="7148015" y="239815"/>
                </a:cubicBezTo>
                <a:cubicBezTo>
                  <a:pt x="7075168" y="209902"/>
                  <a:pt x="6992996" y="194945"/>
                  <a:pt x="6901497" y="194945"/>
                </a:cubicBezTo>
                <a:close/>
                <a:moveTo>
                  <a:pt x="0" y="0"/>
                </a:moveTo>
                <a:lnTo>
                  <a:pt x="9115296" y="0"/>
                </a:lnTo>
                <a:lnTo>
                  <a:pt x="9115296" y="6847324"/>
                </a:lnTo>
                <a:lnTo>
                  <a:pt x="0" y="6847324"/>
                </a:lnTo>
                <a:close/>
              </a:path>
            </a:pathLst>
          </a:custGeom>
          <a:gradFill flip="none" rotWithShape="1">
            <a:gsLst>
              <a:gs pos="33000">
                <a:schemeClr val="tx1">
                  <a:alpha val="63000"/>
                </a:scheme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sz="15000" dirty="0"/>
          </a:p>
        </p:txBody>
      </p:sp>
    </p:spTree>
    <p:extLst>
      <p:ext uri="{BB962C8B-B14F-4D97-AF65-F5344CB8AC3E}">
        <p14:creationId xmlns:p14="http://schemas.microsoft.com/office/powerpoint/2010/main" val="167208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4964BFA-69DF-DA24-CF47-188247D67421}"/>
              </a:ext>
            </a:extLst>
          </p:cNvPr>
          <p:cNvSpPr txBox="1"/>
          <p:nvPr/>
        </p:nvSpPr>
        <p:spPr>
          <a:xfrm>
            <a:off x="3018787" y="2551847"/>
            <a:ext cx="5563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Netlify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es una plataforma de alojamiento y despliegue que proporciona una manera sencilla y eficiente de publicar proyectos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React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27FBED-D7A6-6796-BCCA-54F605183744}"/>
              </a:ext>
            </a:extLst>
          </p:cNvPr>
          <p:cNvGrpSpPr/>
          <p:nvPr/>
        </p:nvGrpSpPr>
        <p:grpSpPr>
          <a:xfrm>
            <a:off x="5781122" y="3655892"/>
            <a:ext cx="612000" cy="612000"/>
            <a:chOff x="5790000" y="3134953"/>
            <a:chExt cx="612000" cy="6120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99245B-4069-0D38-8B24-A7B21E654062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91E9B0-66F3-593E-6D3E-40B900E49E7C}"/>
                </a:ext>
              </a:extLst>
            </p:cNvPr>
            <p:cNvSpPr/>
            <p:nvPr/>
          </p:nvSpPr>
          <p:spPr>
            <a:xfrm>
              <a:off x="5916000" y="3260952"/>
              <a:ext cx="360000" cy="360000"/>
            </a:xfrm>
            <a:prstGeom prst="ellipse">
              <a:avLst/>
            </a:prstGeom>
            <a:solidFill>
              <a:srgbClr val="17A2B8"/>
            </a:solidFill>
            <a:ln w="57150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D37BE3-B1A4-1260-6B8F-D7E6C35CD241}"/>
              </a:ext>
            </a:extLst>
          </p:cNvPr>
          <p:cNvSpPr txBox="1"/>
          <p:nvPr/>
        </p:nvSpPr>
        <p:spPr>
          <a:xfrm>
            <a:off x="2984579" y="2012698"/>
            <a:ext cx="559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PUBLICACIÓN EN NETLIFY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B878D8A-DF1B-6ABA-7254-8BA09F16CA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0" y="3961892"/>
            <a:ext cx="5781122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netlify&quot; Icon - Download for free – Iconduck">
            <a:extLst>
              <a:ext uri="{FF2B5EF4-FFF2-40B4-BE49-F238E27FC236}">
                <a16:creationId xmlns:a16="http://schemas.microsoft.com/office/drawing/2014/main" id="{DF88BD22-7F83-C214-4F62-1BA87AFF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65" y="3363466"/>
            <a:ext cx="2088232" cy="209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12F2443-3341-A8B9-6DB1-6E78501B5213}"/>
              </a:ext>
            </a:extLst>
          </p:cNvPr>
          <p:cNvSpPr txBox="1"/>
          <p:nvPr/>
        </p:nvSpPr>
        <p:spPr>
          <a:xfrm>
            <a:off x="8081957" y="5667722"/>
            <a:ext cx="307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</a:p>
        </p:txBody>
      </p:sp>
    </p:spTree>
    <p:extLst>
      <p:ext uri="{BB962C8B-B14F-4D97-AF65-F5344CB8AC3E}">
        <p14:creationId xmlns:p14="http://schemas.microsoft.com/office/powerpoint/2010/main" val="76300056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B81EF0-B31B-CA80-4272-8B2C21130C6E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331214-A178-91A8-8425-35D3B59432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02" t="25199" r="8628" b="26501"/>
          <a:stretch/>
        </p:blipFill>
        <p:spPr>
          <a:xfrm>
            <a:off x="5591944" y="1340768"/>
            <a:ext cx="6696744" cy="389937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E51DB3B-F12A-679E-FE7A-C6B8C1F8B88C}"/>
              </a:ext>
            </a:extLst>
          </p:cNvPr>
          <p:cNvSpPr/>
          <p:nvPr/>
        </p:nvSpPr>
        <p:spPr>
          <a:xfrm>
            <a:off x="6456040" y="1628800"/>
            <a:ext cx="5040560" cy="316835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113795-6543-C5B0-F797-BC170DCB2998}"/>
              </a:ext>
            </a:extLst>
          </p:cNvPr>
          <p:cNvSpPr txBox="1"/>
          <p:nvPr/>
        </p:nvSpPr>
        <p:spPr>
          <a:xfrm>
            <a:off x="1" y="767109"/>
            <a:ext cx="602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PRUEBA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618DA2-7A11-7626-E8ED-8EF75473F540}"/>
              </a:ext>
            </a:extLst>
          </p:cNvPr>
          <p:cNvSpPr txBox="1"/>
          <p:nvPr/>
        </p:nvSpPr>
        <p:spPr>
          <a:xfrm>
            <a:off x="0" y="1455251"/>
            <a:ext cx="6023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APLICACIÓN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A76D3D1-0882-F58D-19CC-964F29BAA730}"/>
              </a:ext>
            </a:extLst>
          </p:cNvPr>
          <p:cNvSpPr txBox="1"/>
          <p:nvPr/>
        </p:nvSpPr>
        <p:spPr>
          <a:xfrm>
            <a:off x="911424" y="3789040"/>
            <a:ext cx="4151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343A4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ACCESO A LA APLICACIÓN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C44A98D-9A42-52D9-6C9D-7E5527AF49D7}"/>
              </a:ext>
            </a:extLst>
          </p:cNvPr>
          <p:cNvSpPr txBox="1"/>
          <p:nvPr/>
        </p:nvSpPr>
        <p:spPr>
          <a:xfrm>
            <a:off x="936104" y="4964975"/>
            <a:ext cx="4151786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https://reflejos.netlify.app/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293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lipse 48">
            <a:extLst>
              <a:ext uri="{FF2B5EF4-FFF2-40B4-BE49-F238E27FC236}">
                <a16:creationId xmlns:a16="http://schemas.microsoft.com/office/drawing/2014/main" id="{89173E3A-9E06-BBF9-B6EC-A9E31AF60447}"/>
              </a:ext>
            </a:extLst>
          </p:cNvPr>
          <p:cNvSpPr/>
          <p:nvPr/>
        </p:nvSpPr>
        <p:spPr>
          <a:xfrm>
            <a:off x="4123543" y="1943264"/>
            <a:ext cx="3960000" cy="39600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7E7D4D-F3F3-4D67-30A8-ED8570BF3B5E}"/>
              </a:ext>
            </a:extLst>
          </p:cNvPr>
          <p:cNvSpPr txBox="1"/>
          <p:nvPr/>
        </p:nvSpPr>
        <p:spPr>
          <a:xfrm>
            <a:off x="8878" y="2103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spc="300" dirty="0">
                <a:solidFill>
                  <a:srgbClr val="17A2B8"/>
                </a:solidFill>
                <a:latin typeface="Arial Black" panose="020B0A04020102020204" pitchFamily="34" charset="0"/>
              </a:rPr>
              <a:t>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99DA0C-8D77-215D-485B-5312D33BF932}"/>
              </a:ext>
            </a:extLst>
          </p:cNvPr>
          <p:cNvSpPr txBox="1"/>
          <p:nvPr/>
        </p:nvSpPr>
        <p:spPr>
          <a:xfrm>
            <a:off x="-8878" y="1074441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METAS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3CA95F-7580-7268-7E39-8A34049791A1}"/>
              </a:ext>
            </a:extLst>
          </p:cNvPr>
          <p:cNvSpPr txBox="1"/>
          <p:nvPr/>
        </p:nvSpPr>
        <p:spPr>
          <a:xfrm>
            <a:off x="335360" y="1849296"/>
            <a:ext cx="37096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DESARROLLO DE FONTEND JS</a:t>
            </a:r>
          </a:p>
          <a:p>
            <a:pPr algn="r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proyecto puede desarrollarse tanto con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Vanilla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como con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combinación con Vite y Node.js. </a:t>
            </a:r>
          </a:p>
          <a:p>
            <a:pPr algn="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70CCE9-0734-6D75-595A-6EB135B0487B}"/>
              </a:ext>
            </a:extLst>
          </p:cNvPr>
          <p:cNvSpPr txBox="1"/>
          <p:nvPr/>
        </p:nvSpPr>
        <p:spPr>
          <a:xfrm>
            <a:off x="344878" y="3339637"/>
            <a:ext cx="32894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INTEGRACIÓN CON FIREBASE</a:t>
            </a:r>
          </a:p>
          <a:p>
            <a:pPr algn="r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Investigar y utilizar los servicios de Firebase para gestionar la autenticación de usuarios, así como para el almacenamiento de datos.  </a:t>
            </a:r>
          </a:p>
          <a:p>
            <a:pPr algn="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179A56-0EF9-041D-7881-861058B94CB1}"/>
              </a:ext>
            </a:extLst>
          </p:cNvPr>
          <p:cNvSpPr txBox="1"/>
          <p:nvPr/>
        </p:nvSpPr>
        <p:spPr>
          <a:xfrm>
            <a:off x="344878" y="5085269"/>
            <a:ext cx="3691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AUTENTICACIÓN DE USUARIOS</a:t>
            </a:r>
          </a:p>
          <a:p>
            <a:pPr algn="r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forma segura el acceso de los usuarios a la aplicación, integrando la autenticación propia de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(email y contraseña)</a:t>
            </a:r>
            <a:endParaRPr lang="es-ES" dirty="0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4178D16-BD83-3AA0-2E19-CB7EFAAD5A72}"/>
              </a:ext>
            </a:extLst>
          </p:cNvPr>
          <p:cNvGrpSpPr/>
          <p:nvPr/>
        </p:nvGrpSpPr>
        <p:grpSpPr>
          <a:xfrm>
            <a:off x="4367888" y="2031337"/>
            <a:ext cx="720000" cy="720000"/>
            <a:chOff x="3821835" y="1649424"/>
            <a:chExt cx="720000" cy="72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CC96030-004A-DF2F-599C-260765B67293}"/>
                </a:ext>
              </a:extLst>
            </p:cNvPr>
            <p:cNvSpPr/>
            <p:nvPr/>
          </p:nvSpPr>
          <p:spPr>
            <a:xfrm>
              <a:off x="3821835" y="1649424"/>
              <a:ext cx="720000" cy="720000"/>
            </a:xfrm>
            <a:prstGeom prst="ellipse">
              <a:avLst/>
            </a:prstGeom>
            <a:solidFill>
              <a:srgbClr val="93E4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Gráfico 11" descr="Engranaje único">
              <a:extLst>
                <a:ext uri="{FF2B5EF4-FFF2-40B4-BE49-F238E27FC236}">
                  <a16:creationId xmlns:a16="http://schemas.microsoft.com/office/drawing/2014/main" id="{B6F325DE-6320-B328-6F25-E2D0DA22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11835" y="1736872"/>
              <a:ext cx="540000" cy="5400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5FF03E0-4D94-D05A-40E9-75D1950E30F3}"/>
              </a:ext>
            </a:extLst>
          </p:cNvPr>
          <p:cNvGrpSpPr/>
          <p:nvPr/>
        </p:nvGrpSpPr>
        <p:grpSpPr>
          <a:xfrm>
            <a:off x="3763543" y="3652165"/>
            <a:ext cx="720000" cy="720000"/>
            <a:chOff x="4077861" y="2968827"/>
            <a:chExt cx="720000" cy="72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47F6DAD-B1C1-04AB-D3A5-8A92F954A1A1}"/>
                </a:ext>
              </a:extLst>
            </p:cNvPr>
            <p:cNvSpPr/>
            <p:nvPr/>
          </p:nvSpPr>
          <p:spPr>
            <a:xfrm>
              <a:off x="4077861" y="2968827"/>
              <a:ext cx="720000" cy="720000"/>
            </a:xfrm>
            <a:prstGeom prst="ellipse">
              <a:avLst/>
            </a:prstGeom>
            <a:solidFill>
              <a:srgbClr val="93E4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Gráfico 13" descr="Base de datos">
              <a:extLst>
                <a:ext uri="{FF2B5EF4-FFF2-40B4-BE49-F238E27FC236}">
                  <a16:creationId xmlns:a16="http://schemas.microsoft.com/office/drawing/2014/main" id="{59A485C2-1F07-5622-5662-0CB81F796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05816" y="3088590"/>
              <a:ext cx="468000" cy="468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F1D2B711-BD8A-952C-D568-572C9FD2C4E7}"/>
              </a:ext>
            </a:extLst>
          </p:cNvPr>
          <p:cNvGrpSpPr/>
          <p:nvPr/>
        </p:nvGrpSpPr>
        <p:grpSpPr>
          <a:xfrm>
            <a:off x="4359498" y="5095194"/>
            <a:ext cx="720000" cy="720000"/>
            <a:chOff x="4420981" y="4500545"/>
            <a:chExt cx="720000" cy="72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3BD53F83-299B-DE39-26AA-E2D526D46195}"/>
                </a:ext>
              </a:extLst>
            </p:cNvPr>
            <p:cNvSpPr/>
            <p:nvPr/>
          </p:nvSpPr>
          <p:spPr>
            <a:xfrm>
              <a:off x="4420981" y="4500545"/>
              <a:ext cx="720000" cy="720000"/>
            </a:xfrm>
            <a:prstGeom prst="ellipse">
              <a:avLst/>
            </a:prstGeom>
            <a:solidFill>
              <a:srgbClr val="93E4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Gráfico 15" descr="Desbloquear">
              <a:extLst>
                <a:ext uri="{FF2B5EF4-FFF2-40B4-BE49-F238E27FC236}">
                  <a16:creationId xmlns:a16="http://schemas.microsoft.com/office/drawing/2014/main" id="{FA52A822-17B0-0D36-0C76-BD1D8C71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7519" y="4590740"/>
              <a:ext cx="504000" cy="504000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8A7A02-5BD2-8F66-B822-044E36A3AA5C}"/>
              </a:ext>
            </a:extLst>
          </p:cNvPr>
          <p:cNvSpPr txBox="1"/>
          <p:nvPr/>
        </p:nvSpPr>
        <p:spPr>
          <a:xfrm>
            <a:off x="8107421" y="1853118"/>
            <a:ext cx="3749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VISUALIZACIÓN DE DATOS</a:t>
            </a:r>
          </a:p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funcionalidades que permitan la 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efectiva de los datos de los deportistas y de los programas de entrenamiento</a:t>
            </a:r>
          </a:p>
          <a:p>
            <a:pPr algn="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47048A1-F161-5992-DCC5-801D03B88D70}"/>
              </a:ext>
            </a:extLst>
          </p:cNvPr>
          <p:cNvSpPr txBox="1"/>
          <p:nvPr/>
        </p:nvSpPr>
        <p:spPr>
          <a:xfrm>
            <a:off x="8588993" y="3339637"/>
            <a:ext cx="3014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DISEÑO DE INTEFACES</a:t>
            </a:r>
          </a:p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interfaces sencillas e intuitivas que proporcionen una navegación fluida por la aplicación web.</a:t>
            </a:r>
          </a:p>
          <a:p>
            <a:pPr algn="r"/>
            <a:endParaRPr lang="es-ES" u="sng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ACAD07D-E553-C22E-1948-9EDA5AFFC86B}"/>
              </a:ext>
            </a:extLst>
          </p:cNvPr>
          <p:cNvSpPr txBox="1"/>
          <p:nvPr/>
        </p:nvSpPr>
        <p:spPr>
          <a:xfrm>
            <a:off x="8104670" y="5095194"/>
            <a:ext cx="3742452" cy="18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FUNCIONALIDAD Y CALIDAD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pruebas de todas las funcionalidades para asegurar que todas las características de la aplicación funcionen correctamente y cumplan con los requisitos establecidos.</a:t>
            </a:r>
          </a:p>
          <a:p>
            <a:pPr algn="r"/>
            <a:endParaRPr lang="es-ES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F6F7D823-5BA8-6BE3-E5AD-4DA9980DF3D8}"/>
              </a:ext>
            </a:extLst>
          </p:cNvPr>
          <p:cNvSpPr/>
          <p:nvPr/>
        </p:nvSpPr>
        <p:spPr>
          <a:xfrm>
            <a:off x="7104112" y="2031337"/>
            <a:ext cx="720000" cy="720000"/>
          </a:xfrm>
          <a:prstGeom prst="ellipse">
            <a:avLst/>
          </a:prstGeom>
          <a:solidFill>
            <a:srgbClr val="93E4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1C761807-00F8-437E-D8D4-1DEE5AD4DB8A}"/>
              </a:ext>
            </a:extLst>
          </p:cNvPr>
          <p:cNvGrpSpPr/>
          <p:nvPr/>
        </p:nvGrpSpPr>
        <p:grpSpPr>
          <a:xfrm>
            <a:off x="7752184" y="3654419"/>
            <a:ext cx="720000" cy="720000"/>
            <a:chOff x="6801175" y="3228773"/>
            <a:chExt cx="720000" cy="72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2435BAD6-09B0-DDC0-ECF8-94FE021C822B}"/>
                </a:ext>
              </a:extLst>
            </p:cNvPr>
            <p:cNvSpPr/>
            <p:nvPr/>
          </p:nvSpPr>
          <p:spPr>
            <a:xfrm>
              <a:off x="6801175" y="3228773"/>
              <a:ext cx="720000" cy="720000"/>
            </a:xfrm>
            <a:prstGeom prst="ellipse">
              <a:avLst/>
            </a:prstGeom>
            <a:solidFill>
              <a:srgbClr val="93E4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3" name="Gráfico 32" descr="Diseño web">
              <a:extLst>
                <a:ext uri="{FF2B5EF4-FFF2-40B4-BE49-F238E27FC236}">
                  <a16:creationId xmlns:a16="http://schemas.microsoft.com/office/drawing/2014/main" id="{D82C6C27-8E32-6D3A-40B3-91A5F8B71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09175" y="3336773"/>
              <a:ext cx="504000" cy="50400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D130467-5700-4ECC-B1A3-67895815C7FC}"/>
              </a:ext>
            </a:extLst>
          </p:cNvPr>
          <p:cNvGrpSpPr/>
          <p:nvPr/>
        </p:nvGrpSpPr>
        <p:grpSpPr>
          <a:xfrm>
            <a:off x="7104112" y="5095194"/>
            <a:ext cx="720000" cy="720000"/>
            <a:chOff x="6114955" y="4669292"/>
            <a:chExt cx="720000" cy="720000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B03CF14-7698-53B7-3E2B-9C28C6850F91}"/>
                </a:ext>
              </a:extLst>
            </p:cNvPr>
            <p:cNvSpPr/>
            <p:nvPr/>
          </p:nvSpPr>
          <p:spPr>
            <a:xfrm>
              <a:off x="6114955" y="4669292"/>
              <a:ext cx="720000" cy="720000"/>
            </a:xfrm>
            <a:prstGeom prst="ellipse">
              <a:avLst/>
            </a:prstGeom>
            <a:solidFill>
              <a:srgbClr val="93E4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8" name="Gráfico 37" descr="Marca de verificación">
              <a:extLst>
                <a:ext uri="{FF2B5EF4-FFF2-40B4-BE49-F238E27FC236}">
                  <a16:creationId xmlns:a16="http://schemas.microsoft.com/office/drawing/2014/main" id="{1DC228DE-6F8A-F69F-222A-25A276B3E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76711" y="4813292"/>
              <a:ext cx="432000" cy="432000"/>
            </a:xfrm>
            <a:prstGeom prst="rect">
              <a:avLst/>
            </a:prstGeom>
          </p:spPr>
        </p:pic>
      </p:grpSp>
      <p:pic>
        <p:nvPicPr>
          <p:cNvPr id="8" name="Gráfico 7" descr="Ojo">
            <a:extLst>
              <a:ext uri="{FF2B5EF4-FFF2-40B4-BE49-F238E27FC236}">
                <a16:creationId xmlns:a16="http://schemas.microsoft.com/office/drawing/2014/main" id="{9A847204-0303-0C96-171F-C096B20E15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76120" y="2092846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F583F9F-E769-E7B5-F721-E6D444AF282A}"/>
              </a:ext>
            </a:extLst>
          </p:cNvPr>
          <p:cNvSpPr txBox="1"/>
          <p:nvPr/>
        </p:nvSpPr>
        <p:spPr>
          <a:xfrm>
            <a:off x="8878" y="2103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HERRAMIENTAS</a:t>
            </a:r>
            <a:endParaRPr lang="es-ES" sz="6000" spc="300" dirty="0">
              <a:solidFill>
                <a:srgbClr val="17A2B8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B562C6-A6A5-7B1D-4760-1F05960DEC7E}"/>
              </a:ext>
            </a:extLst>
          </p:cNvPr>
          <p:cNvSpPr txBox="1"/>
          <p:nvPr/>
        </p:nvSpPr>
        <p:spPr>
          <a:xfrm>
            <a:off x="-8878" y="1074441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TECNOLOGÍAS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BC8E37-8948-EEBA-175C-20B99F185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19" y="2703516"/>
            <a:ext cx="1656000" cy="144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5547CC-0CE3-15BB-BC1D-B5ABAED779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703516"/>
            <a:ext cx="1461100" cy="14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EA7A8F-905D-6DF0-E257-17E526DA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95" y="252351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64AFB51-BEB1-BB8A-9AB0-4DCB42B88B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50" y="2811516"/>
            <a:ext cx="1671529" cy="1332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BC41667-F89F-FE84-EB29-FB62C099D080}"/>
              </a:ext>
            </a:extLst>
          </p:cNvPr>
          <p:cNvSpPr txBox="1"/>
          <p:nvPr/>
        </p:nvSpPr>
        <p:spPr>
          <a:xfrm>
            <a:off x="1014819" y="4565224"/>
            <a:ext cx="3517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+ VITE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286512-862A-9039-80BE-2262D2F0F8E3}"/>
              </a:ext>
            </a:extLst>
          </p:cNvPr>
          <p:cNvSpPr txBox="1"/>
          <p:nvPr/>
        </p:nvSpPr>
        <p:spPr>
          <a:xfrm>
            <a:off x="4784289" y="4565223"/>
            <a:ext cx="337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AB4A60-DD18-7221-5380-2DAEFEB0621A}"/>
              </a:ext>
            </a:extLst>
          </p:cNvPr>
          <p:cNvSpPr txBox="1"/>
          <p:nvPr/>
        </p:nvSpPr>
        <p:spPr>
          <a:xfrm>
            <a:off x="8154309" y="4565223"/>
            <a:ext cx="337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81465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33F46-1D05-8648-17AA-12A733C703AB}"/>
              </a:ext>
            </a:extLst>
          </p:cNvPr>
          <p:cNvSpPr txBox="1"/>
          <p:nvPr/>
        </p:nvSpPr>
        <p:spPr>
          <a:xfrm>
            <a:off x="5665041" y="4429845"/>
            <a:ext cx="505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DISEÑO DEL PROTOTIPO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8EA1A8-8359-5B6D-5565-B9301310273C}"/>
              </a:ext>
            </a:extLst>
          </p:cNvPr>
          <p:cNvGrpSpPr/>
          <p:nvPr/>
        </p:nvGrpSpPr>
        <p:grpSpPr>
          <a:xfrm>
            <a:off x="7896200" y="3659762"/>
            <a:ext cx="612000" cy="612000"/>
            <a:chOff x="5790000" y="3134953"/>
            <a:chExt cx="612000" cy="61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6553B8-8E00-AA77-8C20-A132A1691847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322C25D-9F27-27E8-6AC2-6053D8A91B63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4964BFA-69DF-DA24-CF47-188247D67421}"/>
              </a:ext>
            </a:extLst>
          </p:cNvPr>
          <p:cNvSpPr txBox="1"/>
          <p:nvPr/>
        </p:nvSpPr>
        <p:spPr>
          <a:xfrm>
            <a:off x="1444617" y="2183957"/>
            <a:ext cx="8899855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Exploración de la integración con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Firebase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Evaluación mediante pruebas con proyectos en JavaScript puro y con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React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Estudio del beneficio del uso de Bootstrap.</a:t>
            </a:r>
          </a:p>
          <a:p>
            <a:pPr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Valoración del uso de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github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 la colaboración.</a:t>
            </a:r>
          </a:p>
          <a:p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60066A-E49C-3AD1-795E-963EC4B3AFC3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>
            <a:off x="1789280" y="3965762"/>
            <a:ext cx="610692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12AED84-D365-0971-D9B4-01AE2777704D}"/>
              </a:ext>
            </a:extLst>
          </p:cNvPr>
          <p:cNvSpPr txBox="1"/>
          <p:nvPr/>
        </p:nvSpPr>
        <p:spPr>
          <a:xfrm>
            <a:off x="8878" y="2103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spc="300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CRONOLOGÍA</a:t>
            </a:r>
            <a:endParaRPr lang="es-ES" sz="6000" spc="300" dirty="0">
              <a:solidFill>
                <a:srgbClr val="17A2B8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A9DBA9-406E-F149-169E-B895EF6A1BA7}"/>
              </a:ext>
            </a:extLst>
          </p:cNvPr>
          <p:cNvSpPr txBox="1"/>
          <p:nvPr/>
        </p:nvSpPr>
        <p:spPr>
          <a:xfrm>
            <a:off x="-8878" y="1074441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PROYECTO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27FBED-D7A6-6796-BCCA-54F605183744}"/>
              </a:ext>
            </a:extLst>
          </p:cNvPr>
          <p:cNvGrpSpPr/>
          <p:nvPr/>
        </p:nvGrpSpPr>
        <p:grpSpPr>
          <a:xfrm>
            <a:off x="1177280" y="3659762"/>
            <a:ext cx="612000" cy="612000"/>
            <a:chOff x="5790000" y="3134953"/>
            <a:chExt cx="612000" cy="6120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99245B-4069-0D38-8B24-A7B21E654062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91E9B0-66F3-593E-6D3E-40B900E49E7C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D37BE3-B1A4-1260-6B8F-D7E6C35CD241}"/>
              </a:ext>
            </a:extLst>
          </p:cNvPr>
          <p:cNvSpPr txBox="1"/>
          <p:nvPr/>
        </p:nvSpPr>
        <p:spPr>
          <a:xfrm>
            <a:off x="1415480" y="1725183"/>
            <a:ext cx="5692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ANALISIS DE NECESIDADES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EAC01A-9208-1876-FC41-A31848ED100D}"/>
              </a:ext>
            </a:extLst>
          </p:cNvPr>
          <p:cNvSpPr txBox="1"/>
          <p:nvPr/>
        </p:nvSpPr>
        <p:spPr>
          <a:xfrm>
            <a:off x="5663952" y="4953065"/>
            <a:ext cx="5059270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Diseño de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Wireframe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Figma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El diseño incluía dos pantallas, una para el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login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 otra para la visualización de resultados </a:t>
            </a:r>
          </a:p>
          <a:p>
            <a:pPr algn="r"/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8686803-308C-CCE1-8165-2B374C6F64E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8508200" y="3965762"/>
            <a:ext cx="3674922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33F46-1D05-8648-17AA-12A733C703AB}"/>
              </a:ext>
            </a:extLst>
          </p:cNvPr>
          <p:cNvSpPr txBox="1"/>
          <p:nvPr/>
        </p:nvSpPr>
        <p:spPr>
          <a:xfrm>
            <a:off x="6036825" y="4429845"/>
            <a:ext cx="458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CREACIÓN DEL LOGIN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8EA1A8-8359-5B6D-5565-B9301310273C}"/>
              </a:ext>
            </a:extLst>
          </p:cNvPr>
          <p:cNvGrpSpPr/>
          <p:nvPr/>
        </p:nvGrpSpPr>
        <p:grpSpPr>
          <a:xfrm>
            <a:off x="10312720" y="3659762"/>
            <a:ext cx="612000" cy="612000"/>
            <a:chOff x="5790000" y="3134953"/>
            <a:chExt cx="612000" cy="61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6553B8-8E00-AA77-8C20-A132A1691847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322C25D-9F27-27E8-6AC2-6053D8A91B63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4964BFA-69DF-DA24-CF47-188247D67421}"/>
              </a:ext>
            </a:extLst>
          </p:cNvPr>
          <p:cNvSpPr txBox="1"/>
          <p:nvPr/>
        </p:nvSpPr>
        <p:spPr>
          <a:xfrm>
            <a:off x="1479925" y="2472600"/>
            <a:ext cx="55639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crea un proyecto </a:t>
            </a:r>
            <a:r>
              <a:rPr lang="es-ES" sz="16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REACT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 la creación de una SPA y se publica en </a:t>
            </a:r>
            <a:r>
              <a:rPr lang="es-ES" sz="16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GitHub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 tener control de versiones y que todos los miembros puedan colaborar.</a:t>
            </a:r>
          </a:p>
          <a:p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60066A-E49C-3AD1-795E-963EC4B3AFC3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>
            <a:off x="4567900" y="3965762"/>
            <a:ext cx="574482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27FBED-D7A6-6796-BCCA-54F605183744}"/>
              </a:ext>
            </a:extLst>
          </p:cNvPr>
          <p:cNvGrpSpPr/>
          <p:nvPr/>
        </p:nvGrpSpPr>
        <p:grpSpPr>
          <a:xfrm>
            <a:off x="3955900" y="3659762"/>
            <a:ext cx="612000" cy="612000"/>
            <a:chOff x="5790000" y="3134953"/>
            <a:chExt cx="612000" cy="6120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99245B-4069-0D38-8B24-A7B21E654062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91E9B0-66F3-593E-6D3E-40B900E49E7C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D37BE3-B1A4-1260-6B8F-D7E6C35CD241}"/>
              </a:ext>
            </a:extLst>
          </p:cNvPr>
          <p:cNvSpPr txBox="1"/>
          <p:nvPr/>
        </p:nvSpPr>
        <p:spPr>
          <a:xfrm>
            <a:off x="1450788" y="1931670"/>
            <a:ext cx="559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CREACIÓN DE PROYECTO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EAC01A-9208-1876-FC41-A31848ED100D}"/>
              </a:ext>
            </a:extLst>
          </p:cNvPr>
          <p:cNvSpPr txBox="1"/>
          <p:nvPr/>
        </p:nvSpPr>
        <p:spPr>
          <a:xfrm>
            <a:off x="5519936" y="4953065"/>
            <a:ext cx="5203286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configura la base de datos de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firestore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 permitir la autenticación con email y contraseña.</a:t>
            </a:r>
          </a:p>
          <a:p>
            <a:pPr algn="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crea la pantalla de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logín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 permitir el acceso solo a los usuarios autenticados.</a:t>
            </a:r>
          </a:p>
          <a:p>
            <a:pPr algn="r"/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8686803-308C-CCE1-8165-2B374C6F64E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10924720" y="3965762"/>
            <a:ext cx="1276158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B878D8A-DF1B-6ABA-7254-8BA09F16CA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-8878" y="3965762"/>
            <a:ext cx="3964778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4392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33F46-1D05-8648-17AA-12A733C703AB}"/>
              </a:ext>
            </a:extLst>
          </p:cNvPr>
          <p:cNvSpPr txBox="1"/>
          <p:nvPr/>
        </p:nvSpPr>
        <p:spPr>
          <a:xfrm>
            <a:off x="5772066" y="4429845"/>
            <a:ext cx="4845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MENU DE NAVEGACIÓN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8EA1A8-8359-5B6D-5565-B9301310273C}"/>
              </a:ext>
            </a:extLst>
          </p:cNvPr>
          <p:cNvGrpSpPr/>
          <p:nvPr/>
        </p:nvGrpSpPr>
        <p:grpSpPr>
          <a:xfrm>
            <a:off x="7896200" y="3659762"/>
            <a:ext cx="612000" cy="612000"/>
            <a:chOff x="5790000" y="3134953"/>
            <a:chExt cx="612000" cy="61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6553B8-8E00-AA77-8C20-A132A1691847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322C25D-9F27-27E8-6AC2-6053D8A91B63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4964BFA-69DF-DA24-CF47-188247D67421}"/>
              </a:ext>
            </a:extLst>
          </p:cNvPr>
          <p:cNvSpPr txBox="1"/>
          <p:nvPr/>
        </p:nvSpPr>
        <p:spPr>
          <a:xfrm>
            <a:off x="1444617" y="2183957"/>
            <a:ext cx="56637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crea una pantalla en la que se muestran los detalles y resultados de los deportistas. Se emplea un combo para seleccionar al deportista del cual se van a visualizar los datos.</a:t>
            </a:r>
          </a:p>
          <a:p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60066A-E49C-3AD1-795E-963EC4B3AFC3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>
            <a:off x="1789280" y="3965762"/>
            <a:ext cx="610692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27FBED-D7A6-6796-BCCA-54F605183744}"/>
              </a:ext>
            </a:extLst>
          </p:cNvPr>
          <p:cNvGrpSpPr/>
          <p:nvPr/>
        </p:nvGrpSpPr>
        <p:grpSpPr>
          <a:xfrm>
            <a:off x="1177280" y="3659762"/>
            <a:ext cx="612000" cy="612000"/>
            <a:chOff x="5790000" y="3134953"/>
            <a:chExt cx="612000" cy="6120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99245B-4069-0D38-8B24-A7B21E654062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91E9B0-66F3-593E-6D3E-40B900E49E7C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D37BE3-B1A4-1260-6B8F-D7E6C35CD241}"/>
              </a:ext>
            </a:extLst>
          </p:cNvPr>
          <p:cNvSpPr txBox="1"/>
          <p:nvPr/>
        </p:nvSpPr>
        <p:spPr>
          <a:xfrm>
            <a:off x="1415480" y="1725183"/>
            <a:ext cx="5692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VISUALIZACIÓN DE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EAC01A-9208-1876-FC41-A31848ED100D}"/>
              </a:ext>
            </a:extLst>
          </p:cNvPr>
          <p:cNvSpPr txBox="1"/>
          <p:nvPr/>
        </p:nvSpPr>
        <p:spPr>
          <a:xfrm>
            <a:off x="5663952" y="4953065"/>
            <a:ext cx="5059270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crea una cabecera en la aplicación con un menú de navegación utilizando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ReactRouter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spcBef>
                <a:spcPts val="300"/>
              </a:spcBef>
            </a:pPr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r"/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8686803-308C-CCE1-8165-2B374C6F64E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8508200" y="3965762"/>
            <a:ext cx="3674922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DC95D57-0571-D522-022F-890F8D4FB61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78" y="3965762"/>
            <a:ext cx="1168402" cy="5603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7909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33F46-1D05-8648-17AA-12A733C703AB}"/>
              </a:ext>
            </a:extLst>
          </p:cNvPr>
          <p:cNvSpPr txBox="1"/>
          <p:nvPr/>
        </p:nvSpPr>
        <p:spPr>
          <a:xfrm>
            <a:off x="4978402" y="4412066"/>
            <a:ext cx="574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FILTRADO DE DEPORTISTAS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8EA1A8-8359-5B6D-5565-B9301310273C}"/>
              </a:ext>
            </a:extLst>
          </p:cNvPr>
          <p:cNvGrpSpPr/>
          <p:nvPr/>
        </p:nvGrpSpPr>
        <p:grpSpPr>
          <a:xfrm>
            <a:off x="10312720" y="3659762"/>
            <a:ext cx="612000" cy="612000"/>
            <a:chOff x="5790000" y="3134953"/>
            <a:chExt cx="612000" cy="61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6553B8-8E00-AA77-8C20-A132A1691847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322C25D-9F27-27E8-6AC2-6053D8A91B63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4964BFA-69DF-DA24-CF47-188247D67421}"/>
              </a:ext>
            </a:extLst>
          </p:cNvPr>
          <p:cNvSpPr txBox="1"/>
          <p:nvPr/>
        </p:nvSpPr>
        <p:spPr>
          <a:xfrm>
            <a:off x="1479925" y="2472600"/>
            <a:ext cx="55639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crea una pantalla para visualizar el listado de deportistas desde el cual se accederá a los detalles del deportista.</a:t>
            </a:r>
          </a:p>
          <a:p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60066A-E49C-3AD1-795E-963EC4B3AFC3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>
            <a:off x="4567900" y="3965762"/>
            <a:ext cx="574482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27FBED-D7A6-6796-BCCA-54F605183744}"/>
              </a:ext>
            </a:extLst>
          </p:cNvPr>
          <p:cNvGrpSpPr/>
          <p:nvPr/>
        </p:nvGrpSpPr>
        <p:grpSpPr>
          <a:xfrm>
            <a:off x="3955900" y="3659762"/>
            <a:ext cx="612000" cy="612000"/>
            <a:chOff x="5790000" y="3134953"/>
            <a:chExt cx="612000" cy="6120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99245B-4069-0D38-8B24-A7B21E654062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91E9B0-66F3-593E-6D3E-40B900E49E7C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D37BE3-B1A4-1260-6B8F-D7E6C35CD241}"/>
              </a:ext>
            </a:extLst>
          </p:cNvPr>
          <p:cNvSpPr txBox="1"/>
          <p:nvPr/>
        </p:nvSpPr>
        <p:spPr>
          <a:xfrm>
            <a:off x="1450788" y="1931670"/>
            <a:ext cx="559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LISTADO DE DEPORTISTAS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EAC01A-9208-1876-FC41-A31848ED100D}"/>
              </a:ext>
            </a:extLst>
          </p:cNvPr>
          <p:cNvSpPr txBox="1"/>
          <p:nvPr/>
        </p:nvSpPr>
        <p:spPr>
          <a:xfrm>
            <a:off x="4978402" y="4953065"/>
            <a:ext cx="57448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implementan filtros por nombre, apellidos y deporte para facilitar la búsqueda de deportistas. Los deportistas mostrados en el listado serán solo los que cumplan con los filtros seleccionados.</a:t>
            </a:r>
          </a:p>
          <a:p>
            <a:pPr algn="r"/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8686803-308C-CCE1-8165-2B374C6F64E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10924720" y="3965762"/>
            <a:ext cx="1276158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B878D8A-DF1B-6ABA-7254-8BA09F16CA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-8878" y="3965762"/>
            <a:ext cx="3964778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1867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33F46-1D05-8648-17AA-12A733C703AB}"/>
              </a:ext>
            </a:extLst>
          </p:cNvPr>
          <p:cNvSpPr txBox="1"/>
          <p:nvPr/>
        </p:nvSpPr>
        <p:spPr>
          <a:xfrm>
            <a:off x="4499776" y="4439478"/>
            <a:ext cx="735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GESTIÓN DE MENSAJES Y ERRORES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8EA1A8-8359-5B6D-5565-B9301310273C}"/>
              </a:ext>
            </a:extLst>
          </p:cNvPr>
          <p:cNvGrpSpPr/>
          <p:nvPr/>
        </p:nvGrpSpPr>
        <p:grpSpPr>
          <a:xfrm>
            <a:off x="7896200" y="3659762"/>
            <a:ext cx="612000" cy="612000"/>
            <a:chOff x="5790000" y="3134953"/>
            <a:chExt cx="612000" cy="61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6553B8-8E00-AA77-8C20-A132A1691847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322C25D-9F27-27E8-6AC2-6053D8A91B63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4964BFA-69DF-DA24-CF47-188247D67421}"/>
              </a:ext>
            </a:extLst>
          </p:cNvPr>
          <p:cNvSpPr txBox="1"/>
          <p:nvPr/>
        </p:nvSpPr>
        <p:spPr>
          <a:xfrm>
            <a:off x="1415480" y="2262958"/>
            <a:ext cx="540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incluyen animaciones de carga al hacer consultas a la base de datos para mantener al usuario informado del resultado de sus acciones mejorando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asi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la usabilidad de la aplicación.</a:t>
            </a:r>
          </a:p>
          <a:p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60066A-E49C-3AD1-795E-963EC4B3AFC3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>
            <a:off x="1789280" y="3965762"/>
            <a:ext cx="610692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27FBED-D7A6-6796-BCCA-54F605183744}"/>
              </a:ext>
            </a:extLst>
          </p:cNvPr>
          <p:cNvGrpSpPr/>
          <p:nvPr/>
        </p:nvGrpSpPr>
        <p:grpSpPr>
          <a:xfrm>
            <a:off x="1177280" y="3659762"/>
            <a:ext cx="612000" cy="612000"/>
            <a:chOff x="5790000" y="3134953"/>
            <a:chExt cx="612000" cy="6120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99245B-4069-0D38-8B24-A7B21E654062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91E9B0-66F3-593E-6D3E-40B900E49E7C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D37BE3-B1A4-1260-6B8F-D7E6C35CD241}"/>
              </a:ext>
            </a:extLst>
          </p:cNvPr>
          <p:cNvSpPr txBox="1"/>
          <p:nvPr/>
        </p:nvSpPr>
        <p:spPr>
          <a:xfrm>
            <a:off x="1415480" y="1725183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ANIMACIONES DE CARGA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EAC01A-9208-1876-FC41-A31848ED100D}"/>
              </a:ext>
            </a:extLst>
          </p:cNvPr>
          <p:cNvSpPr txBox="1"/>
          <p:nvPr/>
        </p:nvSpPr>
        <p:spPr>
          <a:xfrm>
            <a:off x="4655840" y="4953065"/>
            <a:ext cx="7200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crea una página de error 404 a la que redirige si la URL no existe.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Tambien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se crean mensajes para notificar si se producen errores de conexión a la base de datos o si no se encuentran deportistas que cumplan con los filtros seleccionados</a:t>
            </a:r>
          </a:p>
          <a:p>
            <a:pPr algn="ctr"/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8686803-308C-CCE1-8165-2B374C6F64E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8508200" y="3965762"/>
            <a:ext cx="3674922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DC95D57-0571-D522-022F-890F8D4FB61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78" y="3965762"/>
            <a:ext cx="1168402" cy="5603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1467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33F46-1D05-8648-17AA-12A733C703AB}"/>
              </a:ext>
            </a:extLst>
          </p:cNvPr>
          <p:cNvSpPr txBox="1"/>
          <p:nvPr/>
        </p:nvSpPr>
        <p:spPr>
          <a:xfrm>
            <a:off x="5951984" y="4412066"/>
            <a:ext cx="4771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PRUEBAS Y SOLUCIÓN DE ERRORES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8EA1A8-8359-5B6D-5565-B9301310273C}"/>
              </a:ext>
            </a:extLst>
          </p:cNvPr>
          <p:cNvGrpSpPr/>
          <p:nvPr/>
        </p:nvGrpSpPr>
        <p:grpSpPr>
          <a:xfrm>
            <a:off x="10312720" y="3659762"/>
            <a:ext cx="612000" cy="612000"/>
            <a:chOff x="5790000" y="3134953"/>
            <a:chExt cx="612000" cy="61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6553B8-8E00-AA77-8C20-A132A1691847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322C25D-9F27-27E8-6AC2-6053D8A91B63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94964BFA-69DF-DA24-CF47-188247D67421}"/>
              </a:ext>
            </a:extLst>
          </p:cNvPr>
          <p:cNvSpPr txBox="1"/>
          <p:nvPr/>
        </p:nvSpPr>
        <p:spPr>
          <a:xfrm>
            <a:off x="1479925" y="2472600"/>
            <a:ext cx="5563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integra la librerías </a:t>
            </a:r>
            <a:r>
              <a:rPr lang="es-ES" sz="160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Toastify</a:t>
            </a: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para mostrar un menaje cuando se ha iniciado sesión correctamente </a:t>
            </a:r>
          </a:p>
          <a:p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60066A-E49C-3AD1-795E-963EC4B3AFC3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>
            <a:off x="4567900" y="3965762"/>
            <a:ext cx="574482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27FBED-D7A6-6796-BCCA-54F605183744}"/>
              </a:ext>
            </a:extLst>
          </p:cNvPr>
          <p:cNvGrpSpPr/>
          <p:nvPr/>
        </p:nvGrpSpPr>
        <p:grpSpPr>
          <a:xfrm>
            <a:off x="3955900" y="3659762"/>
            <a:ext cx="612000" cy="612000"/>
            <a:chOff x="5790000" y="3134953"/>
            <a:chExt cx="612000" cy="6120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E99245B-4069-0D38-8B24-A7B21E654062}"/>
                </a:ext>
              </a:extLst>
            </p:cNvPr>
            <p:cNvSpPr/>
            <p:nvPr/>
          </p:nvSpPr>
          <p:spPr>
            <a:xfrm>
              <a:off x="5790000" y="3134953"/>
              <a:ext cx="612000" cy="612000"/>
            </a:xfrm>
            <a:prstGeom prst="ellipse">
              <a:avLst/>
            </a:prstGeom>
            <a:noFill/>
            <a:ln w="952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91E9B0-66F3-593E-6D3E-40B900E49E7C}"/>
                </a:ext>
              </a:extLst>
            </p:cNvPr>
            <p:cNvSpPr/>
            <p:nvPr/>
          </p:nvSpPr>
          <p:spPr>
            <a:xfrm>
              <a:off x="5880000" y="3228658"/>
              <a:ext cx="432000" cy="432000"/>
            </a:xfrm>
            <a:prstGeom prst="ellipse">
              <a:avLst/>
            </a:prstGeom>
            <a:noFill/>
            <a:ln w="28575">
              <a:solidFill>
                <a:srgbClr val="17A2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D37BE3-B1A4-1260-6B8F-D7E6C35CD241}"/>
              </a:ext>
            </a:extLst>
          </p:cNvPr>
          <p:cNvSpPr txBox="1"/>
          <p:nvPr/>
        </p:nvSpPr>
        <p:spPr>
          <a:xfrm>
            <a:off x="1450788" y="1931670"/>
            <a:ext cx="559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7A2B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LIBRERÍA TOASTIFY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EAC01A-9208-1876-FC41-A31848ED100D}"/>
              </a:ext>
            </a:extLst>
          </p:cNvPr>
          <p:cNvSpPr txBox="1"/>
          <p:nvPr/>
        </p:nvSpPr>
        <p:spPr>
          <a:xfrm>
            <a:off x="5735960" y="5417929"/>
            <a:ext cx="49872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</a:pPr>
            <a:r>
              <a:rPr lang="es-ES" sz="1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realizan pruebas exhaustivas de la aplicación teniendo en cuenta todos los posibles casos de uso. Se identifican y corrigen los errores encontrados.</a:t>
            </a:r>
          </a:p>
          <a:p>
            <a:pPr algn="r"/>
            <a:endParaRPr lang="es-ES" sz="1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8686803-308C-CCE1-8165-2B374C6F64E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10924720" y="3965762"/>
            <a:ext cx="1276158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B878D8A-DF1B-6ABA-7254-8BA09F16CA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-8878" y="3965762"/>
            <a:ext cx="3964778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3820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579</Words>
  <Application>Microsoft Office PowerPoint</Application>
  <PresentationFormat>Panorámica</PresentationFormat>
  <Paragraphs>57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</dc:creator>
  <cp:lastModifiedBy>Inés Gómez</cp:lastModifiedBy>
  <cp:revision>47</cp:revision>
  <dcterms:created xsi:type="dcterms:W3CDTF">2024-04-12T09:32:12Z</dcterms:created>
  <dcterms:modified xsi:type="dcterms:W3CDTF">2024-05-05T16:54:59Z</dcterms:modified>
</cp:coreProperties>
</file>