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
      <p:font typeface="Helvetica Neue"/>
      <p:regular r:id="rId20"/>
      <p:bold r:id="rId21"/>
      <p:italic r:id="rId22"/>
      <p:boldItalic r:id="rId23"/>
    </p:embeddedFont>
    <p:embeddedFont>
      <p:font typeface="Lexend"/>
      <p:regular r:id="rId24"/>
      <p:bold r:id="rId25"/>
    </p:embeddedFont>
    <p:embeddedFont>
      <p:font typeface="Helvetica Neue Light"/>
      <p:regular r:id="rId26"/>
      <p:bold r:id="rId27"/>
      <p:italic r:id="rId28"/>
      <p:boldItalic r:id="rId29"/>
    </p:embeddedFont>
    <p:embeddedFont>
      <p:font typeface="DM Sans"/>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HelveticaNeue-regular.fntdata"/><Relationship Id="rId22" Type="http://schemas.openxmlformats.org/officeDocument/2006/relationships/font" Target="fonts/HelveticaNeue-italic.fntdata"/><Relationship Id="rId21" Type="http://schemas.openxmlformats.org/officeDocument/2006/relationships/font" Target="fonts/HelveticaNeue-bold.fntdata"/><Relationship Id="rId24" Type="http://schemas.openxmlformats.org/officeDocument/2006/relationships/font" Target="fonts/Lexend-regular.fntdata"/><Relationship Id="rId23" Type="http://schemas.openxmlformats.org/officeDocument/2006/relationships/font" Target="fonts/HelveticaNeue-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HelveticaNeueLight-regular.fntdata"/><Relationship Id="rId25" Type="http://schemas.openxmlformats.org/officeDocument/2006/relationships/font" Target="fonts/Lexend-bold.fntdata"/><Relationship Id="rId28" Type="http://schemas.openxmlformats.org/officeDocument/2006/relationships/font" Target="fonts/HelveticaNeueLight-italic.fntdata"/><Relationship Id="rId27" Type="http://schemas.openxmlformats.org/officeDocument/2006/relationships/font" Target="fonts/HelveticaNeueLight-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HelveticaNeueLight-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DMSans-bold.fntdata"/><Relationship Id="rId30" Type="http://schemas.openxmlformats.org/officeDocument/2006/relationships/font" Target="fonts/DMSans-regular.fntdata"/><Relationship Id="rId11" Type="http://schemas.openxmlformats.org/officeDocument/2006/relationships/slide" Target="slides/slide6.xml"/><Relationship Id="rId33" Type="http://schemas.openxmlformats.org/officeDocument/2006/relationships/font" Target="fonts/DMSans-boldItalic.fntdata"/><Relationship Id="rId10" Type="http://schemas.openxmlformats.org/officeDocument/2006/relationships/slide" Target="slides/slide5.xml"/><Relationship Id="rId32" Type="http://schemas.openxmlformats.org/officeDocument/2006/relationships/font" Target="fonts/DMSans-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19" Type="http://schemas.openxmlformats.org/officeDocument/2006/relationships/font" Target="fonts/Roboto-boldItalic.fntdata"/><Relationship Id="rId18" Type="http://schemas.openxmlformats.org/officeDocument/2006/relationships/font" Target="fonts/Robo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0dbf8adaf5_0_9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0dbf8adaf5_0_9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0dbf8adaf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0dbf8adaf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0dbf8adaf5_0_5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0dbf8adaf5_0_5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0dbf8adaf5_0_5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0dbf8adaf5_0_5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0dbf8adaf5_0_5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0dbf8adaf5_0_5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0dbf8adaf5_0_5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0dbf8adaf5_0_5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0dbf8adaf5_0_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0dbf8adaf5_0_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0dbf8adaf5_0_9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0dbf8adaf5_0_9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0dbf8adaf5_0_9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0dbf8adaf5_0_9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a:latin typeface="Lexend"/>
                <a:ea typeface="Lexend"/>
                <a:cs typeface="Lexend"/>
                <a:sym typeface="Lexend"/>
              </a:rPr>
              <a:t>Banco Primera Línea</a:t>
            </a:r>
            <a:endParaRPr>
              <a:latin typeface="Lexend"/>
              <a:ea typeface="Lexend"/>
              <a:cs typeface="Lexend"/>
              <a:sym typeface="Lexend"/>
            </a:endParaRPr>
          </a:p>
        </p:txBody>
      </p:sp>
      <p:sp>
        <p:nvSpPr>
          <p:cNvPr id="86" name="Google Shape;86;p13"/>
          <p:cNvSpPr txBox="1"/>
          <p:nvPr>
            <p:ph idx="1" type="subTitle"/>
          </p:nvPr>
        </p:nvSpPr>
        <p:spPr>
          <a:xfrm>
            <a:off x="598100" y="2715920"/>
            <a:ext cx="8222100" cy="1145700"/>
          </a:xfrm>
          <a:prstGeom prst="rect">
            <a:avLst/>
          </a:prstGeom>
        </p:spPr>
        <p:txBody>
          <a:bodyPr anchorCtr="0" anchor="ctr" bIns="91425" lIns="91425" spcFirstLastPara="1" rIns="91425" wrap="square" tIns="91425">
            <a:noAutofit/>
          </a:bodyPr>
          <a:lstStyle/>
          <a:p>
            <a:pPr indent="0" lvl="0" marL="0" rtl="0" algn="l">
              <a:lnSpc>
                <a:spcPct val="80000"/>
              </a:lnSpc>
              <a:spcBef>
                <a:spcPts val="0"/>
              </a:spcBef>
              <a:spcAft>
                <a:spcPts val="0"/>
              </a:spcAft>
              <a:buSzPts val="523"/>
              <a:buNone/>
            </a:pPr>
            <a:r>
              <a:rPr lang="es-419" sz="1597"/>
              <a:t>¿Que clientes abandonan el banco?</a:t>
            </a:r>
            <a:endParaRPr sz="1597"/>
          </a:p>
          <a:p>
            <a:pPr indent="0" lvl="0" marL="0" rtl="0" algn="l">
              <a:lnSpc>
                <a:spcPct val="80000"/>
              </a:lnSpc>
              <a:spcBef>
                <a:spcPts val="0"/>
              </a:spcBef>
              <a:spcAft>
                <a:spcPts val="0"/>
              </a:spcAft>
              <a:buSzPts val="523"/>
              <a:buNone/>
            </a:pPr>
            <a:r>
              <a:rPr lang="es-419" sz="1597"/>
              <a:t>¿</a:t>
            </a:r>
            <a:r>
              <a:rPr lang="es-419" sz="1597"/>
              <a:t>Cómo</a:t>
            </a:r>
            <a:r>
              <a:rPr lang="es-419" sz="1597"/>
              <a:t> logramos que </a:t>
            </a:r>
            <a:r>
              <a:rPr lang="es-419" sz="1597"/>
              <a:t>continúen</a:t>
            </a:r>
            <a:r>
              <a:rPr lang="es-419" sz="1597"/>
              <a:t> operando?</a:t>
            </a:r>
            <a:endParaRPr sz="1597"/>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2"/>
          <p:cNvSpPr txBox="1"/>
          <p:nvPr/>
        </p:nvSpPr>
        <p:spPr>
          <a:xfrm>
            <a:off x="3695373" y="882768"/>
            <a:ext cx="5503500" cy="1882500"/>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0"/>
              </a:spcBef>
              <a:spcAft>
                <a:spcPts val="0"/>
              </a:spcAft>
              <a:buClr>
                <a:srgbClr val="FFFFFF"/>
              </a:buClr>
              <a:buSzPts val="1600"/>
              <a:buFont typeface="Arial"/>
              <a:buNone/>
            </a:pPr>
            <a:r>
              <a:t/>
            </a:r>
            <a:endParaRPr i="0" sz="1600" u="none" cap="none" strike="noStrike">
              <a:solidFill>
                <a:srgbClr val="000000"/>
              </a:solidFill>
              <a:latin typeface="DM Sans"/>
              <a:ea typeface="DM Sans"/>
              <a:cs typeface="DM Sans"/>
              <a:sym typeface="DM Sans"/>
            </a:endParaRPr>
          </a:p>
        </p:txBody>
      </p:sp>
      <p:cxnSp>
        <p:nvCxnSpPr>
          <p:cNvPr id="154" name="Google Shape;154;p22"/>
          <p:cNvCxnSpPr/>
          <p:nvPr/>
        </p:nvCxnSpPr>
        <p:spPr>
          <a:xfrm>
            <a:off x="3473164" y="80818"/>
            <a:ext cx="7500" cy="5023800"/>
          </a:xfrm>
          <a:prstGeom prst="straightConnector1">
            <a:avLst/>
          </a:prstGeom>
          <a:noFill/>
          <a:ln cap="flat" cmpd="sng" w="12700">
            <a:solidFill>
              <a:srgbClr val="00D703"/>
            </a:solidFill>
            <a:prstDash val="solid"/>
            <a:miter lim="800000"/>
            <a:headEnd len="sm" w="sm" type="none"/>
            <a:tailEnd len="sm" w="sm" type="none"/>
          </a:ln>
        </p:spPr>
      </p:cxnSp>
      <p:sp>
        <p:nvSpPr>
          <p:cNvPr id="155" name="Google Shape;155;p22"/>
          <p:cNvSpPr txBox="1"/>
          <p:nvPr/>
        </p:nvSpPr>
        <p:spPr>
          <a:xfrm>
            <a:off x="132075" y="1970150"/>
            <a:ext cx="3341100" cy="615600"/>
          </a:xfrm>
          <a:prstGeom prst="rect">
            <a:avLst/>
          </a:prstGeom>
          <a:noFill/>
          <a:ln>
            <a:noFill/>
          </a:ln>
        </p:spPr>
        <p:txBody>
          <a:bodyPr anchorCtr="0" anchor="t" bIns="0" lIns="0" spcFirstLastPara="1" rIns="0" wrap="square" tIns="0">
            <a:spAutoFit/>
          </a:bodyPr>
          <a:lstStyle/>
          <a:p>
            <a:pPr indent="0" lvl="0" marL="0" marR="0" rtl="0" algn="l">
              <a:lnSpc>
                <a:spcPct val="80000"/>
              </a:lnSpc>
              <a:spcBef>
                <a:spcPts val="0"/>
              </a:spcBef>
              <a:spcAft>
                <a:spcPts val="0"/>
              </a:spcAft>
              <a:buClr>
                <a:srgbClr val="000000"/>
              </a:buClr>
              <a:buSzPts val="2800"/>
              <a:buFont typeface="Arial"/>
              <a:buNone/>
            </a:pPr>
            <a:r>
              <a:rPr b="0" i="0" lang="es-419" sz="2500" u="none" cap="none" strike="noStrike">
                <a:solidFill>
                  <a:srgbClr val="000000"/>
                </a:solidFill>
                <a:latin typeface="Arial"/>
                <a:ea typeface="Arial"/>
                <a:cs typeface="Arial"/>
                <a:sym typeface="Arial"/>
              </a:rPr>
              <a:t>INSIGHTS &amp; </a:t>
            </a:r>
            <a:r>
              <a:rPr b="1" lang="es-419" sz="2500"/>
              <a:t>RECOMENDACIONES</a:t>
            </a:r>
            <a:endParaRPr b="1" i="0" sz="2500" u="none" cap="none" strike="noStrike">
              <a:solidFill>
                <a:srgbClr val="000000"/>
              </a:solidFill>
              <a:latin typeface="Arial"/>
              <a:ea typeface="Arial"/>
              <a:cs typeface="Arial"/>
              <a:sym typeface="Arial"/>
            </a:endParaRPr>
          </a:p>
        </p:txBody>
      </p:sp>
      <p:sp>
        <p:nvSpPr>
          <p:cNvPr id="156" name="Google Shape;156;p22"/>
          <p:cNvSpPr/>
          <p:nvPr/>
        </p:nvSpPr>
        <p:spPr>
          <a:xfrm>
            <a:off x="3695375" y="18675"/>
            <a:ext cx="5177400" cy="2746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s-419">
                <a:solidFill>
                  <a:srgbClr val="000000"/>
                </a:solidFill>
                <a:latin typeface="Helvetica Neue"/>
                <a:ea typeface="Helvetica Neue"/>
                <a:cs typeface="Helvetica Neue"/>
                <a:sym typeface="Helvetica Neue"/>
              </a:rPr>
              <a:t>Insights </a:t>
            </a:r>
            <a:endParaRPr sz="1300">
              <a:latin typeface="Helvetica Neue"/>
              <a:ea typeface="Helvetica Neue"/>
              <a:cs typeface="Helvetica Neue"/>
              <a:sym typeface="Helvetica Neue"/>
            </a:endParaRPr>
          </a:p>
          <a:p>
            <a:pPr indent="0" lvl="0" marL="0" rtl="0" algn="just">
              <a:lnSpc>
                <a:spcPct val="115000"/>
              </a:lnSpc>
              <a:spcBef>
                <a:spcPts val="600"/>
              </a:spcBef>
              <a:spcAft>
                <a:spcPts val="0"/>
              </a:spcAft>
              <a:buNone/>
            </a:pPr>
            <a:r>
              <a:rPr b="1" lang="es-419" sz="1100">
                <a:solidFill>
                  <a:srgbClr val="434343"/>
                </a:solidFill>
              </a:rPr>
              <a:t>De la observación del análisis de los datos y las gráficas podemos identificar los siguientes Insights:</a:t>
            </a:r>
            <a:endParaRPr b="1" sz="1100">
              <a:solidFill>
                <a:srgbClr val="434343"/>
              </a:solidFill>
            </a:endParaRPr>
          </a:p>
          <a:p>
            <a:pPr indent="-298450" lvl="0" marL="457200" rtl="0" algn="just">
              <a:lnSpc>
                <a:spcPct val="115000"/>
              </a:lnSpc>
              <a:spcBef>
                <a:spcPts val="600"/>
              </a:spcBef>
              <a:spcAft>
                <a:spcPts val="0"/>
              </a:spcAft>
              <a:buClr>
                <a:srgbClr val="434343"/>
              </a:buClr>
              <a:buSzPts val="1100"/>
              <a:buFont typeface="Arial"/>
              <a:buChar char="●"/>
            </a:pPr>
            <a:r>
              <a:rPr lang="es-419" sz="1100">
                <a:solidFill>
                  <a:srgbClr val="434343"/>
                </a:solidFill>
              </a:rPr>
              <a:t>El banco pareciera tener una oferta de productos que resulta más atractiva para clientes de género masculino y edad no superior a los 40 años.</a:t>
            </a:r>
            <a:endParaRPr sz="1100">
              <a:solidFill>
                <a:srgbClr val="434343"/>
              </a:solidFill>
            </a:endParaRPr>
          </a:p>
          <a:p>
            <a:pPr indent="-298450" lvl="0" marL="457200" rtl="0" algn="just">
              <a:lnSpc>
                <a:spcPct val="115000"/>
              </a:lnSpc>
              <a:spcBef>
                <a:spcPts val="0"/>
              </a:spcBef>
              <a:spcAft>
                <a:spcPts val="0"/>
              </a:spcAft>
              <a:buClr>
                <a:srgbClr val="434343"/>
              </a:buClr>
              <a:buSzPts val="1100"/>
              <a:buFont typeface="Arial"/>
              <a:buChar char="●"/>
            </a:pPr>
            <a:r>
              <a:rPr lang="es-419" sz="1100">
                <a:solidFill>
                  <a:srgbClr val="434343"/>
                </a:solidFill>
              </a:rPr>
              <a:t>La nacionalidad se visualiza como un factor determinante, duplicando Francia y Alemania en ambos casos a los clientes que abandonaron el banco de nacionalidad Española.</a:t>
            </a:r>
            <a:endParaRPr sz="1100">
              <a:solidFill>
                <a:srgbClr val="434343"/>
              </a:solidFill>
            </a:endParaRPr>
          </a:p>
          <a:p>
            <a:pPr indent="-298450" lvl="0" marL="457200" rtl="0" algn="just">
              <a:lnSpc>
                <a:spcPct val="115000"/>
              </a:lnSpc>
              <a:spcBef>
                <a:spcPts val="0"/>
              </a:spcBef>
              <a:spcAft>
                <a:spcPts val="0"/>
              </a:spcAft>
              <a:buClr>
                <a:srgbClr val="434343"/>
              </a:buClr>
              <a:buSzPts val="1100"/>
              <a:buFont typeface="Arial"/>
              <a:buChar char="●"/>
            </a:pPr>
            <a:r>
              <a:rPr lang="es-419" sz="1100">
                <a:solidFill>
                  <a:srgbClr val="434343"/>
                </a:solidFill>
              </a:rPr>
              <a:t>La enorme mayoría de los clientes que abandonan el banco son monoproducto, siendo este producto además una tarjeta de crédito.</a:t>
            </a:r>
            <a:endParaRPr sz="1100">
              <a:solidFill>
                <a:srgbClr val="434343"/>
              </a:solidFill>
            </a:endParaRPr>
          </a:p>
          <a:p>
            <a:pPr indent="-298450" lvl="0" marL="457200" rtl="0" algn="just">
              <a:lnSpc>
                <a:spcPct val="115000"/>
              </a:lnSpc>
              <a:spcBef>
                <a:spcPts val="0"/>
              </a:spcBef>
              <a:spcAft>
                <a:spcPts val="0"/>
              </a:spcAft>
              <a:buClr>
                <a:srgbClr val="434343"/>
              </a:buClr>
              <a:buSzPts val="1100"/>
              <a:buFont typeface="Arial"/>
              <a:buChar char="●"/>
            </a:pPr>
            <a:r>
              <a:rPr lang="es-419" sz="1100">
                <a:solidFill>
                  <a:srgbClr val="434343"/>
                </a:solidFill>
              </a:rPr>
              <a:t>Los clientes que abandonan el banco son fundamentalmente clientes no activos.</a:t>
            </a:r>
            <a:endParaRPr sz="1100">
              <a:solidFill>
                <a:srgbClr val="434343"/>
              </a:solidFill>
            </a:endParaRPr>
          </a:p>
          <a:p>
            <a:pPr indent="0" lvl="0" marL="457200" marR="0" rtl="0" algn="l">
              <a:spcBef>
                <a:spcPts val="500"/>
              </a:spcBef>
              <a:spcAft>
                <a:spcPts val="0"/>
              </a:spcAft>
              <a:buNone/>
            </a:pPr>
            <a:r>
              <a:t/>
            </a:r>
            <a:endParaRPr b="1" sz="1200">
              <a:solidFill>
                <a:srgbClr val="D5D5D5"/>
              </a:solidFill>
              <a:highlight>
                <a:srgbClr val="383838"/>
              </a:highlight>
              <a:latin typeface="Roboto"/>
              <a:ea typeface="Roboto"/>
              <a:cs typeface="Roboto"/>
              <a:sym typeface="Roboto"/>
            </a:endParaRPr>
          </a:p>
        </p:txBody>
      </p:sp>
      <p:sp>
        <p:nvSpPr>
          <p:cNvPr id="157" name="Google Shape;157;p22"/>
          <p:cNvSpPr/>
          <p:nvPr/>
        </p:nvSpPr>
        <p:spPr>
          <a:xfrm>
            <a:off x="3532325" y="2765275"/>
            <a:ext cx="5503500" cy="2339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s-419">
                <a:solidFill>
                  <a:srgbClr val="000000"/>
                </a:solidFill>
                <a:latin typeface="Helvetica Neue"/>
                <a:ea typeface="Helvetica Neue"/>
                <a:cs typeface="Helvetica Neue"/>
                <a:sym typeface="Helvetica Neue"/>
              </a:rPr>
              <a:t>Recomendaciones</a:t>
            </a:r>
            <a:endParaRPr sz="1300">
              <a:latin typeface="Helvetica Neue"/>
              <a:ea typeface="Helvetica Neue"/>
              <a:cs typeface="Helvetica Neue"/>
              <a:sym typeface="Helvetica Neue"/>
            </a:endParaRPr>
          </a:p>
          <a:p>
            <a:pPr indent="-298450" lvl="0" marL="457200" rtl="0" algn="just">
              <a:lnSpc>
                <a:spcPct val="115000"/>
              </a:lnSpc>
              <a:spcBef>
                <a:spcPts val="600"/>
              </a:spcBef>
              <a:spcAft>
                <a:spcPts val="0"/>
              </a:spcAft>
              <a:buClr>
                <a:srgbClr val="434343"/>
              </a:buClr>
              <a:buSzPts val="1100"/>
              <a:buFont typeface="Arial"/>
              <a:buChar char="●"/>
            </a:pPr>
            <a:r>
              <a:rPr lang="es-419" sz="1100">
                <a:solidFill>
                  <a:srgbClr val="434343"/>
                </a:solidFill>
                <a:highlight>
                  <a:schemeClr val="lt1"/>
                </a:highlight>
              </a:rPr>
              <a:t>Explorar hábitos de consumo y preferencias de clientes de género femenino y franja etaria entre 40 y 55 años, para poder conformar una propuesta de servicios y beneficios que les resulte más interesante.</a:t>
            </a:r>
            <a:endParaRPr sz="1100">
              <a:solidFill>
                <a:srgbClr val="434343"/>
              </a:solidFill>
              <a:highlight>
                <a:schemeClr val="lt1"/>
              </a:highlight>
            </a:endParaRPr>
          </a:p>
          <a:p>
            <a:pPr indent="-298450" lvl="0" marL="457200" rtl="0" algn="just">
              <a:lnSpc>
                <a:spcPct val="115000"/>
              </a:lnSpc>
              <a:spcBef>
                <a:spcPts val="0"/>
              </a:spcBef>
              <a:spcAft>
                <a:spcPts val="0"/>
              </a:spcAft>
              <a:buClr>
                <a:srgbClr val="434343"/>
              </a:buClr>
              <a:buSzPts val="1100"/>
              <a:buFont typeface="Arial"/>
              <a:buChar char="●"/>
            </a:pPr>
            <a:r>
              <a:rPr lang="es-419" sz="1100">
                <a:solidFill>
                  <a:srgbClr val="434343"/>
                </a:solidFill>
                <a:highlight>
                  <a:schemeClr val="lt1"/>
                </a:highlight>
              </a:rPr>
              <a:t>Identificar si el idioma constituye una barrera para operar con el banco, tratar con los equipos de CX si es posible eliminar esta barrera mediante una traducción de las diferentes interfaces con las que operan los clientes.</a:t>
            </a:r>
            <a:endParaRPr sz="1100">
              <a:solidFill>
                <a:srgbClr val="434343"/>
              </a:solidFill>
              <a:highlight>
                <a:schemeClr val="lt1"/>
              </a:highlight>
            </a:endParaRPr>
          </a:p>
          <a:p>
            <a:pPr indent="-298450" lvl="0" marL="457200" rtl="0" algn="just">
              <a:lnSpc>
                <a:spcPct val="115000"/>
              </a:lnSpc>
              <a:spcBef>
                <a:spcPts val="0"/>
              </a:spcBef>
              <a:spcAft>
                <a:spcPts val="0"/>
              </a:spcAft>
              <a:buClr>
                <a:srgbClr val="434343"/>
              </a:buClr>
              <a:buSzPts val="1100"/>
              <a:buFont typeface="Arial"/>
              <a:buChar char="●"/>
            </a:pPr>
            <a:r>
              <a:rPr lang="es-419" sz="1100">
                <a:solidFill>
                  <a:srgbClr val="434343"/>
                </a:solidFill>
                <a:highlight>
                  <a:schemeClr val="lt1"/>
                </a:highlight>
              </a:rPr>
              <a:t>Realizar campañas de cross selling y activación de productos dirigidas para conseguir un mejor ratio de utilización de productos.</a:t>
            </a:r>
            <a:endParaRPr sz="1100">
              <a:solidFill>
                <a:srgbClr val="434343"/>
              </a:solidFill>
              <a:highlight>
                <a:schemeClr val="lt1"/>
              </a:highlight>
            </a:endParaRPr>
          </a:p>
          <a:p>
            <a:pPr indent="0" lvl="0" marL="0" marR="0" rtl="0" algn="l">
              <a:spcBef>
                <a:spcPts val="5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id="91" name="Google Shape;91;p14" title="Clipart vectorial de billetes en blanco y negro | Vectores de ..."/>
          <p:cNvPicPr preferRelativeResize="0"/>
          <p:nvPr/>
        </p:nvPicPr>
        <p:blipFill>
          <a:blip r:embed="rId3">
            <a:alphaModFix/>
          </a:blip>
          <a:stretch>
            <a:fillRect/>
          </a:stretch>
        </p:blipFill>
        <p:spPr>
          <a:xfrm>
            <a:off x="6364025" y="776950"/>
            <a:ext cx="2779975" cy="2424125"/>
          </a:xfrm>
          <a:prstGeom prst="rect">
            <a:avLst/>
          </a:prstGeom>
          <a:noFill/>
          <a:ln>
            <a:noFill/>
          </a:ln>
        </p:spPr>
      </p:pic>
      <p:sp>
        <p:nvSpPr>
          <p:cNvPr id="92" name="Google Shape;92;p14"/>
          <p:cNvSpPr txBox="1"/>
          <p:nvPr>
            <p:ph type="title"/>
          </p:nvPr>
        </p:nvSpPr>
        <p:spPr>
          <a:xfrm>
            <a:off x="1236300" y="776950"/>
            <a:ext cx="1630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419" u="sng"/>
              <a:t>AGENDA</a:t>
            </a:r>
            <a:endParaRPr b="1" u="sng"/>
          </a:p>
        </p:txBody>
      </p:sp>
      <p:sp>
        <p:nvSpPr>
          <p:cNvPr id="93" name="Google Shape;93;p14"/>
          <p:cNvSpPr txBox="1"/>
          <p:nvPr>
            <p:ph idx="1" type="body"/>
          </p:nvPr>
        </p:nvSpPr>
        <p:spPr>
          <a:xfrm>
            <a:off x="311700" y="1468350"/>
            <a:ext cx="6378000" cy="1670700"/>
          </a:xfrm>
          <a:prstGeom prst="rect">
            <a:avLst/>
          </a:prstGeom>
        </p:spPr>
        <p:txBody>
          <a:bodyPr anchorCtr="0" anchor="t" bIns="91425" lIns="91425" spcFirstLastPara="1" rIns="91425" wrap="square" tIns="91425">
            <a:noAutofit/>
          </a:bodyPr>
          <a:lstStyle/>
          <a:p>
            <a:pPr indent="-361950" lvl="0" marL="457200" rtl="0" algn="l">
              <a:lnSpc>
                <a:spcPct val="95000"/>
              </a:lnSpc>
              <a:spcBef>
                <a:spcPts val="0"/>
              </a:spcBef>
              <a:spcAft>
                <a:spcPts val="0"/>
              </a:spcAft>
              <a:buClr>
                <a:srgbClr val="38761D"/>
              </a:buClr>
              <a:buSzPts val="2100"/>
              <a:buAutoNum type="arabicPeriod"/>
            </a:pPr>
            <a:r>
              <a:rPr lang="es-419" sz="2100">
                <a:solidFill>
                  <a:srgbClr val="38761D"/>
                </a:solidFill>
              </a:rPr>
              <a:t>| Contexto y Audiencia</a:t>
            </a:r>
            <a:endParaRPr sz="2100">
              <a:solidFill>
                <a:srgbClr val="38761D"/>
              </a:solidFill>
            </a:endParaRPr>
          </a:p>
          <a:p>
            <a:pPr indent="-361950" lvl="0" marL="457200" rtl="0" algn="l">
              <a:lnSpc>
                <a:spcPct val="95000"/>
              </a:lnSpc>
              <a:spcBef>
                <a:spcPts val="0"/>
              </a:spcBef>
              <a:spcAft>
                <a:spcPts val="0"/>
              </a:spcAft>
              <a:buClr>
                <a:srgbClr val="38761D"/>
              </a:buClr>
              <a:buSzPts val="2100"/>
              <a:buAutoNum type="arabicPeriod"/>
            </a:pPr>
            <a:r>
              <a:rPr lang="es-419" sz="2100">
                <a:solidFill>
                  <a:srgbClr val="38761D"/>
                </a:solidFill>
              </a:rPr>
              <a:t>| Hipótesis y preguntas de interés</a:t>
            </a:r>
            <a:endParaRPr sz="2100">
              <a:solidFill>
                <a:srgbClr val="38761D"/>
              </a:solidFill>
            </a:endParaRPr>
          </a:p>
          <a:p>
            <a:pPr indent="-361950" lvl="0" marL="457200" rtl="0" algn="l">
              <a:lnSpc>
                <a:spcPct val="95000"/>
              </a:lnSpc>
              <a:spcBef>
                <a:spcPts val="0"/>
              </a:spcBef>
              <a:spcAft>
                <a:spcPts val="0"/>
              </a:spcAft>
              <a:buClr>
                <a:srgbClr val="38761D"/>
              </a:buClr>
              <a:buSzPts val="2100"/>
              <a:buAutoNum type="arabicPeriod"/>
            </a:pPr>
            <a:r>
              <a:rPr lang="es-419" sz="2100">
                <a:solidFill>
                  <a:srgbClr val="38761D"/>
                </a:solidFill>
              </a:rPr>
              <a:t>| Análisis exploratorio</a:t>
            </a:r>
            <a:endParaRPr sz="2100">
              <a:solidFill>
                <a:srgbClr val="38761D"/>
              </a:solidFill>
            </a:endParaRPr>
          </a:p>
          <a:p>
            <a:pPr indent="-361950" lvl="0" marL="457200" rtl="0" algn="l">
              <a:lnSpc>
                <a:spcPct val="95000"/>
              </a:lnSpc>
              <a:spcBef>
                <a:spcPts val="0"/>
              </a:spcBef>
              <a:spcAft>
                <a:spcPts val="0"/>
              </a:spcAft>
              <a:buClr>
                <a:srgbClr val="38761D"/>
              </a:buClr>
              <a:buSzPts val="2100"/>
              <a:buAutoNum type="arabicPeriod"/>
            </a:pPr>
            <a:r>
              <a:rPr lang="es-419" sz="2100">
                <a:solidFill>
                  <a:srgbClr val="38761D"/>
                </a:solidFill>
              </a:rPr>
              <a:t>| Insights y recomendaciones</a:t>
            </a:r>
            <a:endParaRPr sz="2100">
              <a:solidFill>
                <a:srgbClr val="38761D"/>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idx="1" type="body"/>
          </p:nvPr>
        </p:nvSpPr>
        <p:spPr>
          <a:xfrm>
            <a:off x="1303800" y="116550"/>
            <a:ext cx="1835100" cy="441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b="1" lang="es-419">
                <a:solidFill>
                  <a:srgbClr val="38761D"/>
                </a:solidFill>
              </a:rPr>
              <a:t>Contexto y audiencia</a:t>
            </a:r>
            <a:endParaRPr b="1">
              <a:solidFill>
                <a:srgbClr val="38761D"/>
              </a:solidFill>
            </a:endParaRPr>
          </a:p>
        </p:txBody>
      </p:sp>
      <p:sp>
        <p:nvSpPr>
          <p:cNvPr id="99" name="Google Shape;99;p15"/>
          <p:cNvSpPr txBox="1"/>
          <p:nvPr>
            <p:ph idx="2" type="body"/>
          </p:nvPr>
        </p:nvSpPr>
        <p:spPr>
          <a:xfrm>
            <a:off x="3613875" y="132075"/>
            <a:ext cx="5430000" cy="48870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Clr>
                <a:srgbClr val="000000"/>
              </a:buClr>
              <a:buFont typeface="Arial"/>
              <a:buNone/>
            </a:pPr>
            <a:r>
              <a:rPr b="1" lang="es-419" sz="1600">
                <a:solidFill>
                  <a:srgbClr val="000000"/>
                </a:solidFill>
                <a:latin typeface="Helvetica Neue"/>
                <a:ea typeface="Helvetica Neue"/>
                <a:cs typeface="Helvetica Neue"/>
                <a:sym typeface="Helvetica Neue"/>
              </a:rPr>
              <a:t>Contexto</a:t>
            </a:r>
            <a:endParaRPr b="1" sz="1600">
              <a:solidFill>
                <a:srgbClr val="000000"/>
              </a:solidFill>
              <a:latin typeface="Helvetica Neue"/>
              <a:ea typeface="Helvetica Neue"/>
              <a:cs typeface="Helvetica Neue"/>
              <a:sym typeface="Helvetica Neue"/>
            </a:endParaRPr>
          </a:p>
          <a:p>
            <a:pPr indent="0" lvl="0" marL="0" rtl="0" algn="l">
              <a:lnSpc>
                <a:spcPct val="100000"/>
              </a:lnSpc>
              <a:spcBef>
                <a:spcPts val="0"/>
              </a:spcBef>
              <a:spcAft>
                <a:spcPts val="0"/>
              </a:spcAft>
              <a:buNone/>
            </a:pPr>
            <a:r>
              <a:rPr lang="es-419" sz="1600">
                <a:solidFill>
                  <a:srgbClr val="000000"/>
                </a:solidFill>
                <a:latin typeface="Helvetica Neue Light"/>
                <a:ea typeface="Helvetica Neue Light"/>
                <a:cs typeface="Helvetica Neue Light"/>
                <a:sym typeface="Helvetica Neue Light"/>
              </a:rPr>
              <a:t>En un mercado competitivo y </a:t>
            </a:r>
            <a:r>
              <a:rPr lang="es-419" sz="1600">
                <a:solidFill>
                  <a:srgbClr val="000000"/>
                </a:solidFill>
                <a:latin typeface="Helvetica Neue Light"/>
                <a:ea typeface="Helvetica Neue Light"/>
                <a:cs typeface="Helvetica Neue Light"/>
                <a:sym typeface="Helvetica Neue Light"/>
              </a:rPr>
              <a:t>susceptible a sucesos micro y macro de toda índole, es  cada vez más importante conocer en profundidad los distintos perfiles de clientes con los que opera la compañía.  Enfocaremos el análisis en intentar identificar el perfil de aquellos que dejaron de operar con el banco.</a:t>
            </a:r>
            <a:endParaRPr sz="1600">
              <a:solidFill>
                <a:srgbClr val="000000"/>
              </a:solidFill>
              <a:latin typeface="Helvetica Neue Light"/>
              <a:ea typeface="Helvetica Neue Light"/>
              <a:cs typeface="Helvetica Neue Light"/>
              <a:sym typeface="Helvetica Neue Light"/>
            </a:endParaRPr>
          </a:p>
          <a:p>
            <a:pPr indent="0" lvl="0" marL="0" rtl="0" algn="l">
              <a:lnSpc>
                <a:spcPct val="100000"/>
              </a:lnSpc>
              <a:spcBef>
                <a:spcPts val="0"/>
              </a:spcBef>
              <a:spcAft>
                <a:spcPts val="0"/>
              </a:spcAft>
              <a:buNone/>
            </a:pPr>
            <a:r>
              <a:t/>
            </a:r>
            <a:endParaRPr b="1" sz="1600">
              <a:solidFill>
                <a:srgbClr val="000000"/>
              </a:solidFill>
              <a:latin typeface="Helvetica Neue"/>
              <a:ea typeface="Helvetica Neue"/>
              <a:cs typeface="Helvetica Neue"/>
              <a:sym typeface="Helvetica Neue"/>
            </a:endParaRPr>
          </a:p>
          <a:p>
            <a:pPr indent="0" lvl="0" marL="0" rtl="0" algn="l">
              <a:lnSpc>
                <a:spcPct val="100000"/>
              </a:lnSpc>
              <a:spcBef>
                <a:spcPts val="0"/>
              </a:spcBef>
              <a:spcAft>
                <a:spcPts val="0"/>
              </a:spcAft>
              <a:buClr>
                <a:srgbClr val="000000"/>
              </a:buClr>
              <a:buFont typeface="Arial"/>
              <a:buNone/>
            </a:pPr>
            <a:r>
              <a:rPr b="1" lang="es-419" sz="1600">
                <a:solidFill>
                  <a:srgbClr val="000000"/>
                </a:solidFill>
                <a:latin typeface="Helvetica Neue"/>
                <a:ea typeface="Helvetica Neue"/>
                <a:cs typeface="Helvetica Neue"/>
                <a:sym typeface="Helvetica Neue"/>
              </a:rPr>
              <a:t>Audiencia</a:t>
            </a:r>
            <a:endParaRPr b="1" sz="1600">
              <a:solidFill>
                <a:srgbClr val="000000"/>
              </a:solidFill>
              <a:latin typeface="Helvetica Neue"/>
              <a:ea typeface="Helvetica Neue"/>
              <a:cs typeface="Helvetica Neue"/>
              <a:sym typeface="Helvetica Neue"/>
            </a:endParaRPr>
          </a:p>
          <a:p>
            <a:pPr indent="0" lvl="0" marL="0" rtl="0" algn="l">
              <a:lnSpc>
                <a:spcPct val="100000"/>
              </a:lnSpc>
              <a:spcBef>
                <a:spcPts val="0"/>
              </a:spcBef>
              <a:spcAft>
                <a:spcPts val="0"/>
              </a:spcAft>
              <a:buNone/>
            </a:pPr>
            <a:r>
              <a:rPr lang="es-419" sz="1600">
                <a:solidFill>
                  <a:srgbClr val="000000"/>
                </a:solidFill>
                <a:latin typeface="Helvetica Neue Light"/>
                <a:ea typeface="Helvetica Neue Light"/>
                <a:cs typeface="Helvetica Neue Light"/>
                <a:sym typeface="Helvetica Neue Light"/>
              </a:rPr>
              <a:t>La audiencia objetivo son los niveles ejecutivos y operativos que  puedan tomar decisiones y </a:t>
            </a:r>
            <a:r>
              <a:rPr lang="es-419" sz="1600">
                <a:solidFill>
                  <a:srgbClr val="000000"/>
                </a:solidFill>
                <a:latin typeface="Helvetica Neue Light"/>
                <a:ea typeface="Helvetica Neue Light"/>
                <a:cs typeface="Helvetica Neue Light"/>
                <a:sym typeface="Helvetica Neue Light"/>
              </a:rPr>
              <a:t>acciones</a:t>
            </a:r>
            <a:r>
              <a:rPr lang="es-419" sz="1600">
                <a:solidFill>
                  <a:srgbClr val="000000"/>
                </a:solidFill>
                <a:latin typeface="Helvetica Neue Light"/>
                <a:ea typeface="Helvetica Neue Light"/>
                <a:cs typeface="Helvetica Neue Light"/>
                <a:sym typeface="Helvetica Neue Light"/>
              </a:rPr>
              <a:t> sobre las  recomendaciones mencionadas.</a:t>
            </a:r>
            <a:endParaRPr sz="1600">
              <a:solidFill>
                <a:srgbClr val="000000"/>
              </a:solidFill>
              <a:latin typeface="Helvetica Neue Light"/>
              <a:ea typeface="Helvetica Neue Light"/>
              <a:cs typeface="Helvetica Neue Light"/>
              <a:sym typeface="Helvetica Neue Light"/>
            </a:endParaRPr>
          </a:p>
          <a:p>
            <a:pPr indent="-171450" lvl="0" marL="285750" rtl="0" algn="l">
              <a:lnSpc>
                <a:spcPct val="100000"/>
              </a:lnSpc>
              <a:spcBef>
                <a:spcPts val="0"/>
              </a:spcBef>
              <a:spcAft>
                <a:spcPts val="0"/>
              </a:spcAft>
              <a:buClr>
                <a:srgbClr val="000000"/>
              </a:buClr>
              <a:buSzPts val="1800"/>
              <a:buFont typeface="Noto Sans Symbols"/>
              <a:buNone/>
            </a:pPr>
            <a:r>
              <a:t/>
            </a:r>
            <a:endParaRPr sz="1600">
              <a:solidFill>
                <a:srgbClr val="000000"/>
              </a:solidFill>
              <a:latin typeface="Helvetica Neue Light"/>
              <a:ea typeface="Helvetica Neue Light"/>
              <a:cs typeface="Helvetica Neue Light"/>
              <a:sym typeface="Helvetica Neue Light"/>
            </a:endParaRPr>
          </a:p>
          <a:p>
            <a:pPr indent="0" lvl="0" marL="0" rtl="0" algn="l">
              <a:lnSpc>
                <a:spcPct val="100000"/>
              </a:lnSpc>
              <a:spcBef>
                <a:spcPts val="0"/>
              </a:spcBef>
              <a:spcAft>
                <a:spcPts val="0"/>
              </a:spcAft>
              <a:buClr>
                <a:srgbClr val="000000"/>
              </a:buClr>
              <a:buFont typeface="Arial"/>
              <a:buNone/>
            </a:pPr>
            <a:r>
              <a:rPr b="1" lang="es-419" sz="1600">
                <a:solidFill>
                  <a:srgbClr val="000000"/>
                </a:solidFill>
                <a:latin typeface="Helvetica Neue"/>
                <a:ea typeface="Helvetica Neue"/>
                <a:cs typeface="Helvetica Neue"/>
                <a:sym typeface="Helvetica Neue"/>
              </a:rPr>
              <a:t>Limitaciones</a:t>
            </a:r>
            <a:endParaRPr b="1" sz="1600">
              <a:solidFill>
                <a:srgbClr val="000000"/>
              </a:solidFill>
              <a:latin typeface="Helvetica Neue"/>
              <a:ea typeface="Helvetica Neue"/>
              <a:cs typeface="Helvetica Neue"/>
              <a:sym typeface="Helvetica Neue"/>
            </a:endParaRPr>
          </a:p>
          <a:p>
            <a:pPr indent="0" lvl="0" marL="0" rtl="0" algn="l">
              <a:spcBef>
                <a:spcPts val="0"/>
              </a:spcBef>
              <a:spcAft>
                <a:spcPts val="1200"/>
              </a:spcAft>
              <a:buNone/>
            </a:pPr>
            <a:r>
              <a:rPr lang="es-419" sz="1600">
                <a:solidFill>
                  <a:srgbClr val="000000"/>
                </a:solidFill>
                <a:latin typeface="Helvetica Neue Light"/>
                <a:ea typeface="Helvetica Neue Light"/>
                <a:cs typeface="Helvetica Neue Light"/>
                <a:sym typeface="Helvetica Neue Light"/>
              </a:rPr>
              <a:t>El mercado financiero es sensible a gran cantidad de cuestiones ajenas al mercado </a:t>
            </a:r>
            <a:r>
              <a:rPr lang="es-419" sz="1600">
                <a:solidFill>
                  <a:srgbClr val="000000"/>
                </a:solidFill>
                <a:latin typeface="Helvetica Neue Light"/>
                <a:ea typeface="Helvetica Neue Light"/>
                <a:cs typeface="Helvetica Neue Light"/>
                <a:sym typeface="Helvetica Neue Light"/>
              </a:rPr>
              <a:t>específico</a:t>
            </a:r>
            <a:r>
              <a:rPr lang="es-419" sz="1600">
                <a:solidFill>
                  <a:srgbClr val="000000"/>
                </a:solidFill>
                <a:latin typeface="Helvetica Neue Light"/>
                <a:ea typeface="Helvetica Neue Light"/>
                <a:cs typeface="Helvetica Neue Light"/>
                <a:sym typeface="Helvetica Neue Light"/>
              </a:rPr>
              <a:t>, cuenta </a:t>
            </a:r>
            <a:r>
              <a:rPr lang="es-419" sz="1600">
                <a:solidFill>
                  <a:srgbClr val="000000"/>
                </a:solidFill>
                <a:latin typeface="Helvetica Neue Light"/>
                <a:ea typeface="Helvetica Neue Light"/>
                <a:cs typeface="Helvetica Neue Light"/>
                <a:sym typeface="Helvetica Neue Light"/>
              </a:rPr>
              <a:t>además</a:t>
            </a:r>
            <a:r>
              <a:rPr lang="es-419" sz="1600">
                <a:solidFill>
                  <a:srgbClr val="000000"/>
                </a:solidFill>
                <a:latin typeface="Helvetica Neue Light"/>
                <a:ea typeface="Helvetica Neue Light"/>
                <a:cs typeface="Helvetica Neue Light"/>
                <a:sym typeface="Helvetica Neue Light"/>
              </a:rPr>
              <a:t> con un bajo nivel de </a:t>
            </a:r>
            <a:r>
              <a:rPr lang="es-419" sz="1600">
                <a:solidFill>
                  <a:srgbClr val="000000"/>
                </a:solidFill>
                <a:latin typeface="Helvetica Neue Light"/>
                <a:ea typeface="Helvetica Neue Light"/>
                <a:cs typeface="Helvetica Neue Light"/>
                <a:sym typeface="Helvetica Neue Light"/>
              </a:rPr>
              <a:t>innovación</a:t>
            </a:r>
            <a:r>
              <a:rPr lang="es-419" sz="1600">
                <a:solidFill>
                  <a:srgbClr val="000000"/>
                </a:solidFill>
                <a:latin typeface="Helvetica Neue Light"/>
                <a:ea typeface="Helvetica Neue Light"/>
                <a:cs typeface="Helvetica Neue Light"/>
                <a:sym typeface="Helvetica Neue Light"/>
              </a:rPr>
              <a:t> en cuanto los productos disponibles por lo que la </a:t>
            </a:r>
            <a:r>
              <a:rPr lang="es-419" sz="1600">
                <a:solidFill>
                  <a:srgbClr val="000000"/>
                </a:solidFill>
                <a:latin typeface="Helvetica Neue Light"/>
                <a:ea typeface="Helvetica Neue Light"/>
                <a:cs typeface="Helvetica Neue Light"/>
                <a:sym typeface="Helvetica Neue Light"/>
              </a:rPr>
              <a:t>diferenciación</a:t>
            </a:r>
            <a:r>
              <a:rPr lang="es-419" sz="1600">
                <a:solidFill>
                  <a:srgbClr val="000000"/>
                </a:solidFill>
                <a:latin typeface="Helvetica Neue Light"/>
                <a:ea typeface="Helvetica Neue Light"/>
                <a:cs typeface="Helvetica Neue Light"/>
                <a:sym typeface="Helvetica Neue Light"/>
              </a:rPr>
              <a:t> </a:t>
            </a:r>
            <a:r>
              <a:rPr lang="es-419" sz="1600">
                <a:solidFill>
                  <a:srgbClr val="000000"/>
                </a:solidFill>
                <a:latin typeface="Helvetica Neue Light"/>
                <a:ea typeface="Helvetica Neue Light"/>
                <a:cs typeface="Helvetica Neue Light"/>
                <a:sym typeface="Helvetica Neue Light"/>
              </a:rPr>
              <a:t>está</a:t>
            </a:r>
            <a:r>
              <a:rPr lang="es-419" sz="1600">
                <a:solidFill>
                  <a:srgbClr val="000000"/>
                </a:solidFill>
                <a:latin typeface="Helvetica Neue Light"/>
                <a:ea typeface="Helvetica Neue Light"/>
                <a:cs typeface="Helvetica Neue Light"/>
                <a:sym typeface="Helvetica Neue Light"/>
              </a:rPr>
              <a:t> cada vez </a:t>
            </a:r>
            <a:r>
              <a:rPr lang="es-419" sz="1600">
                <a:solidFill>
                  <a:srgbClr val="000000"/>
                </a:solidFill>
                <a:latin typeface="Helvetica Neue Light"/>
                <a:ea typeface="Helvetica Neue Light"/>
                <a:cs typeface="Helvetica Neue Light"/>
                <a:sym typeface="Helvetica Neue Light"/>
              </a:rPr>
              <a:t>más</a:t>
            </a:r>
            <a:r>
              <a:rPr lang="es-419" sz="1600">
                <a:solidFill>
                  <a:srgbClr val="000000"/>
                </a:solidFill>
                <a:latin typeface="Helvetica Neue Light"/>
                <a:ea typeface="Helvetica Neue Light"/>
                <a:cs typeface="Helvetica Neue Light"/>
                <a:sym typeface="Helvetica Neue Light"/>
              </a:rPr>
              <a:t> centrada  en cuestiones de calidad de servicio y precio.</a:t>
            </a:r>
            <a:endParaRPr b="1"/>
          </a:p>
        </p:txBody>
      </p:sp>
      <p:cxnSp>
        <p:nvCxnSpPr>
          <p:cNvPr id="100" name="Google Shape;100;p15"/>
          <p:cNvCxnSpPr/>
          <p:nvPr/>
        </p:nvCxnSpPr>
        <p:spPr>
          <a:xfrm>
            <a:off x="3480800" y="132075"/>
            <a:ext cx="7800" cy="48870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cxnSp>
        <p:nvCxnSpPr>
          <p:cNvPr id="105" name="Google Shape;105;p16"/>
          <p:cNvCxnSpPr/>
          <p:nvPr/>
        </p:nvCxnSpPr>
        <p:spPr>
          <a:xfrm>
            <a:off x="2696050" y="62150"/>
            <a:ext cx="12300" cy="6309600"/>
          </a:xfrm>
          <a:prstGeom prst="straightConnector1">
            <a:avLst/>
          </a:prstGeom>
          <a:noFill/>
          <a:ln cap="flat" cmpd="sng" w="12700">
            <a:solidFill>
              <a:srgbClr val="00D703"/>
            </a:solidFill>
            <a:prstDash val="solid"/>
            <a:miter lim="800000"/>
            <a:headEnd len="sm" w="sm" type="none"/>
            <a:tailEnd len="sm" w="sm" type="none"/>
          </a:ln>
        </p:spPr>
      </p:cxnSp>
      <p:sp>
        <p:nvSpPr>
          <p:cNvPr id="106" name="Google Shape;106;p16"/>
          <p:cNvSpPr txBox="1"/>
          <p:nvPr/>
        </p:nvSpPr>
        <p:spPr>
          <a:xfrm>
            <a:off x="55076" y="2090575"/>
            <a:ext cx="3212700" cy="1034400"/>
          </a:xfrm>
          <a:prstGeom prst="rect">
            <a:avLst/>
          </a:prstGeom>
          <a:noFill/>
          <a:ln>
            <a:noFill/>
          </a:ln>
        </p:spPr>
        <p:txBody>
          <a:bodyPr anchorCtr="0" anchor="t" bIns="0" lIns="0" spcFirstLastPara="1" rIns="0" wrap="square" tIns="0">
            <a:spAutoFit/>
          </a:bodyPr>
          <a:lstStyle/>
          <a:p>
            <a:pPr indent="0" lvl="0" marL="0" marR="0" rtl="0" algn="l">
              <a:lnSpc>
                <a:spcPct val="80000"/>
              </a:lnSpc>
              <a:spcBef>
                <a:spcPts val="0"/>
              </a:spcBef>
              <a:spcAft>
                <a:spcPts val="0"/>
              </a:spcAft>
              <a:buClr>
                <a:srgbClr val="000000"/>
              </a:buClr>
              <a:buSzPts val="2800"/>
              <a:buFont typeface="Arial"/>
              <a:buNone/>
            </a:pPr>
            <a:r>
              <a:rPr lang="es-419" sz="2800"/>
              <a:t>PREGUNTAS </a:t>
            </a:r>
            <a:endParaRPr sz="2800"/>
          </a:p>
          <a:p>
            <a:pPr indent="0" lvl="0" marL="0" marR="0" rtl="0" algn="l">
              <a:lnSpc>
                <a:spcPct val="80000"/>
              </a:lnSpc>
              <a:spcBef>
                <a:spcPts val="0"/>
              </a:spcBef>
              <a:spcAft>
                <a:spcPts val="0"/>
              </a:spcAft>
              <a:buClr>
                <a:srgbClr val="000000"/>
              </a:buClr>
              <a:buSzPts val="2800"/>
              <a:buFont typeface="Arial"/>
              <a:buNone/>
            </a:pPr>
            <a:r>
              <a:rPr lang="es-419" sz="2800"/>
              <a:t>DE</a:t>
            </a:r>
            <a:endParaRPr b="0" i="0" sz="2800" u="none" cap="none" strike="noStrike">
              <a:solidFill>
                <a:srgbClr val="000000"/>
              </a:solidFill>
              <a:latin typeface="Arial"/>
              <a:ea typeface="Arial"/>
              <a:cs typeface="Arial"/>
              <a:sym typeface="Arial"/>
            </a:endParaRPr>
          </a:p>
          <a:p>
            <a:pPr indent="0" lvl="0" marL="0" marR="0" rtl="0" algn="l">
              <a:lnSpc>
                <a:spcPct val="80000"/>
              </a:lnSpc>
              <a:spcBef>
                <a:spcPts val="0"/>
              </a:spcBef>
              <a:spcAft>
                <a:spcPts val="0"/>
              </a:spcAft>
              <a:buClr>
                <a:srgbClr val="000000"/>
              </a:buClr>
              <a:buSzPts val="2800"/>
              <a:buFont typeface="Arial"/>
              <a:buNone/>
            </a:pPr>
            <a:r>
              <a:rPr b="1" lang="es-419" sz="2800"/>
              <a:t>INTERÉS</a:t>
            </a:r>
            <a:endParaRPr b="1" i="0" sz="2800" u="none" cap="none" strike="noStrike">
              <a:solidFill>
                <a:srgbClr val="000000"/>
              </a:solidFill>
              <a:latin typeface="Arial"/>
              <a:ea typeface="Arial"/>
              <a:cs typeface="Arial"/>
              <a:sym typeface="Arial"/>
            </a:endParaRPr>
          </a:p>
        </p:txBody>
      </p:sp>
      <p:sp>
        <p:nvSpPr>
          <p:cNvPr id="107" name="Google Shape;107;p16"/>
          <p:cNvSpPr/>
          <p:nvPr/>
        </p:nvSpPr>
        <p:spPr>
          <a:xfrm>
            <a:off x="2874775" y="279700"/>
            <a:ext cx="6363300" cy="45063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s-419" sz="1800">
                <a:solidFill>
                  <a:srgbClr val="000000"/>
                </a:solidFill>
                <a:latin typeface="Helvetica Neue"/>
                <a:ea typeface="Helvetica Neue"/>
                <a:cs typeface="Helvetica Neue"/>
                <a:sym typeface="Helvetica Neue"/>
              </a:rPr>
              <a:t>Preguntas principales o primarias</a:t>
            </a:r>
            <a:endParaRPr b="1" sz="1800">
              <a:solidFill>
                <a:srgbClr val="000000"/>
              </a:solidFill>
              <a:latin typeface="Helvetica Neue"/>
              <a:ea typeface="Helvetica Neue"/>
              <a:cs typeface="Helvetica Neue"/>
              <a:sym typeface="Helvetica Neue"/>
            </a:endParaRPr>
          </a:p>
          <a:p>
            <a:pPr indent="-342900" lvl="0" marL="457200" rtl="0" algn="l">
              <a:spcBef>
                <a:spcPts val="0"/>
              </a:spcBef>
              <a:spcAft>
                <a:spcPts val="0"/>
              </a:spcAft>
              <a:buClr>
                <a:srgbClr val="000000"/>
              </a:buClr>
              <a:buSzPts val="1800"/>
              <a:buFont typeface="Helvetica Neue Light"/>
              <a:buChar char="▪"/>
            </a:pPr>
            <a:r>
              <a:rPr lang="es-419" sz="1800">
                <a:solidFill>
                  <a:srgbClr val="000000"/>
                </a:solidFill>
                <a:latin typeface="Helvetica Neue Light"/>
                <a:ea typeface="Helvetica Neue Light"/>
                <a:cs typeface="Helvetica Neue Light"/>
                <a:sym typeface="Helvetica Neue Light"/>
              </a:rPr>
              <a:t>¿</a:t>
            </a:r>
            <a:r>
              <a:rPr lang="es-419" sz="1800">
                <a:latin typeface="Helvetica Neue Light"/>
                <a:ea typeface="Helvetica Neue Light"/>
                <a:cs typeface="Helvetica Neue Light"/>
                <a:sym typeface="Helvetica Neue Light"/>
              </a:rPr>
              <a:t>Que clientes abandonan el banco</a:t>
            </a:r>
            <a:r>
              <a:rPr lang="es-419" sz="1800">
                <a:solidFill>
                  <a:srgbClr val="000000"/>
                </a:solidFill>
                <a:latin typeface="Helvetica Neue Light"/>
                <a:ea typeface="Helvetica Neue Light"/>
                <a:cs typeface="Helvetica Neue Light"/>
                <a:sym typeface="Helvetica Neue Light"/>
              </a:rPr>
              <a:t>?</a:t>
            </a:r>
            <a:endParaRPr sz="1800">
              <a:solidFill>
                <a:srgbClr val="000000"/>
              </a:solidFill>
              <a:latin typeface="Helvetica Neue Light"/>
              <a:ea typeface="Helvetica Neue Light"/>
              <a:cs typeface="Helvetica Neue Light"/>
              <a:sym typeface="Helvetica Neue Light"/>
            </a:endParaRPr>
          </a:p>
          <a:p>
            <a:pPr indent="-342900" lvl="0" marL="457200" rtl="0" algn="l">
              <a:spcBef>
                <a:spcPts val="0"/>
              </a:spcBef>
              <a:spcAft>
                <a:spcPts val="0"/>
              </a:spcAft>
              <a:buClr>
                <a:srgbClr val="000000"/>
              </a:buClr>
              <a:buSzPts val="1800"/>
              <a:buFont typeface="Helvetica Neue Light"/>
              <a:buChar char="▪"/>
            </a:pPr>
            <a:r>
              <a:rPr lang="es-419" sz="1800">
                <a:solidFill>
                  <a:srgbClr val="000000"/>
                </a:solidFill>
                <a:latin typeface="Helvetica Neue Light"/>
                <a:ea typeface="Helvetica Neue Light"/>
                <a:cs typeface="Helvetica Neue Light"/>
                <a:sym typeface="Helvetica Neue Light"/>
              </a:rPr>
              <a:t>¿</a:t>
            </a:r>
            <a:r>
              <a:rPr lang="es-419" sz="1800">
                <a:latin typeface="Helvetica Neue Light"/>
                <a:ea typeface="Helvetica Neue Light"/>
                <a:cs typeface="Helvetica Neue Light"/>
                <a:sym typeface="Helvetica Neue Light"/>
              </a:rPr>
              <a:t>Cómo podemos evitar que lo hagan</a:t>
            </a:r>
            <a:r>
              <a:rPr lang="es-419" sz="1800">
                <a:solidFill>
                  <a:srgbClr val="000000"/>
                </a:solidFill>
                <a:latin typeface="Helvetica Neue Light"/>
                <a:ea typeface="Helvetica Neue Light"/>
                <a:cs typeface="Helvetica Neue Light"/>
                <a:sym typeface="Helvetica Neue Light"/>
              </a:rPr>
              <a:t>?</a:t>
            </a:r>
            <a:endParaRPr sz="1800">
              <a:solidFill>
                <a:srgbClr val="000000"/>
              </a:solidFill>
              <a:latin typeface="Helvetica Neue Light"/>
              <a:ea typeface="Helvetica Neue Light"/>
              <a:cs typeface="Helvetica Neue Light"/>
              <a:sym typeface="Helvetica Neue Light"/>
            </a:endParaRPr>
          </a:p>
          <a:p>
            <a:pPr indent="0" lvl="0" marL="457200" rtl="0" algn="l">
              <a:spcBef>
                <a:spcPts val="0"/>
              </a:spcBef>
              <a:spcAft>
                <a:spcPts val="0"/>
              </a:spcAft>
              <a:buNone/>
            </a:pPr>
            <a:r>
              <a:t/>
            </a:r>
            <a:endParaRPr b="1" sz="1800">
              <a:solidFill>
                <a:srgbClr val="000000"/>
              </a:solidFill>
              <a:latin typeface="Helvetica Neue"/>
              <a:ea typeface="Helvetica Neue"/>
              <a:cs typeface="Helvetica Neue"/>
              <a:sym typeface="Helvetica Neue"/>
            </a:endParaRPr>
          </a:p>
          <a:p>
            <a:pPr indent="0" lvl="0" marL="0" rtl="0" algn="l">
              <a:spcBef>
                <a:spcPts val="0"/>
              </a:spcBef>
              <a:spcAft>
                <a:spcPts val="0"/>
              </a:spcAft>
              <a:buNone/>
            </a:pPr>
            <a:r>
              <a:rPr b="1" lang="es-419" sz="1800">
                <a:solidFill>
                  <a:srgbClr val="000000"/>
                </a:solidFill>
                <a:latin typeface="Helvetica Neue"/>
                <a:ea typeface="Helvetica Neue"/>
                <a:cs typeface="Helvetica Neue"/>
                <a:sym typeface="Helvetica Neue"/>
              </a:rPr>
              <a:t>Preguntas secundarias (nos ayudaran a contestar las principales)</a:t>
            </a:r>
            <a:endParaRPr b="1" sz="1800">
              <a:solidFill>
                <a:srgbClr val="000000"/>
              </a:solidFill>
              <a:latin typeface="Helvetica Neue"/>
              <a:ea typeface="Helvetica Neue"/>
              <a:cs typeface="Helvetica Neue"/>
              <a:sym typeface="Helvetica Neue"/>
            </a:endParaRPr>
          </a:p>
          <a:p>
            <a:pPr indent="-342900" lvl="0" marL="457200" rtl="0" algn="l">
              <a:spcBef>
                <a:spcPts val="0"/>
              </a:spcBef>
              <a:spcAft>
                <a:spcPts val="0"/>
              </a:spcAft>
              <a:buClr>
                <a:srgbClr val="000000"/>
              </a:buClr>
              <a:buSzPts val="1800"/>
              <a:buFont typeface="Helvetica Neue Light"/>
              <a:buChar char="▪"/>
            </a:pPr>
            <a:r>
              <a:rPr lang="es-419" sz="1800">
                <a:solidFill>
                  <a:srgbClr val="000000"/>
                </a:solidFill>
                <a:latin typeface="Helvetica Neue Light"/>
                <a:ea typeface="Helvetica Neue Light"/>
                <a:cs typeface="Helvetica Neue Light"/>
                <a:sym typeface="Helvetica Neue Light"/>
              </a:rPr>
              <a:t>¿</a:t>
            </a:r>
            <a:r>
              <a:rPr lang="es-419" sz="1800">
                <a:latin typeface="Helvetica Neue Light"/>
                <a:ea typeface="Helvetica Neue Light"/>
                <a:cs typeface="Helvetica Neue Light"/>
                <a:sym typeface="Helvetica Neue Light"/>
              </a:rPr>
              <a:t>Qué franja etaria y género operan más con el banco</a:t>
            </a:r>
            <a:r>
              <a:rPr lang="es-419" sz="1800">
                <a:solidFill>
                  <a:srgbClr val="000000"/>
                </a:solidFill>
                <a:latin typeface="Helvetica Neue Light"/>
                <a:ea typeface="Helvetica Neue Light"/>
                <a:cs typeface="Helvetica Neue Light"/>
                <a:sym typeface="Helvetica Neue Light"/>
              </a:rPr>
              <a:t>?</a:t>
            </a:r>
            <a:endParaRPr sz="1800">
              <a:solidFill>
                <a:srgbClr val="000000"/>
              </a:solidFill>
              <a:latin typeface="Helvetica Neue Light"/>
              <a:ea typeface="Helvetica Neue Light"/>
              <a:cs typeface="Helvetica Neue Light"/>
              <a:sym typeface="Helvetica Neue Light"/>
            </a:endParaRPr>
          </a:p>
          <a:p>
            <a:pPr indent="-342900" lvl="0" marL="457200" rtl="0" algn="l">
              <a:spcBef>
                <a:spcPts val="0"/>
              </a:spcBef>
              <a:spcAft>
                <a:spcPts val="0"/>
              </a:spcAft>
              <a:buClr>
                <a:srgbClr val="000000"/>
              </a:buClr>
              <a:buSzPts val="1800"/>
              <a:buFont typeface="Helvetica Neue Light"/>
              <a:buChar char="▪"/>
            </a:pPr>
            <a:r>
              <a:rPr lang="es-419" sz="1800">
                <a:solidFill>
                  <a:srgbClr val="000000"/>
                </a:solidFill>
                <a:latin typeface="Helvetica Neue Light"/>
                <a:ea typeface="Helvetica Neue Light"/>
                <a:cs typeface="Helvetica Neue Light"/>
                <a:sym typeface="Helvetica Neue Light"/>
              </a:rPr>
              <a:t>¿</a:t>
            </a:r>
            <a:r>
              <a:rPr lang="es-419" sz="1800">
                <a:latin typeface="Helvetica Neue Light"/>
                <a:ea typeface="Helvetica Neue Light"/>
                <a:cs typeface="Helvetica Neue Light"/>
                <a:sym typeface="Helvetica Neue Light"/>
              </a:rPr>
              <a:t>Es la nacionalidad de los clientes un factor a considerar</a:t>
            </a:r>
            <a:r>
              <a:rPr lang="es-419" sz="1800">
                <a:solidFill>
                  <a:srgbClr val="000000"/>
                </a:solidFill>
                <a:latin typeface="Helvetica Neue Light"/>
                <a:ea typeface="Helvetica Neue Light"/>
                <a:cs typeface="Helvetica Neue Light"/>
                <a:sym typeface="Helvetica Neue Light"/>
              </a:rPr>
              <a:t>?</a:t>
            </a:r>
            <a:endParaRPr sz="1800">
              <a:solidFill>
                <a:srgbClr val="000000"/>
              </a:solidFill>
              <a:latin typeface="Helvetica Neue Light"/>
              <a:ea typeface="Helvetica Neue Light"/>
              <a:cs typeface="Helvetica Neue Light"/>
              <a:sym typeface="Helvetica Neue Light"/>
            </a:endParaRPr>
          </a:p>
          <a:p>
            <a:pPr indent="-342900" lvl="0" marL="457200" rtl="0" algn="l">
              <a:spcBef>
                <a:spcPts val="0"/>
              </a:spcBef>
              <a:spcAft>
                <a:spcPts val="0"/>
              </a:spcAft>
              <a:buClr>
                <a:srgbClr val="000000"/>
              </a:buClr>
              <a:buSzPts val="1800"/>
              <a:buFont typeface="Helvetica Neue Light"/>
              <a:buChar char="▪"/>
            </a:pPr>
            <a:r>
              <a:rPr lang="es-419" sz="1800">
                <a:solidFill>
                  <a:srgbClr val="000000"/>
                </a:solidFill>
                <a:latin typeface="Helvetica Neue Light"/>
                <a:ea typeface="Helvetica Neue Light"/>
                <a:cs typeface="Helvetica Neue Light"/>
                <a:sym typeface="Helvetica Neue Light"/>
              </a:rPr>
              <a:t>¿</a:t>
            </a:r>
            <a:r>
              <a:rPr lang="es-419" sz="1800">
                <a:latin typeface="Helvetica Neue Light"/>
                <a:ea typeface="Helvetica Neue Light"/>
                <a:cs typeface="Helvetica Neue Light"/>
                <a:sym typeface="Helvetica Neue Light"/>
              </a:rPr>
              <a:t>Cuántos productos tienen los clientes que abandonan el banco</a:t>
            </a:r>
            <a:r>
              <a:rPr lang="es-419" sz="1800">
                <a:solidFill>
                  <a:srgbClr val="000000"/>
                </a:solidFill>
                <a:latin typeface="Helvetica Neue Light"/>
                <a:ea typeface="Helvetica Neue Light"/>
                <a:cs typeface="Helvetica Neue Light"/>
                <a:sym typeface="Helvetica Neue Light"/>
              </a:rPr>
              <a:t>?</a:t>
            </a:r>
            <a:endParaRPr sz="1800">
              <a:solidFill>
                <a:srgbClr val="000000"/>
              </a:solidFill>
              <a:latin typeface="Helvetica Neue Light"/>
              <a:ea typeface="Helvetica Neue Light"/>
              <a:cs typeface="Helvetica Neue Light"/>
              <a:sym typeface="Helvetica Neue Light"/>
            </a:endParaRPr>
          </a:p>
          <a:p>
            <a:pPr indent="-342900" lvl="0" marL="457200" rtl="0" algn="l">
              <a:spcBef>
                <a:spcPts val="0"/>
              </a:spcBef>
              <a:spcAft>
                <a:spcPts val="0"/>
              </a:spcAft>
              <a:buClr>
                <a:srgbClr val="000000"/>
              </a:buClr>
              <a:buSzPts val="1800"/>
              <a:buFont typeface="Helvetica Neue Light"/>
              <a:buChar char="▪"/>
            </a:pPr>
            <a:r>
              <a:rPr lang="es-419" sz="1800">
                <a:solidFill>
                  <a:srgbClr val="000000"/>
                </a:solidFill>
                <a:latin typeface="Helvetica Neue Light"/>
                <a:ea typeface="Helvetica Neue Light"/>
                <a:cs typeface="Helvetica Neue Light"/>
                <a:sym typeface="Helvetica Neue Light"/>
              </a:rPr>
              <a:t>¿</a:t>
            </a:r>
            <a:r>
              <a:rPr lang="es-419" sz="1800">
                <a:latin typeface="Helvetica Neue Light"/>
                <a:ea typeface="Helvetica Neue Light"/>
                <a:cs typeface="Helvetica Neue Light"/>
                <a:sym typeface="Helvetica Neue Light"/>
              </a:rPr>
              <a:t>Eran clientes activos al momento de abandonar el banco</a:t>
            </a:r>
            <a:r>
              <a:rPr lang="es-419" sz="1800">
                <a:solidFill>
                  <a:srgbClr val="000000"/>
                </a:solidFill>
                <a:latin typeface="Helvetica Neue Light"/>
                <a:ea typeface="Helvetica Neue Light"/>
                <a:cs typeface="Helvetica Neue Light"/>
                <a:sym typeface="Helvetica Neue Light"/>
              </a:rPr>
              <a:t>?</a:t>
            </a:r>
            <a:endParaRPr sz="1800">
              <a:solidFill>
                <a:srgbClr val="000000"/>
              </a:solidFill>
              <a:latin typeface="Helvetica Neue Light"/>
              <a:ea typeface="Helvetica Neue Light"/>
              <a:cs typeface="Helvetica Neue Light"/>
              <a:sym typeface="Helvetica Neue Light"/>
            </a:endParaRPr>
          </a:p>
          <a:p>
            <a:pPr indent="0" lvl="0" marL="457200" rtl="0" algn="l">
              <a:spcBef>
                <a:spcPts val="0"/>
              </a:spcBef>
              <a:spcAft>
                <a:spcPts val="0"/>
              </a:spcAft>
              <a:buNone/>
            </a:pPr>
            <a:r>
              <a:t/>
            </a:r>
            <a:endParaRPr sz="1800">
              <a:solidFill>
                <a:srgbClr val="000000"/>
              </a:solidFill>
              <a:latin typeface="Helvetica Neue Light"/>
              <a:ea typeface="Helvetica Neue Light"/>
              <a:cs typeface="Helvetica Neue Light"/>
              <a:sym typeface="Helvetica Neue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nvSpPr>
        <p:spPr>
          <a:xfrm>
            <a:off x="-922333" y="1604395"/>
            <a:ext cx="10857900" cy="1477800"/>
          </a:xfrm>
          <a:prstGeom prst="rect">
            <a:avLst/>
          </a:prstGeom>
          <a:noFill/>
          <a:ln>
            <a:noFill/>
          </a:ln>
        </p:spPr>
        <p:txBody>
          <a:bodyPr anchorCtr="0" anchor="t" bIns="0" lIns="0" spcFirstLastPara="1" rIns="0" wrap="square" tIns="0">
            <a:spAutoFit/>
          </a:bodyPr>
          <a:lstStyle/>
          <a:p>
            <a:pPr indent="0" lvl="0" marL="0" marR="0" rtl="0" algn="ctr">
              <a:lnSpc>
                <a:spcPct val="80000"/>
              </a:lnSpc>
              <a:spcBef>
                <a:spcPts val="0"/>
              </a:spcBef>
              <a:spcAft>
                <a:spcPts val="0"/>
              </a:spcAft>
              <a:buClr>
                <a:srgbClr val="000000"/>
              </a:buClr>
              <a:buSzPts val="6000"/>
              <a:buFont typeface="Arial"/>
              <a:buNone/>
            </a:pPr>
            <a:r>
              <a:rPr lang="es-419" sz="6000"/>
              <a:t>ANÁLISIS</a:t>
            </a:r>
            <a:r>
              <a:rPr b="0" i="0" lang="es-419" sz="6000" u="none" cap="none" strike="noStrike">
                <a:solidFill>
                  <a:srgbClr val="000000"/>
                </a:solidFill>
                <a:latin typeface="Arial"/>
                <a:ea typeface="Arial"/>
                <a:cs typeface="Arial"/>
                <a:sym typeface="Arial"/>
              </a:rPr>
              <a:t> </a:t>
            </a:r>
            <a:endParaRPr/>
          </a:p>
          <a:p>
            <a:pPr indent="0" lvl="0" marL="0" marR="0" rtl="0" algn="ctr">
              <a:lnSpc>
                <a:spcPct val="80000"/>
              </a:lnSpc>
              <a:spcBef>
                <a:spcPts val="0"/>
              </a:spcBef>
              <a:spcAft>
                <a:spcPts val="0"/>
              </a:spcAft>
              <a:buClr>
                <a:srgbClr val="000000"/>
              </a:buClr>
              <a:buSzPts val="6000"/>
              <a:buFont typeface="Arial"/>
              <a:buNone/>
            </a:pPr>
            <a:r>
              <a:rPr b="1" lang="es-419" sz="6000"/>
              <a:t>EXPLORATORIO</a:t>
            </a:r>
            <a:endParaRPr b="1" i="0" sz="60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nvSpPr>
        <p:spPr>
          <a:xfrm>
            <a:off x="107925" y="94900"/>
            <a:ext cx="6457500" cy="621900"/>
          </a:xfrm>
          <a:prstGeom prst="rect">
            <a:avLst/>
          </a:prstGeom>
          <a:noFill/>
          <a:ln>
            <a:noFill/>
          </a:ln>
        </p:spPr>
        <p:txBody>
          <a:bodyPr anchorCtr="0" anchor="t" bIns="0" lIns="0" spcFirstLastPara="1" rIns="0" wrap="square" tIns="0">
            <a:spAutoFit/>
          </a:bodyPr>
          <a:lstStyle/>
          <a:p>
            <a:pPr indent="0" lvl="0" marL="457200" rtl="0" algn="l">
              <a:spcBef>
                <a:spcPts val="0"/>
              </a:spcBef>
              <a:spcAft>
                <a:spcPts val="0"/>
              </a:spcAft>
              <a:buNone/>
            </a:pPr>
            <a:r>
              <a:rPr b="1" lang="es-419" sz="1800">
                <a:latin typeface="Helvetica Neue"/>
                <a:ea typeface="Helvetica Neue"/>
                <a:cs typeface="Helvetica Neue"/>
                <a:sym typeface="Helvetica Neue"/>
              </a:rPr>
              <a:t>¿Qué franja etaria y género operan más con el banco?</a:t>
            </a:r>
            <a:endParaRPr b="1" sz="1800">
              <a:latin typeface="Helvetica Neue"/>
              <a:ea typeface="Helvetica Neue"/>
              <a:cs typeface="Helvetica Neue"/>
              <a:sym typeface="Helvetica Neue"/>
            </a:endParaRPr>
          </a:p>
          <a:p>
            <a:pPr indent="0" lvl="0" marL="0" marR="0" rtl="0" algn="l">
              <a:lnSpc>
                <a:spcPct val="80000"/>
              </a:lnSpc>
              <a:spcBef>
                <a:spcPts val="0"/>
              </a:spcBef>
              <a:spcAft>
                <a:spcPts val="0"/>
              </a:spcAft>
              <a:buClr>
                <a:srgbClr val="000000"/>
              </a:buClr>
              <a:buSzPts val="2800"/>
              <a:buFont typeface="Arial"/>
              <a:buNone/>
            </a:pPr>
            <a:r>
              <a:t/>
            </a:r>
            <a:endParaRPr sz="2800">
              <a:latin typeface="Helvetica Neue"/>
              <a:ea typeface="Helvetica Neue"/>
              <a:cs typeface="Helvetica Neue"/>
              <a:sym typeface="Helvetica Neue"/>
            </a:endParaRPr>
          </a:p>
        </p:txBody>
      </p:sp>
      <p:sp>
        <p:nvSpPr>
          <p:cNvPr id="118" name="Google Shape;118;p18"/>
          <p:cNvSpPr/>
          <p:nvPr/>
        </p:nvSpPr>
        <p:spPr>
          <a:xfrm>
            <a:off x="107925" y="460075"/>
            <a:ext cx="2698500" cy="45903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s-419">
                <a:latin typeface="Helvetica Neue Light"/>
                <a:ea typeface="Helvetica Neue Light"/>
                <a:cs typeface="Helvetica Neue Light"/>
                <a:sym typeface="Helvetica Neue Light"/>
              </a:rPr>
              <a:t>Se puede visualizar en estos </a:t>
            </a:r>
            <a:r>
              <a:rPr lang="es-419">
                <a:latin typeface="Helvetica Neue Light"/>
                <a:ea typeface="Helvetica Neue Light"/>
                <a:cs typeface="Helvetica Neue Light"/>
                <a:sym typeface="Helvetica Neue Light"/>
              </a:rPr>
              <a:t>gráficos</a:t>
            </a:r>
            <a:r>
              <a:rPr lang="es-419">
                <a:latin typeface="Helvetica Neue Light"/>
                <a:ea typeface="Helvetica Neue Light"/>
                <a:cs typeface="Helvetica Neue Light"/>
                <a:sym typeface="Helvetica Neue Light"/>
              </a:rPr>
              <a:t> como existe una </a:t>
            </a:r>
            <a:r>
              <a:rPr lang="es-419">
                <a:latin typeface="Helvetica Neue Light"/>
                <a:ea typeface="Helvetica Neue Light"/>
                <a:cs typeface="Helvetica Neue Light"/>
                <a:sym typeface="Helvetica Neue Light"/>
              </a:rPr>
              <a:t>mayoría</a:t>
            </a:r>
            <a:r>
              <a:rPr lang="es-419">
                <a:latin typeface="Helvetica Neue Light"/>
                <a:ea typeface="Helvetica Neue Light"/>
                <a:cs typeface="Helvetica Neue Light"/>
                <a:sym typeface="Helvetica Neue Light"/>
              </a:rPr>
              <a:t> de clientes de </a:t>
            </a:r>
            <a:r>
              <a:rPr lang="es-419">
                <a:latin typeface="Helvetica Neue Light"/>
                <a:ea typeface="Helvetica Neue Light"/>
                <a:cs typeface="Helvetica Neue Light"/>
                <a:sym typeface="Helvetica Neue Light"/>
              </a:rPr>
              <a:t>género</a:t>
            </a:r>
            <a:r>
              <a:rPr lang="es-419">
                <a:latin typeface="Helvetica Neue Light"/>
                <a:ea typeface="Helvetica Neue Light"/>
                <a:cs typeface="Helvetica Neue Light"/>
                <a:sym typeface="Helvetica Neue Light"/>
              </a:rPr>
              <a:t> femenino que </a:t>
            </a:r>
            <a:r>
              <a:rPr lang="es-419">
                <a:latin typeface="Helvetica Neue Light"/>
                <a:ea typeface="Helvetica Neue Light"/>
                <a:cs typeface="Helvetica Neue Light"/>
                <a:sym typeface="Helvetica Neue Light"/>
              </a:rPr>
              <a:t>abandonan</a:t>
            </a:r>
            <a:r>
              <a:rPr lang="es-419">
                <a:latin typeface="Helvetica Neue Light"/>
                <a:ea typeface="Helvetica Neue Light"/>
                <a:cs typeface="Helvetica Neue Light"/>
                <a:sym typeface="Helvetica Neue Light"/>
              </a:rPr>
              <a:t> el banco, y </a:t>
            </a:r>
            <a:r>
              <a:rPr lang="es-419">
                <a:latin typeface="Helvetica Neue Light"/>
                <a:ea typeface="Helvetica Neue Light"/>
                <a:cs typeface="Helvetica Neue Light"/>
                <a:sym typeface="Helvetica Neue Light"/>
              </a:rPr>
              <a:t>además</a:t>
            </a:r>
            <a:r>
              <a:rPr lang="es-419">
                <a:latin typeface="Helvetica Neue Light"/>
                <a:ea typeface="Helvetica Neue Light"/>
                <a:cs typeface="Helvetica Neue Light"/>
                <a:sym typeface="Helvetica Neue Light"/>
              </a:rPr>
              <a:t> como la franja etaria encuentra su pico entre los 40 y 50 años de edad.</a:t>
            </a:r>
            <a:endParaRPr>
              <a:solidFill>
                <a:srgbClr val="000000"/>
              </a:solidFill>
              <a:latin typeface="Helvetica Neue Light"/>
              <a:ea typeface="Helvetica Neue Light"/>
              <a:cs typeface="Helvetica Neue Light"/>
              <a:sym typeface="Helvetica Neue Light"/>
            </a:endParaRPr>
          </a:p>
        </p:txBody>
      </p:sp>
      <p:sp>
        <p:nvSpPr>
          <p:cNvPr id="119" name="Google Shape;119;p18"/>
          <p:cNvSpPr txBox="1"/>
          <p:nvPr/>
        </p:nvSpPr>
        <p:spPr>
          <a:xfrm>
            <a:off x="7314087" y="2667554"/>
            <a:ext cx="674700" cy="184800"/>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b="1" lang="es-419" sz="1200">
                <a:solidFill>
                  <a:srgbClr val="FFFFFF"/>
                </a:solidFill>
                <a:latin typeface="Calibri"/>
                <a:ea typeface="Calibri"/>
                <a:cs typeface="Calibri"/>
                <a:sym typeface="Calibri"/>
              </a:rPr>
              <a:t>47%</a:t>
            </a:r>
            <a:endParaRPr/>
          </a:p>
        </p:txBody>
      </p:sp>
      <p:sp>
        <p:nvSpPr>
          <p:cNvPr id="120" name="Google Shape;120;p18"/>
          <p:cNvSpPr txBox="1"/>
          <p:nvPr/>
        </p:nvSpPr>
        <p:spPr>
          <a:xfrm>
            <a:off x="7314087" y="3924290"/>
            <a:ext cx="674700" cy="184800"/>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b="1" lang="es-419" sz="1200">
                <a:solidFill>
                  <a:srgbClr val="FFFFFF"/>
                </a:solidFill>
                <a:latin typeface="Calibri"/>
                <a:ea typeface="Calibri"/>
                <a:cs typeface="Calibri"/>
                <a:sym typeface="Calibri"/>
              </a:rPr>
              <a:t>55%</a:t>
            </a:r>
            <a:endParaRPr/>
          </a:p>
        </p:txBody>
      </p:sp>
      <p:sp>
        <p:nvSpPr>
          <p:cNvPr id="121" name="Google Shape;121;p18"/>
          <p:cNvSpPr txBox="1"/>
          <p:nvPr/>
        </p:nvSpPr>
        <p:spPr>
          <a:xfrm>
            <a:off x="7314087" y="5133663"/>
            <a:ext cx="674700" cy="184800"/>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b="1" lang="es-419" sz="1200">
                <a:solidFill>
                  <a:srgbClr val="FFFFFF"/>
                </a:solidFill>
                <a:latin typeface="Calibri"/>
                <a:ea typeface="Calibri"/>
                <a:cs typeface="Calibri"/>
                <a:sym typeface="Calibri"/>
              </a:rPr>
              <a:t>52%</a:t>
            </a:r>
            <a:endParaRPr/>
          </a:p>
        </p:txBody>
      </p:sp>
      <p:sp>
        <p:nvSpPr>
          <p:cNvPr id="122" name="Google Shape;122;p18"/>
          <p:cNvSpPr txBox="1"/>
          <p:nvPr/>
        </p:nvSpPr>
        <p:spPr>
          <a:xfrm>
            <a:off x="4009099" y="460075"/>
            <a:ext cx="2120100" cy="200100"/>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b="1" lang="es-419" sz="1300"/>
              <a:t>Abandono </a:t>
            </a:r>
            <a:r>
              <a:rPr b="1" lang="es-419" sz="1300"/>
              <a:t>según</a:t>
            </a:r>
            <a:r>
              <a:rPr b="1" lang="es-419" sz="1300"/>
              <a:t> </a:t>
            </a:r>
            <a:r>
              <a:rPr b="1" lang="es-419" sz="1300"/>
              <a:t>Género</a:t>
            </a:r>
            <a:endParaRPr sz="1200"/>
          </a:p>
        </p:txBody>
      </p:sp>
      <p:sp>
        <p:nvSpPr>
          <p:cNvPr id="123" name="Google Shape;123;p18"/>
          <p:cNvSpPr txBox="1"/>
          <p:nvPr/>
        </p:nvSpPr>
        <p:spPr>
          <a:xfrm>
            <a:off x="4009100" y="2419325"/>
            <a:ext cx="2828100" cy="200100"/>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b="1" lang="es-419" sz="1300"/>
              <a:t>Abandono según Género y edad</a:t>
            </a:r>
            <a:endParaRPr sz="1200"/>
          </a:p>
        </p:txBody>
      </p:sp>
      <p:pic>
        <p:nvPicPr>
          <p:cNvPr id="124" name="Google Shape;124;p18"/>
          <p:cNvPicPr preferRelativeResize="0"/>
          <p:nvPr/>
        </p:nvPicPr>
        <p:blipFill>
          <a:blip r:embed="rId3">
            <a:alphaModFix/>
          </a:blip>
          <a:stretch>
            <a:fillRect/>
          </a:stretch>
        </p:blipFill>
        <p:spPr>
          <a:xfrm>
            <a:off x="3675000" y="2619425"/>
            <a:ext cx="5236777" cy="2430950"/>
          </a:xfrm>
          <a:prstGeom prst="rect">
            <a:avLst/>
          </a:prstGeom>
          <a:noFill/>
          <a:ln>
            <a:noFill/>
          </a:ln>
        </p:spPr>
      </p:pic>
      <p:pic>
        <p:nvPicPr>
          <p:cNvPr id="125" name="Google Shape;125;p18"/>
          <p:cNvPicPr preferRelativeResize="0"/>
          <p:nvPr/>
        </p:nvPicPr>
        <p:blipFill>
          <a:blip r:embed="rId4">
            <a:alphaModFix/>
          </a:blip>
          <a:stretch>
            <a:fillRect/>
          </a:stretch>
        </p:blipFill>
        <p:spPr>
          <a:xfrm>
            <a:off x="3675000" y="660175"/>
            <a:ext cx="3846000" cy="1709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419" sz="2022">
                <a:solidFill>
                  <a:srgbClr val="000000"/>
                </a:solidFill>
                <a:latin typeface="Helvetica Neue"/>
                <a:ea typeface="Helvetica Neue"/>
                <a:cs typeface="Helvetica Neue"/>
                <a:sym typeface="Helvetica Neue"/>
              </a:rPr>
              <a:t>¿Es la nacionalidad de los clientes un factor a considerar?</a:t>
            </a:r>
            <a:endParaRPr b="1" sz="3222"/>
          </a:p>
        </p:txBody>
      </p:sp>
      <p:sp>
        <p:nvSpPr>
          <p:cNvPr id="131" name="Google Shape;131;p19"/>
          <p:cNvSpPr txBox="1"/>
          <p:nvPr>
            <p:ph idx="1" type="body"/>
          </p:nvPr>
        </p:nvSpPr>
        <p:spPr>
          <a:xfrm>
            <a:off x="311700" y="1229975"/>
            <a:ext cx="3999900" cy="3339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419">
                <a:latin typeface="Helvetica Neue"/>
                <a:ea typeface="Helvetica Neue"/>
                <a:cs typeface="Helvetica Neue"/>
                <a:sym typeface="Helvetica Neue"/>
              </a:rPr>
              <a:t>Siendo un banco que opera dentro de la </a:t>
            </a:r>
            <a:r>
              <a:rPr lang="es-419">
                <a:latin typeface="Helvetica Neue"/>
                <a:ea typeface="Helvetica Neue"/>
                <a:cs typeface="Helvetica Neue"/>
                <a:sym typeface="Helvetica Neue"/>
              </a:rPr>
              <a:t>unión</a:t>
            </a:r>
            <a:r>
              <a:rPr lang="es-419">
                <a:latin typeface="Helvetica Neue"/>
                <a:ea typeface="Helvetica Neue"/>
                <a:cs typeface="Helvetica Neue"/>
                <a:sym typeface="Helvetica Neue"/>
              </a:rPr>
              <a:t> europea, y </a:t>
            </a:r>
            <a:r>
              <a:rPr lang="es-419">
                <a:latin typeface="Helvetica Neue"/>
                <a:ea typeface="Helvetica Neue"/>
                <a:cs typeface="Helvetica Neue"/>
                <a:sym typeface="Helvetica Neue"/>
              </a:rPr>
              <a:t>caracterizándose</a:t>
            </a:r>
            <a:r>
              <a:rPr lang="es-419">
                <a:latin typeface="Helvetica Neue"/>
                <a:ea typeface="Helvetica Neue"/>
                <a:cs typeface="Helvetica Neue"/>
                <a:sym typeface="Helvetica Neue"/>
              </a:rPr>
              <a:t> esta </a:t>
            </a:r>
            <a:r>
              <a:rPr lang="es-419">
                <a:latin typeface="Helvetica Neue"/>
                <a:ea typeface="Helvetica Neue"/>
                <a:cs typeface="Helvetica Neue"/>
                <a:sym typeface="Helvetica Neue"/>
              </a:rPr>
              <a:t>región</a:t>
            </a:r>
            <a:r>
              <a:rPr lang="es-419">
                <a:latin typeface="Helvetica Neue"/>
                <a:ea typeface="Helvetica Neue"/>
                <a:cs typeface="Helvetica Neue"/>
                <a:sym typeface="Helvetica Neue"/>
              </a:rPr>
              <a:t> por una gran cantidad de habitantes que vive y/o trabaja en un </a:t>
            </a:r>
            <a:r>
              <a:rPr lang="es-419">
                <a:latin typeface="Helvetica Neue"/>
                <a:ea typeface="Helvetica Neue"/>
                <a:cs typeface="Helvetica Neue"/>
                <a:sym typeface="Helvetica Neue"/>
              </a:rPr>
              <a:t>país</a:t>
            </a:r>
            <a:r>
              <a:rPr lang="es-419">
                <a:latin typeface="Helvetica Neue"/>
                <a:ea typeface="Helvetica Neue"/>
                <a:cs typeface="Helvetica Neue"/>
                <a:sym typeface="Helvetica Neue"/>
              </a:rPr>
              <a:t> distinto al de su origen, es de esperar que el banco posea un porcentaje de clientes de </a:t>
            </a:r>
            <a:r>
              <a:rPr lang="es-419">
                <a:latin typeface="Helvetica Neue"/>
                <a:ea typeface="Helvetica Neue"/>
                <a:cs typeface="Helvetica Neue"/>
                <a:sym typeface="Helvetica Neue"/>
              </a:rPr>
              <a:t>múltiples</a:t>
            </a:r>
            <a:r>
              <a:rPr lang="es-419">
                <a:latin typeface="Helvetica Neue"/>
                <a:ea typeface="Helvetica Neue"/>
                <a:cs typeface="Helvetica Neue"/>
                <a:sym typeface="Helvetica Neue"/>
              </a:rPr>
              <a:t> nacionalidades.</a:t>
            </a:r>
            <a:endParaRPr>
              <a:latin typeface="Helvetica Neue"/>
              <a:ea typeface="Helvetica Neue"/>
              <a:cs typeface="Helvetica Neue"/>
              <a:sym typeface="Helvetica Neue"/>
            </a:endParaRPr>
          </a:p>
          <a:p>
            <a:pPr indent="0" lvl="0" marL="0" rtl="0" algn="l">
              <a:spcBef>
                <a:spcPts val="1200"/>
              </a:spcBef>
              <a:spcAft>
                <a:spcPts val="1200"/>
              </a:spcAft>
              <a:buNone/>
            </a:pPr>
            <a:r>
              <a:rPr lang="es-419">
                <a:latin typeface="Helvetica Neue"/>
                <a:ea typeface="Helvetica Neue"/>
                <a:cs typeface="Helvetica Neue"/>
                <a:sym typeface="Helvetica Neue"/>
              </a:rPr>
              <a:t>En este gráfico se puede observar como la </a:t>
            </a:r>
            <a:r>
              <a:rPr lang="es-419">
                <a:latin typeface="Helvetica Neue"/>
                <a:ea typeface="Helvetica Neue"/>
                <a:cs typeface="Helvetica Neue"/>
                <a:sym typeface="Helvetica Neue"/>
              </a:rPr>
              <a:t>mayoría</a:t>
            </a:r>
            <a:r>
              <a:rPr lang="es-419">
                <a:latin typeface="Helvetica Neue"/>
                <a:ea typeface="Helvetica Neue"/>
                <a:cs typeface="Helvetica Neue"/>
                <a:sym typeface="Helvetica Neue"/>
              </a:rPr>
              <a:t> de los clientes que abandonaron el banco son de nacionalidad francesa o alemana, esto </a:t>
            </a:r>
            <a:r>
              <a:rPr lang="es-419">
                <a:latin typeface="Helvetica Neue"/>
                <a:ea typeface="Helvetica Neue"/>
                <a:cs typeface="Helvetica Neue"/>
                <a:sym typeface="Helvetica Neue"/>
              </a:rPr>
              <a:t>podría</a:t>
            </a:r>
            <a:r>
              <a:rPr lang="es-419">
                <a:latin typeface="Helvetica Neue"/>
                <a:ea typeface="Helvetica Neue"/>
                <a:cs typeface="Helvetica Neue"/>
                <a:sym typeface="Helvetica Neue"/>
              </a:rPr>
              <a:t> indicar alguna barrera de idioma que dificulte la </a:t>
            </a:r>
            <a:r>
              <a:rPr lang="es-419">
                <a:latin typeface="Helvetica Neue"/>
                <a:ea typeface="Helvetica Neue"/>
                <a:cs typeface="Helvetica Neue"/>
                <a:sym typeface="Helvetica Neue"/>
              </a:rPr>
              <a:t>interacción</a:t>
            </a:r>
            <a:r>
              <a:rPr lang="es-419">
                <a:latin typeface="Helvetica Neue"/>
                <a:ea typeface="Helvetica Neue"/>
                <a:cs typeface="Helvetica Neue"/>
                <a:sym typeface="Helvetica Neue"/>
              </a:rPr>
              <a:t> con el banco y </a:t>
            </a:r>
            <a:r>
              <a:rPr lang="es-419">
                <a:latin typeface="Helvetica Neue"/>
                <a:ea typeface="Helvetica Neue"/>
                <a:cs typeface="Helvetica Neue"/>
                <a:sym typeface="Helvetica Neue"/>
              </a:rPr>
              <a:t>actúe</a:t>
            </a:r>
            <a:r>
              <a:rPr lang="es-419">
                <a:latin typeface="Helvetica Neue"/>
                <a:ea typeface="Helvetica Neue"/>
                <a:cs typeface="Helvetica Neue"/>
                <a:sym typeface="Helvetica Neue"/>
              </a:rPr>
              <a:t> como disparador de la </a:t>
            </a:r>
            <a:r>
              <a:rPr lang="es-419">
                <a:latin typeface="Helvetica Neue"/>
                <a:ea typeface="Helvetica Neue"/>
                <a:cs typeface="Helvetica Neue"/>
                <a:sym typeface="Helvetica Neue"/>
              </a:rPr>
              <a:t>decisión</a:t>
            </a:r>
            <a:r>
              <a:rPr lang="es-419">
                <a:latin typeface="Helvetica Neue"/>
                <a:ea typeface="Helvetica Neue"/>
                <a:cs typeface="Helvetica Neue"/>
                <a:sym typeface="Helvetica Neue"/>
              </a:rPr>
              <a:t>  de no ser </a:t>
            </a:r>
            <a:r>
              <a:rPr lang="es-419">
                <a:latin typeface="Helvetica Neue"/>
                <a:ea typeface="Helvetica Neue"/>
                <a:cs typeface="Helvetica Neue"/>
                <a:sym typeface="Helvetica Neue"/>
              </a:rPr>
              <a:t>más</a:t>
            </a:r>
            <a:r>
              <a:rPr lang="es-419">
                <a:latin typeface="Helvetica Neue"/>
                <a:ea typeface="Helvetica Neue"/>
                <a:cs typeface="Helvetica Neue"/>
                <a:sym typeface="Helvetica Neue"/>
              </a:rPr>
              <a:t> cliente.</a:t>
            </a:r>
            <a:endParaRPr>
              <a:latin typeface="Helvetica Neue"/>
              <a:ea typeface="Helvetica Neue"/>
              <a:cs typeface="Helvetica Neue"/>
              <a:sym typeface="Helvetica Neue"/>
            </a:endParaRPr>
          </a:p>
        </p:txBody>
      </p:sp>
      <p:sp>
        <p:nvSpPr>
          <p:cNvPr id="132" name="Google Shape;132;p19"/>
          <p:cNvSpPr txBox="1"/>
          <p:nvPr/>
        </p:nvSpPr>
        <p:spPr>
          <a:xfrm>
            <a:off x="4382075" y="1017800"/>
            <a:ext cx="4450200" cy="27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1300">
                <a:solidFill>
                  <a:schemeClr val="dk2"/>
                </a:solidFill>
              </a:rPr>
              <a:t>Clientes que abandonan el banco </a:t>
            </a:r>
            <a:r>
              <a:rPr b="1" lang="es-419" sz="1300">
                <a:solidFill>
                  <a:schemeClr val="dk2"/>
                </a:solidFill>
              </a:rPr>
              <a:t>según</a:t>
            </a:r>
            <a:r>
              <a:rPr b="1" lang="es-419" sz="1300">
                <a:solidFill>
                  <a:schemeClr val="dk2"/>
                </a:solidFill>
              </a:rPr>
              <a:t> nacionalidad</a:t>
            </a:r>
            <a:endParaRPr b="1" sz="1300">
              <a:solidFill>
                <a:schemeClr val="dk2"/>
              </a:solidFill>
            </a:endParaRPr>
          </a:p>
        </p:txBody>
      </p:sp>
      <p:pic>
        <p:nvPicPr>
          <p:cNvPr id="133" name="Google Shape;133;p19"/>
          <p:cNvPicPr preferRelativeResize="0"/>
          <p:nvPr/>
        </p:nvPicPr>
        <p:blipFill>
          <a:blip r:embed="rId3">
            <a:alphaModFix/>
          </a:blip>
          <a:stretch>
            <a:fillRect/>
          </a:stretch>
        </p:blipFill>
        <p:spPr>
          <a:xfrm>
            <a:off x="4311600" y="1359675"/>
            <a:ext cx="4832399" cy="32093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0"/>
          <p:cNvSpPr txBox="1"/>
          <p:nvPr>
            <p:ph type="title"/>
          </p:nvPr>
        </p:nvSpPr>
        <p:spPr>
          <a:xfrm>
            <a:off x="311700" y="410000"/>
            <a:ext cx="87633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s-419" sz="1520">
                <a:solidFill>
                  <a:srgbClr val="000000"/>
                </a:solidFill>
                <a:latin typeface="Helvetica Neue"/>
                <a:ea typeface="Helvetica Neue"/>
                <a:cs typeface="Helvetica Neue"/>
                <a:sym typeface="Helvetica Neue"/>
              </a:rPr>
              <a:t>¿Cuántos productos tienen los clientes que abandonan el banco? ¿Eran clientes activos?</a:t>
            </a:r>
            <a:endParaRPr b="1" sz="2600"/>
          </a:p>
        </p:txBody>
      </p:sp>
      <p:sp>
        <p:nvSpPr>
          <p:cNvPr id="139" name="Google Shape;139;p20"/>
          <p:cNvSpPr txBox="1"/>
          <p:nvPr>
            <p:ph idx="1" type="body"/>
          </p:nvPr>
        </p:nvSpPr>
        <p:spPr>
          <a:xfrm>
            <a:off x="311700" y="902250"/>
            <a:ext cx="2423100" cy="39615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s-419"/>
              <a:t>En este </a:t>
            </a:r>
            <a:r>
              <a:rPr lang="es-419"/>
              <a:t>gráfico</a:t>
            </a:r>
            <a:r>
              <a:rPr lang="es-419"/>
              <a:t> se puede observar claramente como la cantidad de productos que </a:t>
            </a:r>
            <a:r>
              <a:rPr lang="es-419"/>
              <a:t>tenían</a:t>
            </a:r>
            <a:r>
              <a:rPr lang="es-419"/>
              <a:t> contratados  los clientes que abandonaron el banco es un factor determinante, ubicando a la amplia </a:t>
            </a:r>
            <a:r>
              <a:rPr lang="es-419"/>
              <a:t>mayoría</a:t>
            </a:r>
            <a:r>
              <a:rPr lang="es-419"/>
              <a:t> con un solo producto.</a:t>
            </a:r>
            <a:endParaRPr/>
          </a:p>
          <a:p>
            <a:pPr indent="0" lvl="0" marL="0" rtl="0" algn="l">
              <a:spcBef>
                <a:spcPts val="1200"/>
              </a:spcBef>
              <a:spcAft>
                <a:spcPts val="1200"/>
              </a:spcAft>
              <a:buNone/>
            </a:pPr>
            <a:r>
              <a:rPr lang="es-419"/>
              <a:t>Abriendo </a:t>
            </a:r>
            <a:r>
              <a:rPr lang="es-419"/>
              <a:t>más</a:t>
            </a:r>
            <a:r>
              <a:rPr lang="es-419"/>
              <a:t> el </a:t>
            </a:r>
            <a:r>
              <a:rPr lang="es-419"/>
              <a:t>análisis</a:t>
            </a:r>
            <a:r>
              <a:rPr lang="es-419"/>
              <a:t> podemos determinar que la mayoria tenia tarjeta de </a:t>
            </a:r>
            <a:r>
              <a:rPr lang="es-419"/>
              <a:t>crédito y a la vez no eran clientes activos, </a:t>
            </a:r>
            <a:r>
              <a:rPr lang="es-419"/>
              <a:t>por lo que podemos determinar  que en su </a:t>
            </a:r>
            <a:r>
              <a:rPr lang="es-419"/>
              <a:t>mayoría</a:t>
            </a:r>
            <a:r>
              <a:rPr lang="es-419"/>
              <a:t> abandonan el banco clientes que solo poseen tarjeta de credito y ademas no la utilizan.</a:t>
            </a:r>
            <a:endParaRPr/>
          </a:p>
        </p:txBody>
      </p:sp>
      <p:sp>
        <p:nvSpPr>
          <p:cNvPr id="140" name="Google Shape;140;p20"/>
          <p:cNvSpPr txBox="1"/>
          <p:nvPr>
            <p:ph idx="2" type="body"/>
          </p:nvPr>
        </p:nvSpPr>
        <p:spPr>
          <a:xfrm>
            <a:off x="3635875" y="902250"/>
            <a:ext cx="3999900" cy="4560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1200"/>
              </a:spcAft>
              <a:buNone/>
            </a:pPr>
            <a:r>
              <a:rPr b="1" lang="es-419">
                <a:latin typeface="Arial"/>
                <a:ea typeface="Arial"/>
                <a:cs typeface="Arial"/>
                <a:sym typeface="Arial"/>
              </a:rPr>
              <a:t>Clientes que abandonaron el banco por cantidad de productos</a:t>
            </a:r>
            <a:endParaRPr b="1">
              <a:latin typeface="Arial"/>
              <a:ea typeface="Arial"/>
              <a:cs typeface="Arial"/>
              <a:sym typeface="Arial"/>
            </a:endParaRPr>
          </a:p>
        </p:txBody>
      </p:sp>
      <p:pic>
        <p:nvPicPr>
          <p:cNvPr id="141" name="Google Shape;141;p20"/>
          <p:cNvPicPr preferRelativeResize="0"/>
          <p:nvPr/>
        </p:nvPicPr>
        <p:blipFill>
          <a:blip r:embed="rId3">
            <a:alphaModFix/>
          </a:blip>
          <a:stretch>
            <a:fillRect/>
          </a:stretch>
        </p:blipFill>
        <p:spPr>
          <a:xfrm>
            <a:off x="3779775" y="1181625"/>
            <a:ext cx="4355024" cy="1870700"/>
          </a:xfrm>
          <a:prstGeom prst="rect">
            <a:avLst/>
          </a:prstGeom>
          <a:noFill/>
          <a:ln>
            <a:noFill/>
          </a:ln>
        </p:spPr>
      </p:pic>
      <p:pic>
        <p:nvPicPr>
          <p:cNvPr id="142" name="Google Shape;142;p20"/>
          <p:cNvPicPr preferRelativeResize="0"/>
          <p:nvPr/>
        </p:nvPicPr>
        <p:blipFill>
          <a:blip r:embed="rId4">
            <a:alphaModFix/>
          </a:blip>
          <a:stretch>
            <a:fillRect/>
          </a:stretch>
        </p:blipFill>
        <p:spPr>
          <a:xfrm>
            <a:off x="5842925" y="3222650"/>
            <a:ext cx="2291876" cy="1786374"/>
          </a:xfrm>
          <a:prstGeom prst="rect">
            <a:avLst/>
          </a:prstGeom>
          <a:noFill/>
          <a:ln>
            <a:noFill/>
          </a:ln>
        </p:spPr>
      </p:pic>
      <p:pic>
        <p:nvPicPr>
          <p:cNvPr id="143" name="Google Shape;143;p20"/>
          <p:cNvPicPr preferRelativeResize="0"/>
          <p:nvPr/>
        </p:nvPicPr>
        <p:blipFill>
          <a:blip r:embed="rId5">
            <a:alphaModFix/>
          </a:blip>
          <a:stretch>
            <a:fillRect/>
          </a:stretch>
        </p:blipFill>
        <p:spPr>
          <a:xfrm>
            <a:off x="3779775" y="3204725"/>
            <a:ext cx="2063150" cy="17863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1"/>
          <p:cNvSpPr txBox="1"/>
          <p:nvPr/>
        </p:nvSpPr>
        <p:spPr>
          <a:xfrm>
            <a:off x="-1163183" y="1363520"/>
            <a:ext cx="10857900" cy="1477800"/>
          </a:xfrm>
          <a:prstGeom prst="rect">
            <a:avLst/>
          </a:prstGeom>
          <a:noFill/>
          <a:ln>
            <a:noFill/>
          </a:ln>
        </p:spPr>
        <p:txBody>
          <a:bodyPr anchorCtr="0" anchor="ctr" bIns="0" lIns="0" spcFirstLastPara="1" rIns="0" wrap="square" tIns="0">
            <a:noAutofit/>
          </a:bodyPr>
          <a:lstStyle/>
          <a:p>
            <a:pPr indent="0" lvl="0" marL="0" marR="0" rtl="0" algn="ctr">
              <a:lnSpc>
                <a:spcPct val="80000"/>
              </a:lnSpc>
              <a:spcBef>
                <a:spcPts val="0"/>
              </a:spcBef>
              <a:spcAft>
                <a:spcPts val="0"/>
              </a:spcAft>
              <a:buClr>
                <a:srgbClr val="FFFFFF"/>
              </a:buClr>
              <a:buSzPts val="6000"/>
              <a:buFont typeface="Arial"/>
              <a:buNone/>
            </a:pPr>
            <a:r>
              <a:rPr lang="es-419" sz="6000"/>
              <a:t>INSIGHTS &amp;</a:t>
            </a:r>
            <a:endParaRPr sz="6000"/>
          </a:p>
          <a:p>
            <a:pPr indent="0" lvl="0" marL="0" marR="0" rtl="0" algn="ctr">
              <a:lnSpc>
                <a:spcPct val="80000"/>
              </a:lnSpc>
              <a:spcBef>
                <a:spcPts val="0"/>
              </a:spcBef>
              <a:spcAft>
                <a:spcPts val="0"/>
              </a:spcAft>
              <a:buClr>
                <a:srgbClr val="FFFFFF"/>
              </a:buClr>
              <a:buSzPts val="6000"/>
              <a:buFont typeface="Arial"/>
              <a:buNone/>
            </a:pPr>
            <a:r>
              <a:rPr b="1" lang="es-419" sz="6000" cap="none">
                <a:solidFill>
                  <a:srgbClr val="000000"/>
                </a:solidFill>
                <a:latin typeface="Arial"/>
                <a:ea typeface="Arial"/>
                <a:cs typeface="Arial"/>
                <a:sym typeface="Arial"/>
              </a:rPr>
              <a:t>RECOMENDA</a:t>
            </a:r>
            <a:r>
              <a:rPr b="1" lang="es-419" sz="6000"/>
              <a:t>CIONES</a:t>
            </a:r>
            <a:endParaRPr b="1" i="0" sz="60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