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lacial Indifference Bold" charset="1" panose="00000800000000000000"/>
      <p:regular r:id="rId18"/>
    </p:embeddedFont>
    <p:embeddedFont>
      <p:font typeface="Tenor Sans" charset="1" panose="02000000000000000000"/>
      <p:regular r:id="rId19"/>
    </p:embeddedFont>
    <p:embeddedFont>
      <p:font typeface="Glacial Indifference" charset="1" panose="00000000000000000000"/>
      <p:regular r:id="rId20"/>
    </p:embeddedFont>
    <p:embeddedFont>
      <p:font typeface="Sansation Bold" charset="1" panose="02000000000000000000"/>
      <p:regular r:id="rId21"/>
    </p:embeddedFont>
    <p:embeddedFont>
      <p:font typeface="Open Sans Light" charset="1" panose="020B03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5670" y="3355483"/>
            <a:ext cx="17836661" cy="3861785"/>
          </a:xfrm>
          <a:prstGeom prst="rect">
            <a:avLst/>
          </a:prstGeom>
        </p:spPr>
        <p:txBody>
          <a:bodyPr anchor="t" rtlCol="false" tIns="0" lIns="0" bIns="0" rIns="0">
            <a:spAutoFit/>
          </a:bodyPr>
          <a:lstStyle/>
          <a:p>
            <a:pPr algn="ctr">
              <a:lnSpc>
                <a:spcPts val="14646"/>
              </a:lnSpc>
            </a:pPr>
            <a:r>
              <a:rPr lang="en-US" b="true" sz="15920" spc="-509">
                <a:solidFill>
                  <a:srgbClr val="022033"/>
                </a:solidFill>
                <a:latin typeface="Glacial Indifference Bold"/>
                <a:ea typeface="Glacial Indifference Bold"/>
                <a:cs typeface="Glacial Indifference Bold"/>
                <a:sym typeface="Glacial Indifference Bold"/>
              </a:rPr>
              <a:t>ANUALIDAD DIFERIDA</a:t>
            </a:r>
          </a:p>
        </p:txBody>
      </p:sp>
      <p:grpSp>
        <p:nvGrpSpPr>
          <p:cNvPr name="Group 3" id="3"/>
          <p:cNvGrpSpPr/>
          <p:nvPr/>
        </p:nvGrpSpPr>
        <p:grpSpPr>
          <a:xfrm rot="0">
            <a:off x="5101429" y="1884757"/>
            <a:ext cx="8085142" cy="938466"/>
            <a:chOff x="0" y="0"/>
            <a:chExt cx="2129420" cy="247168"/>
          </a:xfrm>
        </p:grpSpPr>
        <p:sp>
          <p:nvSpPr>
            <p:cNvPr name="Freeform 4" id="4"/>
            <p:cNvSpPr/>
            <p:nvPr/>
          </p:nvSpPr>
          <p:spPr>
            <a:xfrm flipH="false" flipV="false" rot="0">
              <a:off x="0" y="0"/>
              <a:ext cx="2129420" cy="247168"/>
            </a:xfrm>
            <a:custGeom>
              <a:avLst/>
              <a:gdLst/>
              <a:ahLst/>
              <a:cxnLst/>
              <a:rect r="r" b="b" t="t" l="l"/>
              <a:pathLst>
                <a:path h="247168" w="2129420">
                  <a:moveTo>
                    <a:pt x="24896" y="0"/>
                  </a:moveTo>
                  <a:lnTo>
                    <a:pt x="2104524" y="0"/>
                  </a:lnTo>
                  <a:cubicBezTo>
                    <a:pt x="2111127" y="0"/>
                    <a:pt x="2117459" y="2623"/>
                    <a:pt x="2122128" y="7292"/>
                  </a:cubicBezTo>
                  <a:cubicBezTo>
                    <a:pt x="2126797" y="11961"/>
                    <a:pt x="2129420" y="18293"/>
                    <a:pt x="2129420" y="24896"/>
                  </a:cubicBezTo>
                  <a:lnTo>
                    <a:pt x="2129420" y="222272"/>
                  </a:lnTo>
                  <a:cubicBezTo>
                    <a:pt x="2129420" y="228875"/>
                    <a:pt x="2126797" y="235207"/>
                    <a:pt x="2122128" y="239876"/>
                  </a:cubicBezTo>
                  <a:cubicBezTo>
                    <a:pt x="2117459" y="244545"/>
                    <a:pt x="2111127" y="247168"/>
                    <a:pt x="2104524" y="247168"/>
                  </a:cubicBezTo>
                  <a:lnTo>
                    <a:pt x="24896" y="247168"/>
                  </a:lnTo>
                  <a:cubicBezTo>
                    <a:pt x="11146" y="247168"/>
                    <a:pt x="0" y="236022"/>
                    <a:pt x="0" y="222272"/>
                  </a:cubicBezTo>
                  <a:lnTo>
                    <a:pt x="0" y="24896"/>
                  </a:lnTo>
                  <a:cubicBezTo>
                    <a:pt x="0" y="18293"/>
                    <a:pt x="2623" y="11961"/>
                    <a:pt x="7292" y="7292"/>
                  </a:cubicBezTo>
                  <a:cubicBezTo>
                    <a:pt x="11961" y="2623"/>
                    <a:pt x="18293" y="0"/>
                    <a:pt x="24896" y="0"/>
                  </a:cubicBezTo>
                  <a:close/>
                </a:path>
              </a:pathLst>
            </a:custGeom>
            <a:solidFill>
              <a:srgbClr val="F3E780"/>
            </a:solidFill>
          </p:spPr>
        </p:sp>
        <p:sp>
          <p:nvSpPr>
            <p:cNvPr name="TextBox 5" id="5"/>
            <p:cNvSpPr txBox="true"/>
            <p:nvPr/>
          </p:nvSpPr>
          <p:spPr>
            <a:xfrm>
              <a:off x="0" y="-38100"/>
              <a:ext cx="2129420" cy="28526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09474" y="6630732"/>
            <a:ext cx="4378481" cy="437848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AB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5400000">
            <a:off x="362774" y="-30820"/>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531874" y="7031606"/>
            <a:ext cx="1237134" cy="1200949"/>
            <a:chOff x="0" y="0"/>
            <a:chExt cx="325830" cy="316299"/>
          </a:xfrm>
        </p:grpSpPr>
        <p:sp>
          <p:nvSpPr>
            <p:cNvPr name="Freeform 11" id="11"/>
            <p:cNvSpPr/>
            <p:nvPr/>
          </p:nvSpPr>
          <p:spPr>
            <a:xfrm flipH="false" flipV="false" rot="0">
              <a:off x="0" y="0"/>
              <a:ext cx="325830" cy="316299"/>
            </a:xfrm>
            <a:custGeom>
              <a:avLst/>
              <a:gdLst/>
              <a:ahLst/>
              <a:cxnLst/>
              <a:rect r="r" b="b" t="t" l="l"/>
              <a:pathLst>
                <a:path h="316299" w="325830">
                  <a:moveTo>
                    <a:pt x="158150" y="0"/>
                  </a:moveTo>
                  <a:lnTo>
                    <a:pt x="167680" y="0"/>
                  </a:lnTo>
                  <a:cubicBezTo>
                    <a:pt x="255024" y="0"/>
                    <a:pt x="325830" y="70806"/>
                    <a:pt x="325830" y="158150"/>
                  </a:cubicBezTo>
                  <a:lnTo>
                    <a:pt x="325830" y="158150"/>
                  </a:lnTo>
                  <a:cubicBezTo>
                    <a:pt x="325830" y="245493"/>
                    <a:pt x="255024" y="316299"/>
                    <a:pt x="167680" y="316299"/>
                  </a:cubicBezTo>
                  <a:lnTo>
                    <a:pt x="158150" y="316299"/>
                  </a:lnTo>
                  <a:cubicBezTo>
                    <a:pt x="70806" y="316299"/>
                    <a:pt x="0" y="245493"/>
                    <a:pt x="0" y="158150"/>
                  </a:cubicBezTo>
                  <a:lnTo>
                    <a:pt x="0" y="158150"/>
                  </a:lnTo>
                  <a:cubicBezTo>
                    <a:pt x="0" y="70806"/>
                    <a:pt x="70806" y="0"/>
                    <a:pt x="158150" y="0"/>
                  </a:cubicBezTo>
                  <a:close/>
                </a:path>
              </a:pathLst>
            </a:custGeom>
            <a:solidFill>
              <a:srgbClr val="BFD1E1"/>
            </a:solidFill>
          </p:spPr>
        </p:sp>
        <p:sp>
          <p:nvSpPr>
            <p:cNvPr name="TextBox 12" id="12"/>
            <p:cNvSpPr txBox="true"/>
            <p:nvPr/>
          </p:nvSpPr>
          <p:spPr>
            <a:xfrm>
              <a:off x="0" y="-38100"/>
              <a:ext cx="325830" cy="35439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728559" y="1153041"/>
            <a:ext cx="1237134" cy="1200949"/>
            <a:chOff x="0" y="0"/>
            <a:chExt cx="325830" cy="316299"/>
          </a:xfrm>
        </p:grpSpPr>
        <p:sp>
          <p:nvSpPr>
            <p:cNvPr name="Freeform 14" id="14"/>
            <p:cNvSpPr/>
            <p:nvPr/>
          </p:nvSpPr>
          <p:spPr>
            <a:xfrm flipH="false" flipV="false" rot="0">
              <a:off x="0" y="0"/>
              <a:ext cx="325830" cy="316299"/>
            </a:xfrm>
            <a:custGeom>
              <a:avLst/>
              <a:gdLst/>
              <a:ahLst/>
              <a:cxnLst/>
              <a:rect r="r" b="b" t="t" l="l"/>
              <a:pathLst>
                <a:path h="316299" w="325830">
                  <a:moveTo>
                    <a:pt x="158150" y="0"/>
                  </a:moveTo>
                  <a:lnTo>
                    <a:pt x="167680" y="0"/>
                  </a:lnTo>
                  <a:cubicBezTo>
                    <a:pt x="255024" y="0"/>
                    <a:pt x="325830" y="70806"/>
                    <a:pt x="325830" y="158150"/>
                  </a:cubicBezTo>
                  <a:lnTo>
                    <a:pt x="325830" y="158150"/>
                  </a:lnTo>
                  <a:cubicBezTo>
                    <a:pt x="325830" y="245493"/>
                    <a:pt x="255024" y="316299"/>
                    <a:pt x="167680" y="316299"/>
                  </a:cubicBezTo>
                  <a:lnTo>
                    <a:pt x="158150" y="316299"/>
                  </a:lnTo>
                  <a:cubicBezTo>
                    <a:pt x="70806" y="316299"/>
                    <a:pt x="0" y="245493"/>
                    <a:pt x="0" y="158150"/>
                  </a:cubicBezTo>
                  <a:lnTo>
                    <a:pt x="0" y="158150"/>
                  </a:lnTo>
                  <a:cubicBezTo>
                    <a:pt x="0" y="70806"/>
                    <a:pt x="70806" y="0"/>
                    <a:pt x="158150" y="0"/>
                  </a:cubicBezTo>
                  <a:close/>
                </a:path>
              </a:pathLst>
            </a:custGeom>
            <a:solidFill>
              <a:srgbClr val="568AB9"/>
            </a:solidFill>
          </p:spPr>
        </p:sp>
        <p:sp>
          <p:nvSpPr>
            <p:cNvPr name="TextBox 15" id="15"/>
            <p:cNvSpPr txBox="true"/>
            <p:nvPr/>
          </p:nvSpPr>
          <p:spPr>
            <a:xfrm>
              <a:off x="0" y="-38100"/>
              <a:ext cx="325830" cy="354399"/>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4289726" y="639307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6666607" y="7099311"/>
            <a:ext cx="4954786" cy="2607080"/>
          </a:xfrm>
          <a:prstGeom prst="rect">
            <a:avLst/>
          </a:prstGeom>
        </p:spPr>
        <p:txBody>
          <a:bodyPr anchor="t" rtlCol="false" tIns="0" lIns="0" bIns="0" rIns="0">
            <a:spAutoFit/>
          </a:bodyPr>
          <a:lstStyle/>
          <a:p>
            <a:pPr algn="ctr">
              <a:lnSpc>
                <a:spcPts val="5176"/>
              </a:lnSpc>
            </a:pPr>
            <a:r>
              <a:rPr lang="en-US" sz="3545" spc="365">
                <a:solidFill>
                  <a:srgbClr val="022033"/>
                </a:solidFill>
                <a:latin typeface="Tenor Sans"/>
                <a:ea typeface="Tenor Sans"/>
                <a:cs typeface="Tenor Sans"/>
                <a:sym typeface="Tenor Sans"/>
              </a:rPr>
              <a:t>OSCAR ROJAS</a:t>
            </a:r>
          </a:p>
          <a:p>
            <a:pPr algn="ctr">
              <a:lnSpc>
                <a:spcPts val="5176"/>
              </a:lnSpc>
            </a:pPr>
            <a:r>
              <a:rPr lang="en-US" sz="3545" spc="365">
                <a:solidFill>
                  <a:srgbClr val="022033"/>
                </a:solidFill>
                <a:latin typeface="Tenor Sans"/>
                <a:ea typeface="Tenor Sans"/>
                <a:cs typeface="Tenor Sans"/>
                <a:sym typeface="Tenor Sans"/>
              </a:rPr>
              <a:t>JUAN DUARTE</a:t>
            </a:r>
          </a:p>
          <a:p>
            <a:pPr algn="ctr">
              <a:lnSpc>
                <a:spcPts val="5176"/>
              </a:lnSpc>
            </a:pPr>
            <a:r>
              <a:rPr lang="en-US" sz="3545" spc="365">
                <a:solidFill>
                  <a:srgbClr val="022033"/>
                </a:solidFill>
                <a:latin typeface="Tenor Sans"/>
                <a:ea typeface="Tenor Sans"/>
                <a:cs typeface="Tenor Sans"/>
                <a:sym typeface="Tenor Sans"/>
              </a:rPr>
              <a:t>SERGIO SIERRA</a:t>
            </a:r>
          </a:p>
          <a:p>
            <a:pPr algn="ctr">
              <a:lnSpc>
                <a:spcPts val="5176"/>
              </a:lnSpc>
            </a:pPr>
            <a:r>
              <a:rPr lang="en-US" sz="3545" spc="365">
                <a:solidFill>
                  <a:srgbClr val="022033"/>
                </a:solidFill>
                <a:latin typeface="Tenor Sans"/>
                <a:ea typeface="Tenor Sans"/>
                <a:cs typeface="Tenor Sans"/>
                <a:sym typeface="Tenor Sans"/>
              </a:rPr>
              <a:t>MIGUEL SABOGAL</a:t>
            </a:r>
          </a:p>
        </p:txBody>
      </p:sp>
      <p:sp>
        <p:nvSpPr>
          <p:cNvPr name="TextBox 18" id="18"/>
          <p:cNvSpPr txBox="true"/>
          <p:nvPr/>
        </p:nvSpPr>
        <p:spPr>
          <a:xfrm rot="0">
            <a:off x="5184577" y="1928781"/>
            <a:ext cx="7918847" cy="698397"/>
          </a:xfrm>
          <a:prstGeom prst="rect">
            <a:avLst/>
          </a:prstGeom>
        </p:spPr>
        <p:txBody>
          <a:bodyPr anchor="t" rtlCol="false" tIns="0" lIns="0" bIns="0" rIns="0">
            <a:spAutoFit/>
          </a:bodyPr>
          <a:lstStyle/>
          <a:p>
            <a:pPr algn="ctr">
              <a:lnSpc>
                <a:spcPts val="5760"/>
              </a:lnSpc>
            </a:pPr>
            <a:r>
              <a:rPr lang="en-US" sz="3945" spc="406">
                <a:solidFill>
                  <a:srgbClr val="022033"/>
                </a:solidFill>
                <a:latin typeface="Tenor Sans"/>
                <a:ea typeface="Tenor Sans"/>
                <a:cs typeface="Tenor Sans"/>
                <a:sym typeface="Tenor Sans"/>
              </a:rPr>
              <a:t>INGENIERÍA ECONÓMICA</a:t>
            </a:r>
          </a:p>
        </p:txBody>
      </p:sp>
      <p:grpSp>
        <p:nvGrpSpPr>
          <p:cNvPr name="Group 19" id="19"/>
          <p:cNvGrpSpPr/>
          <p:nvPr/>
        </p:nvGrpSpPr>
        <p:grpSpPr>
          <a:xfrm rot="0">
            <a:off x="13804199" y="8450476"/>
            <a:ext cx="971055" cy="934870"/>
            <a:chOff x="0" y="0"/>
            <a:chExt cx="255751" cy="246221"/>
          </a:xfrm>
        </p:grpSpPr>
        <p:sp>
          <p:nvSpPr>
            <p:cNvPr name="Freeform 20" id="20"/>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96B5D3"/>
            </a:solidFill>
          </p:spPr>
        </p:sp>
        <p:sp>
          <p:nvSpPr>
            <p:cNvPr name="TextBox 21" id="21"/>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297" y="2641877"/>
            <a:ext cx="8554703" cy="6160526"/>
            <a:chOff x="0" y="0"/>
            <a:chExt cx="2253091" cy="1622525"/>
          </a:xfrm>
        </p:grpSpPr>
        <p:sp>
          <p:nvSpPr>
            <p:cNvPr name="Freeform 3" id="3"/>
            <p:cNvSpPr/>
            <p:nvPr/>
          </p:nvSpPr>
          <p:spPr>
            <a:xfrm flipH="false" flipV="false" rot="0">
              <a:off x="0" y="0"/>
              <a:ext cx="2253091" cy="1622525"/>
            </a:xfrm>
            <a:custGeom>
              <a:avLst/>
              <a:gdLst/>
              <a:ahLst/>
              <a:cxnLst/>
              <a:rect r="r" b="b" t="t" l="l"/>
              <a:pathLst>
                <a:path h="1622525" w="2253091">
                  <a:moveTo>
                    <a:pt x="31675" y="0"/>
                  </a:moveTo>
                  <a:lnTo>
                    <a:pt x="2221416" y="0"/>
                  </a:lnTo>
                  <a:cubicBezTo>
                    <a:pt x="2229817" y="0"/>
                    <a:pt x="2237873" y="3337"/>
                    <a:pt x="2243813" y="9277"/>
                  </a:cubicBezTo>
                  <a:cubicBezTo>
                    <a:pt x="2249753" y="15217"/>
                    <a:pt x="2253091" y="23274"/>
                    <a:pt x="2253091" y="31675"/>
                  </a:cubicBezTo>
                  <a:lnTo>
                    <a:pt x="2253091" y="1590851"/>
                  </a:lnTo>
                  <a:cubicBezTo>
                    <a:pt x="2253091" y="1599252"/>
                    <a:pt x="2249753" y="1607308"/>
                    <a:pt x="2243813" y="1613248"/>
                  </a:cubicBezTo>
                  <a:cubicBezTo>
                    <a:pt x="2237873" y="1619188"/>
                    <a:pt x="2229817" y="1622525"/>
                    <a:pt x="2221416" y="1622525"/>
                  </a:cubicBezTo>
                  <a:lnTo>
                    <a:pt x="31675" y="1622525"/>
                  </a:lnTo>
                  <a:cubicBezTo>
                    <a:pt x="23274" y="1622525"/>
                    <a:pt x="15217" y="1619188"/>
                    <a:pt x="9277" y="1613248"/>
                  </a:cubicBezTo>
                  <a:cubicBezTo>
                    <a:pt x="3337" y="1607308"/>
                    <a:pt x="0" y="1599252"/>
                    <a:pt x="0" y="1590851"/>
                  </a:cubicBezTo>
                  <a:lnTo>
                    <a:pt x="0" y="31675"/>
                  </a:lnTo>
                  <a:cubicBezTo>
                    <a:pt x="0" y="23274"/>
                    <a:pt x="3337" y="15217"/>
                    <a:pt x="9277" y="9277"/>
                  </a:cubicBezTo>
                  <a:cubicBezTo>
                    <a:pt x="15217" y="3337"/>
                    <a:pt x="23274" y="0"/>
                    <a:pt x="31675" y="0"/>
                  </a:cubicBezTo>
                  <a:close/>
                </a:path>
              </a:pathLst>
            </a:custGeom>
            <a:solidFill>
              <a:srgbClr val="DDE9F1"/>
            </a:solidFill>
          </p:spPr>
        </p:sp>
        <p:sp>
          <p:nvSpPr>
            <p:cNvPr name="TextBox 4" id="4"/>
            <p:cNvSpPr txBox="true"/>
            <p:nvPr/>
          </p:nvSpPr>
          <p:spPr>
            <a:xfrm>
              <a:off x="0" y="-38100"/>
              <a:ext cx="2253091" cy="166062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604260" y="3303106"/>
            <a:ext cx="7655040" cy="3977423"/>
          </a:xfrm>
          <a:custGeom>
            <a:avLst/>
            <a:gdLst/>
            <a:ahLst/>
            <a:cxnLst/>
            <a:rect r="r" b="b" t="t" l="l"/>
            <a:pathLst>
              <a:path h="3977423" w="7655040">
                <a:moveTo>
                  <a:pt x="0" y="0"/>
                </a:moveTo>
                <a:lnTo>
                  <a:pt x="7655040" y="0"/>
                </a:lnTo>
                <a:lnTo>
                  <a:pt x="7655040" y="3977423"/>
                </a:lnTo>
                <a:lnTo>
                  <a:pt x="0" y="3977423"/>
                </a:lnTo>
                <a:lnTo>
                  <a:pt x="0" y="0"/>
                </a:lnTo>
                <a:close/>
              </a:path>
            </a:pathLst>
          </a:custGeom>
          <a:blipFill>
            <a:blip r:embed="rId2"/>
            <a:stretch>
              <a:fillRect l="0" t="0" r="0" b="0"/>
            </a:stretch>
          </a:blipFill>
        </p:spPr>
      </p:sp>
      <p:sp>
        <p:nvSpPr>
          <p:cNvPr name="TextBox 6" id="6"/>
          <p:cNvSpPr txBox="true"/>
          <p:nvPr/>
        </p:nvSpPr>
        <p:spPr>
          <a:xfrm rot="0">
            <a:off x="4946312" y="645500"/>
            <a:ext cx="8395375" cy="1828813"/>
          </a:xfrm>
          <a:prstGeom prst="rect">
            <a:avLst/>
          </a:prstGeom>
        </p:spPr>
        <p:txBody>
          <a:bodyPr anchor="t" rtlCol="false" tIns="0" lIns="0" bIns="0" rIns="0">
            <a:spAutoFit/>
          </a:bodyPr>
          <a:lstStyle/>
          <a:p>
            <a:pPr algn="ctr">
              <a:lnSpc>
                <a:spcPts val="6900"/>
              </a:lnSpc>
            </a:pPr>
            <a:r>
              <a:rPr lang="en-US" b="true" sz="7500">
                <a:solidFill>
                  <a:srgbClr val="022033"/>
                </a:solidFill>
                <a:latin typeface="Glacial Indifference Bold"/>
                <a:ea typeface="Glacial Indifference Bold"/>
                <a:cs typeface="Glacial Indifference Bold"/>
                <a:sym typeface="Glacial Indifference Bold"/>
              </a:rPr>
              <a:t>FUNCIONAMIENTO DE LA PLANTILLA</a:t>
            </a:r>
          </a:p>
        </p:txBody>
      </p:sp>
      <p:sp>
        <p:nvSpPr>
          <p:cNvPr name="TextBox 7" id="7"/>
          <p:cNvSpPr txBox="true"/>
          <p:nvPr/>
        </p:nvSpPr>
        <p:spPr>
          <a:xfrm rot="0">
            <a:off x="1074976" y="3634886"/>
            <a:ext cx="7583345" cy="4107833"/>
          </a:xfrm>
          <a:prstGeom prst="rect">
            <a:avLst/>
          </a:prstGeom>
        </p:spPr>
        <p:txBody>
          <a:bodyPr anchor="t" rtlCol="false" tIns="0" lIns="0" bIns="0" rIns="0">
            <a:spAutoFit/>
          </a:bodyPr>
          <a:lstStyle/>
          <a:p>
            <a:pPr algn="l">
              <a:lnSpc>
                <a:spcPts val="4058"/>
              </a:lnSpc>
            </a:pPr>
            <a:r>
              <a:rPr lang="en-US" sz="2899" spc="162">
                <a:solidFill>
                  <a:srgbClr val="022033"/>
                </a:solidFill>
                <a:latin typeface="Tenor Sans"/>
                <a:ea typeface="Tenor Sans"/>
                <a:cs typeface="Tenor Sans"/>
                <a:sym typeface="Tenor Sans"/>
              </a:rPr>
              <a:t>Por último, el recuadro azul se reflejan los resultados de las variables, hallados con la ecuación ya mencionada anteriormente en una diapositiva. Y esto es de forma automática, así que sea el valor que sea, se puede hallar fácilmente y automáticamente.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8750" y="2676153"/>
            <a:ext cx="7315200" cy="1928553"/>
          </a:xfrm>
          <a:custGeom>
            <a:avLst/>
            <a:gdLst/>
            <a:ahLst/>
            <a:cxnLst/>
            <a:rect r="r" b="b" t="t" l="l"/>
            <a:pathLst>
              <a:path h="1928553" w="7315200">
                <a:moveTo>
                  <a:pt x="0" y="0"/>
                </a:moveTo>
                <a:lnTo>
                  <a:pt x="7315200" y="0"/>
                </a:lnTo>
                <a:lnTo>
                  <a:pt x="7315200" y="1928553"/>
                </a:lnTo>
                <a:lnTo>
                  <a:pt x="0" y="19285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44050" y="2674348"/>
            <a:ext cx="7315200" cy="1928553"/>
          </a:xfrm>
          <a:custGeom>
            <a:avLst/>
            <a:gdLst/>
            <a:ahLst/>
            <a:cxnLst/>
            <a:rect r="r" b="b" t="t" l="l"/>
            <a:pathLst>
              <a:path h="1928553" w="7315200">
                <a:moveTo>
                  <a:pt x="0" y="0"/>
                </a:moveTo>
                <a:lnTo>
                  <a:pt x="7315200" y="0"/>
                </a:lnTo>
                <a:lnTo>
                  <a:pt x="7315200" y="1928552"/>
                </a:lnTo>
                <a:lnTo>
                  <a:pt x="0" y="1928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8750" y="5001145"/>
            <a:ext cx="7315200" cy="1928553"/>
          </a:xfrm>
          <a:custGeom>
            <a:avLst/>
            <a:gdLst/>
            <a:ahLst/>
            <a:cxnLst/>
            <a:rect r="r" b="b" t="t" l="l"/>
            <a:pathLst>
              <a:path h="1928553" w="7315200">
                <a:moveTo>
                  <a:pt x="0" y="0"/>
                </a:moveTo>
                <a:lnTo>
                  <a:pt x="7315200" y="0"/>
                </a:lnTo>
                <a:lnTo>
                  <a:pt x="7315200" y="1928552"/>
                </a:lnTo>
                <a:lnTo>
                  <a:pt x="0" y="19285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544050" y="4999339"/>
            <a:ext cx="7315200" cy="1928553"/>
          </a:xfrm>
          <a:custGeom>
            <a:avLst/>
            <a:gdLst/>
            <a:ahLst/>
            <a:cxnLst/>
            <a:rect r="r" b="b" t="t" l="l"/>
            <a:pathLst>
              <a:path h="1928553" w="7315200">
                <a:moveTo>
                  <a:pt x="0" y="0"/>
                </a:moveTo>
                <a:lnTo>
                  <a:pt x="7315200" y="0"/>
                </a:lnTo>
                <a:lnTo>
                  <a:pt x="7315200" y="1928553"/>
                </a:lnTo>
                <a:lnTo>
                  <a:pt x="0" y="19285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28750" y="7329747"/>
            <a:ext cx="7315200" cy="1928553"/>
          </a:xfrm>
          <a:custGeom>
            <a:avLst/>
            <a:gdLst/>
            <a:ahLst/>
            <a:cxnLst/>
            <a:rect r="r" b="b" t="t" l="l"/>
            <a:pathLst>
              <a:path h="1928553" w="7315200">
                <a:moveTo>
                  <a:pt x="0" y="0"/>
                </a:moveTo>
                <a:lnTo>
                  <a:pt x="7315200" y="0"/>
                </a:lnTo>
                <a:lnTo>
                  <a:pt x="7315200" y="1928553"/>
                </a:lnTo>
                <a:lnTo>
                  <a:pt x="0" y="19285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544050" y="7327942"/>
            <a:ext cx="7315200" cy="1928553"/>
          </a:xfrm>
          <a:custGeom>
            <a:avLst/>
            <a:gdLst/>
            <a:ahLst/>
            <a:cxnLst/>
            <a:rect r="r" b="b" t="t" l="l"/>
            <a:pathLst>
              <a:path h="1928553" w="7315200">
                <a:moveTo>
                  <a:pt x="0" y="0"/>
                </a:moveTo>
                <a:lnTo>
                  <a:pt x="7315200" y="0"/>
                </a:lnTo>
                <a:lnTo>
                  <a:pt x="7315200" y="1928552"/>
                </a:lnTo>
                <a:lnTo>
                  <a:pt x="0" y="1928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706091" y="1105080"/>
            <a:ext cx="15675918" cy="1169217"/>
          </a:xfrm>
          <a:prstGeom prst="rect">
            <a:avLst/>
          </a:prstGeom>
        </p:spPr>
        <p:txBody>
          <a:bodyPr anchor="t" rtlCol="false" tIns="0" lIns="0" bIns="0" rIns="0">
            <a:spAutoFit/>
          </a:bodyPr>
          <a:lstStyle/>
          <a:p>
            <a:pPr algn="ctr">
              <a:lnSpc>
                <a:spcPts val="8564"/>
              </a:lnSpc>
            </a:pPr>
            <a:r>
              <a:rPr lang="en-US" sz="9308">
                <a:solidFill>
                  <a:srgbClr val="022033"/>
                </a:solidFill>
                <a:latin typeface="Glacial Indifference"/>
                <a:ea typeface="Glacial Indifference"/>
                <a:cs typeface="Glacial Indifference"/>
                <a:sym typeface="Glacial Indifference"/>
              </a:rPr>
              <a:t>VENTAJAS Y DESVENTAJAS</a:t>
            </a:r>
          </a:p>
        </p:txBody>
      </p:sp>
      <p:sp>
        <p:nvSpPr>
          <p:cNvPr name="TextBox 9" id="9"/>
          <p:cNvSpPr txBox="true"/>
          <p:nvPr/>
        </p:nvSpPr>
        <p:spPr>
          <a:xfrm rot="0">
            <a:off x="2325479" y="3065475"/>
            <a:ext cx="5521742" cy="1611571"/>
          </a:xfrm>
          <a:prstGeom prst="rect">
            <a:avLst/>
          </a:prstGeom>
        </p:spPr>
        <p:txBody>
          <a:bodyPr anchor="t" rtlCol="false" tIns="0" lIns="0" bIns="0" rIns="0">
            <a:spAutoFit/>
          </a:bodyPr>
          <a:lstStyle/>
          <a:p>
            <a:pPr algn="ctr">
              <a:lnSpc>
                <a:spcPts val="2512"/>
              </a:lnSpc>
            </a:pPr>
            <a:r>
              <a:rPr lang="en-US" sz="2730" spc="152">
                <a:solidFill>
                  <a:srgbClr val="022033"/>
                </a:solidFill>
                <a:latin typeface="Tenor Sans"/>
                <a:ea typeface="Tenor Sans"/>
                <a:cs typeface="Tenor Sans"/>
                <a:sym typeface="Tenor Sans"/>
              </a:rPr>
              <a:t>CRECIMIENTO DEL CAPITAL ANTES DE QUE COMIENCE EL PAGO DE LA ANUALIDAD.</a:t>
            </a:r>
          </a:p>
          <a:p>
            <a:pPr algn="ctr">
              <a:lnSpc>
                <a:spcPts val="2512"/>
              </a:lnSpc>
            </a:pPr>
          </a:p>
        </p:txBody>
      </p:sp>
      <p:sp>
        <p:nvSpPr>
          <p:cNvPr name="TextBox 10" id="10"/>
          <p:cNvSpPr txBox="true"/>
          <p:nvPr/>
        </p:nvSpPr>
        <p:spPr>
          <a:xfrm rot="0">
            <a:off x="9682332" y="7547017"/>
            <a:ext cx="7038636" cy="1564074"/>
          </a:xfrm>
          <a:prstGeom prst="rect">
            <a:avLst/>
          </a:prstGeom>
        </p:spPr>
        <p:txBody>
          <a:bodyPr anchor="t" rtlCol="false" tIns="0" lIns="0" bIns="0" rIns="0">
            <a:spAutoFit/>
          </a:bodyPr>
          <a:lstStyle/>
          <a:p>
            <a:pPr algn="ctr">
              <a:lnSpc>
                <a:spcPts val="1776"/>
              </a:lnSpc>
            </a:pPr>
            <a:r>
              <a:rPr lang="en-US" sz="1930" spc="108">
                <a:solidFill>
                  <a:srgbClr val="022033"/>
                </a:solidFill>
                <a:latin typeface="Tenor Sans"/>
                <a:ea typeface="Tenor Sans"/>
                <a:cs typeface="Tenor Sans"/>
                <a:sym typeface="Tenor Sans"/>
              </a:rPr>
              <a:t>AUNQUE LA MAYORÍA DE LAS ASEGURADORAS ESTÁN ALTAMENTE REGULADAS, LOS PAGOS DE LA ANUALIDAD DIFERIDA DEPENDEN DE LA CAPACIDAD DEL EMISOR DE CUMPLIR CON SUS OBLIGACIONES A LARGO PLAZO. SI LA COMPAÑÍA QUIEBRA, LOS PAGOS PODRÍAN VERSE COMPROMETIDOS.</a:t>
            </a:r>
          </a:p>
        </p:txBody>
      </p:sp>
      <p:sp>
        <p:nvSpPr>
          <p:cNvPr name="TextBox 11" id="11"/>
          <p:cNvSpPr txBox="true"/>
          <p:nvPr/>
        </p:nvSpPr>
        <p:spPr>
          <a:xfrm rot="0">
            <a:off x="9682332" y="2915424"/>
            <a:ext cx="7038636" cy="1902147"/>
          </a:xfrm>
          <a:prstGeom prst="rect">
            <a:avLst/>
          </a:prstGeom>
        </p:spPr>
        <p:txBody>
          <a:bodyPr anchor="t" rtlCol="false" tIns="0" lIns="0" bIns="0" rIns="0">
            <a:spAutoFit/>
          </a:bodyPr>
          <a:lstStyle/>
          <a:p>
            <a:pPr algn="ctr">
              <a:lnSpc>
                <a:spcPts val="2144"/>
              </a:lnSpc>
            </a:pPr>
            <a:r>
              <a:rPr lang="en-US" sz="2330" spc="130">
                <a:solidFill>
                  <a:srgbClr val="022033"/>
                </a:solidFill>
                <a:latin typeface="Tenor Sans"/>
                <a:ea typeface="Tenor Sans"/>
                <a:cs typeface="Tenor Sans"/>
                <a:sym typeface="Tenor Sans"/>
              </a:rPr>
              <a:t>ALGUNOS CONTRATOS DE ANUALIDAD DIFERIDA INCLUYEN COMISIONES DE MANTENIMIENTO, GESTIÓN O RETIRO ANTICIPADO QUE PUEDEN REDUCIR SIGNIFICATIVAMENTE LAS GANANCIAS A LARGO PLAZO.</a:t>
            </a:r>
          </a:p>
          <a:p>
            <a:pPr algn="ctr">
              <a:lnSpc>
                <a:spcPts val="2144"/>
              </a:lnSpc>
            </a:pPr>
          </a:p>
        </p:txBody>
      </p:sp>
      <p:sp>
        <p:nvSpPr>
          <p:cNvPr name="TextBox 12" id="12"/>
          <p:cNvSpPr txBox="true"/>
          <p:nvPr/>
        </p:nvSpPr>
        <p:spPr>
          <a:xfrm rot="0">
            <a:off x="9547242" y="5211263"/>
            <a:ext cx="7173726" cy="1514036"/>
          </a:xfrm>
          <a:prstGeom prst="rect">
            <a:avLst/>
          </a:prstGeom>
        </p:spPr>
        <p:txBody>
          <a:bodyPr anchor="t" rtlCol="false" tIns="0" lIns="0" bIns="0" rIns="0">
            <a:spAutoFit/>
          </a:bodyPr>
          <a:lstStyle/>
          <a:p>
            <a:pPr algn="ctr">
              <a:lnSpc>
                <a:spcPts val="1960"/>
              </a:lnSpc>
            </a:pPr>
            <a:r>
              <a:rPr lang="en-US" sz="2130" spc="119">
                <a:solidFill>
                  <a:srgbClr val="022033"/>
                </a:solidFill>
                <a:latin typeface="Tenor Sans"/>
                <a:ea typeface="Tenor Sans"/>
                <a:cs typeface="Tenor Sans"/>
                <a:sym typeface="Tenor Sans"/>
              </a:rPr>
              <a:t>EN ALGUNOS CASOS, EL PERÍODO DE DIFERIMIENTO PUEDE SER LARGO, LO QUE SIGNIFICA QUE NO RECIBIRÁS NINGÚN BENEFICIO INMEDIATO. ESTO PUEDE NO SER ADECUADO PARA PERSONAS QUE NECESITAN INGRESOS MÁS INMEDIATOS.</a:t>
            </a:r>
          </a:p>
        </p:txBody>
      </p:sp>
      <p:sp>
        <p:nvSpPr>
          <p:cNvPr name="TextBox 13" id="13"/>
          <p:cNvSpPr txBox="true"/>
          <p:nvPr/>
        </p:nvSpPr>
        <p:spPr>
          <a:xfrm rot="0">
            <a:off x="1789223" y="5329119"/>
            <a:ext cx="6594253" cy="1396180"/>
          </a:xfrm>
          <a:prstGeom prst="rect">
            <a:avLst/>
          </a:prstGeom>
        </p:spPr>
        <p:txBody>
          <a:bodyPr anchor="t" rtlCol="false" tIns="0" lIns="0" bIns="0" rIns="0">
            <a:spAutoFit/>
          </a:bodyPr>
          <a:lstStyle/>
          <a:p>
            <a:pPr algn="ctr">
              <a:lnSpc>
                <a:spcPts val="1868"/>
              </a:lnSpc>
            </a:pPr>
            <a:r>
              <a:rPr lang="en-US" sz="2030" spc="113">
                <a:solidFill>
                  <a:srgbClr val="022033"/>
                </a:solidFill>
                <a:latin typeface="Tenor Sans"/>
                <a:ea typeface="Tenor Sans"/>
                <a:cs typeface="Tenor Sans"/>
                <a:sym typeface="Tenor Sans"/>
              </a:rPr>
              <a:t>EN MUCHOS CASOS, PUEDES ELEGIR CUÁNDO COMENZAR A RECIBIR LOS PAGOS. ESTO OFRECE FLEXIBILIDAD PARA AJUSTARSE A TUS NECESIDADES FINANCIERAS, COMO RETRASAR LOS PAGOS HASTA LA JUBILACIÓN.</a:t>
            </a:r>
          </a:p>
        </p:txBody>
      </p:sp>
      <p:sp>
        <p:nvSpPr>
          <p:cNvPr name="TextBox 14" id="14"/>
          <p:cNvSpPr txBox="true"/>
          <p:nvPr/>
        </p:nvSpPr>
        <p:spPr>
          <a:xfrm rot="0">
            <a:off x="1255468" y="7597798"/>
            <a:ext cx="7661764" cy="1317567"/>
          </a:xfrm>
          <a:prstGeom prst="rect">
            <a:avLst/>
          </a:prstGeom>
        </p:spPr>
        <p:txBody>
          <a:bodyPr anchor="t" rtlCol="false" tIns="0" lIns="0" bIns="0" rIns="0">
            <a:spAutoFit/>
          </a:bodyPr>
          <a:lstStyle/>
          <a:p>
            <a:pPr algn="ctr">
              <a:lnSpc>
                <a:spcPts val="2052"/>
              </a:lnSpc>
            </a:pPr>
            <a:r>
              <a:rPr lang="en-US" sz="2230" spc="124">
                <a:solidFill>
                  <a:srgbClr val="022033"/>
                </a:solidFill>
                <a:latin typeface="Tenor Sans"/>
                <a:ea typeface="Tenor Sans"/>
                <a:cs typeface="Tenor Sans"/>
                <a:sym typeface="Tenor Sans"/>
              </a:rPr>
              <a:t>LOS IMPUESTOS SOBRE LOS INTERESES GANADOS SE PUEDEN DIFERIR HASTA QUE COMIENCEN LOS PAGOS, LO QUE PERMITE QUE EL DINERO CREZCA SIN SER GRAVADO DURANTE EL PERÍODO DE DIFERIMIENTO.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662938"/>
            <a:ext cx="6006434" cy="4001787"/>
          </a:xfrm>
          <a:custGeom>
            <a:avLst/>
            <a:gdLst/>
            <a:ahLst/>
            <a:cxnLst/>
            <a:rect r="r" b="b" t="t" l="l"/>
            <a:pathLst>
              <a:path h="4001787" w="6006434">
                <a:moveTo>
                  <a:pt x="0" y="0"/>
                </a:moveTo>
                <a:lnTo>
                  <a:pt x="6006434" y="0"/>
                </a:lnTo>
                <a:lnTo>
                  <a:pt x="6006434" y="4001787"/>
                </a:lnTo>
                <a:lnTo>
                  <a:pt x="0" y="4001787"/>
                </a:lnTo>
                <a:lnTo>
                  <a:pt x="0" y="0"/>
                </a:lnTo>
                <a:close/>
              </a:path>
            </a:pathLst>
          </a:custGeom>
          <a:blipFill>
            <a:blip r:embed="rId2"/>
            <a:stretch>
              <a:fillRect l="0" t="0" r="0" b="0"/>
            </a:stretch>
          </a:blipFill>
        </p:spPr>
      </p:sp>
      <p:sp>
        <p:nvSpPr>
          <p:cNvPr name="TextBox 3" id="3"/>
          <p:cNvSpPr txBox="true"/>
          <p:nvPr/>
        </p:nvSpPr>
        <p:spPr>
          <a:xfrm rot="0">
            <a:off x="7614944" y="2596263"/>
            <a:ext cx="9925559" cy="6377532"/>
          </a:xfrm>
          <a:prstGeom prst="rect">
            <a:avLst/>
          </a:prstGeom>
        </p:spPr>
        <p:txBody>
          <a:bodyPr anchor="t" rtlCol="false" tIns="0" lIns="0" bIns="0" rIns="0">
            <a:spAutoFit/>
          </a:bodyPr>
          <a:lstStyle/>
          <a:p>
            <a:pPr algn="l" marL="646562" indent="-323281" lvl="1">
              <a:lnSpc>
                <a:spcPts val="4192"/>
              </a:lnSpc>
              <a:buFont typeface="Arial"/>
              <a:buChar char="•"/>
            </a:pPr>
            <a:r>
              <a:rPr lang="en-US" sz="2994" spc="167">
                <a:solidFill>
                  <a:srgbClr val="022033"/>
                </a:solidFill>
                <a:latin typeface="Tenor Sans"/>
                <a:ea typeface="Tenor Sans"/>
                <a:cs typeface="Tenor Sans"/>
                <a:sym typeface="Tenor Sans"/>
              </a:rPr>
              <a:t>Las anualidades diferidas aseguran ingresos futuros, lo que las convierte en una opción ideal para la jubilación.</a:t>
            </a:r>
          </a:p>
          <a:p>
            <a:pPr algn="l" marL="646562" indent="-323281" lvl="1">
              <a:lnSpc>
                <a:spcPts val="4192"/>
              </a:lnSpc>
              <a:buFont typeface="Arial"/>
              <a:buChar char="•"/>
            </a:pPr>
            <a:r>
              <a:rPr lang="en-US" sz="2994" spc="167">
                <a:solidFill>
                  <a:srgbClr val="022033"/>
                </a:solidFill>
                <a:latin typeface="Tenor Sans"/>
                <a:ea typeface="Tenor Sans"/>
                <a:cs typeface="Tenor Sans"/>
                <a:sym typeface="Tenor Sans"/>
              </a:rPr>
              <a:t> Proporcionan seguridad y estabilidad, pero los rendimientos suelen ser más bajos comparados con inversiones más arriesgadas.</a:t>
            </a:r>
          </a:p>
          <a:p>
            <a:pPr algn="l" marL="646562" indent="-323281" lvl="1">
              <a:lnSpc>
                <a:spcPts val="4192"/>
              </a:lnSpc>
              <a:buFont typeface="Arial"/>
              <a:buChar char="•"/>
            </a:pPr>
            <a:r>
              <a:rPr lang="en-US" sz="2994" spc="167">
                <a:solidFill>
                  <a:srgbClr val="022033"/>
                </a:solidFill>
                <a:latin typeface="Tenor Sans"/>
                <a:ea typeface="Tenor Sans"/>
                <a:cs typeface="Tenor Sans"/>
                <a:sym typeface="Tenor Sans"/>
              </a:rPr>
              <a:t>Permiten aplazar el pago de impuestos sobre los rendimientos hasta que se reciban los pagos, aunque eventualmente habrá que pagarlos.</a:t>
            </a:r>
          </a:p>
          <a:p>
            <a:pPr algn="l" marL="646562" indent="-323281" lvl="1">
              <a:lnSpc>
                <a:spcPts val="4192"/>
              </a:lnSpc>
              <a:buFont typeface="Arial"/>
              <a:buChar char="•"/>
            </a:pPr>
            <a:r>
              <a:rPr lang="en-US" sz="2994" spc="167">
                <a:solidFill>
                  <a:srgbClr val="022033"/>
                </a:solidFill>
                <a:latin typeface="Tenor Sans"/>
                <a:ea typeface="Tenor Sans"/>
                <a:cs typeface="Tenor Sans"/>
                <a:sym typeface="Tenor Sans"/>
              </a:rPr>
              <a:t>Sin ajuste por inflación, el poder adquisitivo de los pagos puede reducirse con el tiempo.</a:t>
            </a:r>
          </a:p>
        </p:txBody>
      </p:sp>
      <p:sp>
        <p:nvSpPr>
          <p:cNvPr name="TextBox 4" id="4"/>
          <p:cNvSpPr txBox="true"/>
          <p:nvPr/>
        </p:nvSpPr>
        <p:spPr>
          <a:xfrm rot="0">
            <a:off x="4187349" y="941823"/>
            <a:ext cx="10746389" cy="1451010"/>
          </a:xfrm>
          <a:prstGeom prst="rect">
            <a:avLst/>
          </a:prstGeom>
        </p:spPr>
        <p:txBody>
          <a:bodyPr anchor="t" rtlCol="false" tIns="0" lIns="0" bIns="0" rIns="0">
            <a:spAutoFit/>
          </a:bodyPr>
          <a:lstStyle/>
          <a:p>
            <a:pPr algn="ctr">
              <a:lnSpc>
                <a:spcPts val="10679"/>
              </a:lnSpc>
            </a:pPr>
            <a:r>
              <a:rPr lang="en-US" sz="11608">
                <a:solidFill>
                  <a:srgbClr val="022033"/>
                </a:solidFill>
                <a:latin typeface="Glacial Indifference"/>
                <a:ea typeface="Glacial Indifference"/>
                <a:cs typeface="Glacial Indifference"/>
                <a:sym typeface="Glacial Indifference"/>
              </a:rPr>
              <a:t>CONCLUSIONES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0" y="2823943"/>
            <a:ext cx="7315200" cy="824623"/>
          </a:xfrm>
          <a:custGeom>
            <a:avLst/>
            <a:gdLst/>
            <a:ahLst/>
            <a:cxnLst/>
            <a:rect r="r" b="b" t="t" l="l"/>
            <a:pathLst>
              <a:path h="824623" w="7315200">
                <a:moveTo>
                  <a:pt x="0" y="0"/>
                </a:moveTo>
                <a:lnTo>
                  <a:pt x="7315200" y="0"/>
                </a:lnTo>
                <a:lnTo>
                  <a:pt x="7315200" y="824623"/>
                </a:lnTo>
                <a:lnTo>
                  <a:pt x="0" y="8246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4035992"/>
            <a:ext cx="7315200" cy="824623"/>
          </a:xfrm>
          <a:custGeom>
            <a:avLst/>
            <a:gdLst/>
            <a:ahLst/>
            <a:cxnLst/>
            <a:rect r="r" b="b" t="t" l="l"/>
            <a:pathLst>
              <a:path h="824623" w="7315200">
                <a:moveTo>
                  <a:pt x="0" y="0"/>
                </a:moveTo>
                <a:lnTo>
                  <a:pt x="7315200" y="0"/>
                </a:lnTo>
                <a:lnTo>
                  <a:pt x="7315200" y="824622"/>
                </a:lnTo>
                <a:lnTo>
                  <a:pt x="0" y="824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6400" y="5251139"/>
            <a:ext cx="7315200" cy="824623"/>
          </a:xfrm>
          <a:custGeom>
            <a:avLst/>
            <a:gdLst/>
            <a:ahLst/>
            <a:cxnLst/>
            <a:rect r="r" b="b" t="t" l="l"/>
            <a:pathLst>
              <a:path h="824623" w="7315200">
                <a:moveTo>
                  <a:pt x="0" y="0"/>
                </a:moveTo>
                <a:lnTo>
                  <a:pt x="7315200" y="0"/>
                </a:lnTo>
                <a:lnTo>
                  <a:pt x="7315200" y="824623"/>
                </a:lnTo>
                <a:lnTo>
                  <a:pt x="0" y="824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486400" y="6466287"/>
            <a:ext cx="7315200" cy="824623"/>
          </a:xfrm>
          <a:custGeom>
            <a:avLst/>
            <a:gdLst/>
            <a:ahLst/>
            <a:cxnLst/>
            <a:rect r="r" b="b" t="t" l="l"/>
            <a:pathLst>
              <a:path h="824623" w="7315200">
                <a:moveTo>
                  <a:pt x="0" y="0"/>
                </a:moveTo>
                <a:lnTo>
                  <a:pt x="7315200" y="0"/>
                </a:lnTo>
                <a:lnTo>
                  <a:pt x="7315200" y="824622"/>
                </a:lnTo>
                <a:lnTo>
                  <a:pt x="0" y="8246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486400" y="7681434"/>
            <a:ext cx="7315200" cy="824623"/>
          </a:xfrm>
          <a:custGeom>
            <a:avLst/>
            <a:gdLst/>
            <a:ahLst/>
            <a:cxnLst/>
            <a:rect r="r" b="b" t="t" l="l"/>
            <a:pathLst>
              <a:path h="824623" w="7315200">
                <a:moveTo>
                  <a:pt x="0" y="0"/>
                </a:moveTo>
                <a:lnTo>
                  <a:pt x="7315200" y="0"/>
                </a:lnTo>
                <a:lnTo>
                  <a:pt x="7315200" y="824623"/>
                </a:lnTo>
                <a:lnTo>
                  <a:pt x="0" y="8246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4706" y="5284201"/>
            <a:ext cx="4372659" cy="4878220"/>
          </a:xfrm>
          <a:custGeom>
            <a:avLst/>
            <a:gdLst/>
            <a:ahLst/>
            <a:cxnLst/>
            <a:rect r="r" b="b" t="t" l="l"/>
            <a:pathLst>
              <a:path h="4878220" w="4372659">
                <a:moveTo>
                  <a:pt x="0" y="0"/>
                </a:moveTo>
                <a:lnTo>
                  <a:pt x="4372659" y="0"/>
                </a:lnTo>
                <a:lnTo>
                  <a:pt x="4372659" y="4878220"/>
                </a:lnTo>
                <a:lnTo>
                  <a:pt x="0" y="48782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1711560" y="1285875"/>
            <a:ext cx="14864881" cy="1221538"/>
          </a:xfrm>
          <a:prstGeom prst="rect">
            <a:avLst/>
          </a:prstGeom>
        </p:spPr>
        <p:txBody>
          <a:bodyPr anchor="t" rtlCol="false" tIns="0" lIns="0" bIns="0" rIns="0">
            <a:spAutoFit/>
          </a:bodyPr>
          <a:lstStyle/>
          <a:p>
            <a:pPr algn="ctr">
              <a:lnSpc>
                <a:spcPts val="8931"/>
              </a:lnSpc>
            </a:pPr>
            <a:r>
              <a:rPr lang="en-US" sz="9708">
                <a:solidFill>
                  <a:srgbClr val="022033"/>
                </a:solidFill>
                <a:latin typeface="Glacial Indifference"/>
                <a:ea typeface="Glacial Indifference"/>
                <a:cs typeface="Glacial Indifference"/>
                <a:sym typeface="Glacial Indifference"/>
              </a:rPr>
              <a:t>RESUMEN DE CONTENIDOS</a:t>
            </a:r>
          </a:p>
        </p:txBody>
      </p:sp>
      <p:sp>
        <p:nvSpPr>
          <p:cNvPr name="TextBox 9" id="9"/>
          <p:cNvSpPr txBox="true"/>
          <p:nvPr/>
        </p:nvSpPr>
        <p:spPr>
          <a:xfrm rot="0">
            <a:off x="7404997" y="3086464"/>
            <a:ext cx="3478005" cy="354271"/>
          </a:xfrm>
          <a:prstGeom prst="rect">
            <a:avLst/>
          </a:prstGeom>
        </p:spPr>
        <p:txBody>
          <a:bodyPr anchor="t" rtlCol="false" tIns="0" lIns="0" bIns="0" rIns="0">
            <a:spAutoFit/>
          </a:bodyPr>
          <a:lstStyle/>
          <a:p>
            <a:pPr algn="ctr">
              <a:lnSpc>
                <a:spcPts val="2512"/>
              </a:lnSpc>
            </a:pPr>
            <a:r>
              <a:rPr lang="en-US" sz="2730" spc="152">
                <a:solidFill>
                  <a:srgbClr val="022033"/>
                </a:solidFill>
                <a:latin typeface="Tenor Sans"/>
                <a:ea typeface="Tenor Sans"/>
                <a:cs typeface="Tenor Sans"/>
                <a:sym typeface="Tenor Sans"/>
              </a:rPr>
              <a:t>CONCEPTO</a:t>
            </a:r>
          </a:p>
        </p:txBody>
      </p:sp>
      <p:sp>
        <p:nvSpPr>
          <p:cNvPr name="TextBox 10" id="10"/>
          <p:cNvSpPr txBox="true"/>
          <p:nvPr/>
        </p:nvSpPr>
        <p:spPr>
          <a:xfrm rot="0">
            <a:off x="7208332" y="4296793"/>
            <a:ext cx="3871336" cy="354271"/>
          </a:xfrm>
          <a:prstGeom prst="rect">
            <a:avLst/>
          </a:prstGeom>
        </p:spPr>
        <p:txBody>
          <a:bodyPr anchor="t" rtlCol="false" tIns="0" lIns="0" bIns="0" rIns="0">
            <a:spAutoFit/>
          </a:bodyPr>
          <a:lstStyle/>
          <a:p>
            <a:pPr algn="ctr">
              <a:lnSpc>
                <a:spcPts val="2512"/>
              </a:lnSpc>
            </a:pPr>
            <a:r>
              <a:rPr lang="en-US" sz="2730" spc="152">
                <a:solidFill>
                  <a:srgbClr val="022033"/>
                </a:solidFill>
                <a:latin typeface="Tenor Sans"/>
                <a:ea typeface="Tenor Sans"/>
                <a:cs typeface="Tenor Sans"/>
                <a:sym typeface="Tenor Sans"/>
              </a:rPr>
              <a:t>CARACTERISTICAS</a:t>
            </a:r>
          </a:p>
        </p:txBody>
      </p:sp>
      <p:sp>
        <p:nvSpPr>
          <p:cNvPr name="TextBox 11" id="11"/>
          <p:cNvSpPr txBox="true"/>
          <p:nvPr/>
        </p:nvSpPr>
        <p:spPr>
          <a:xfrm rot="0">
            <a:off x="7404997" y="5508314"/>
            <a:ext cx="3478005" cy="354271"/>
          </a:xfrm>
          <a:prstGeom prst="rect">
            <a:avLst/>
          </a:prstGeom>
        </p:spPr>
        <p:txBody>
          <a:bodyPr anchor="t" rtlCol="false" tIns="0" lIns="0" bIns="0" rIns="0">
            <a:spAutoFit/>
          </a:bodyPr>
          <a:lstStyle/>
          <a:p>
            <a:pPr algn="ctr">
              <a:lnSpc>
                <a:spcPts val="2512"/>
              </a:lnSpc>
            </a:pPr>
            <a:r>
              <a:rPr lang="en-US" sz="2730" spc="152">
                <a:solidFill>
                  <a:srgbClr val="022033"/>
                </a:solidFill>
                <a:latin typeface="Tenor Sans"/>
                <a:ea typeface="Tenor Sans"/>
                <a:cs typeface="Tenor Sans"/>
                <a:sym typeface="Tenor Sans"/>
              </a:rPr>
              <a:t>FÓRMULAS</a:t>
            </a:r>
          </a:p>
        </p:txBody>
      </p:sp>
      <p:sp>
        <p:nvSpPr>
          <p:cNvPr name="TextBox 12" id="12"/>
          <p:cNvSpPr txBox="true"/>
          <p:nvPr/>
        </p:nvSpPr>
        <p:spPr>
          <a:xfrm rot="0">
            <a:off x="7404997" y="6732987"/>
            <a:ext cx="4052873" cy="354271"/>
          </a:xfrm>
          <a:prstGeom prst="rect">
            <a:avLst/>
          </a:prstGeom>
        </p:spPr>
        <p:txBody>
          <a:bodyPr anchor="t" rtlCol="false" tIns="0" lIns="0" bIns="0" rIns="0">
            <a:spAutoFit/>
          </a:bodyPr>
          <a:lstStyle/>
          <a:p>
            <a:pPr algn="ctr">
              <a:lnSpc>
                <a:spcPts val="2512"/>
              </a:lnSpc>
            </a:pPr>
            <a:r>
              <a:rPr lang="en-US" sz="2730" spc="152">
                <a:solidFill>
                  <a:srgbClr val="022033"/>
                </a:solidFill>
                <a:latin typeface="Tenor Sans"/>
                <a:ea typeface="Tenor Sans"/>
                <a:cs typeface="Tenor Sans"/>
                <a:sym typeface="Tenor Sans"/>
              </a:rPr>
              <a:t>EJEMPLO PRÁCTICO</a:t>
            </a:r>
          </a:p>
        </p:txBody>
      </p:sp>
      <p:sp>
        <p:nvSpPr>
          <p:cNvPr name="TextBox 13" id="13"/>
          <p:cNvSpPr txBox="true"/>
          <p:nvPr/>
        </p:nvSpPr>
        <p:spPr>
          <a:xfrm rot="0">
            <a:off x="7117563" y="7837461"/>
            <a:ext cx="4052873" cy="668596"/>
          </a:xfrm>
          <a:prstGeom prst="rect">
            <a:avLst/>
          </a:prstGeom>
        </p:spPr>
        <p:txBody>
          <a:bodyPr anchor="t" rtlCol="false" tIns="0" lIns="0" bIns="0" rIns="0">
            <a:spAutoFit/>
          </a:bodyPr>
          <a:lstStyle/>
          <a:p>
            <a:pPr algn="ctr">
              <a:lnSpc>
                <a:spcPts val="2512"/>
              </a:lnSpc>
            </a:pPr>
            <a:r>
              <a:rPr lang="en-US" sz="2730" spc="152">
                <a:solidFill>
                  <a:srgbClr val="022033"/>
                </a:solidFill>
                <a:latin typeface="Tenor Sans"/>
                <a:ea typeface="Tenor Sans"/>
                <a:cs typeface="Tenor Sans"/>
                <a:sym typeface="Tenor Sans"/>
              </a:rPr>
              <a:t>VENTAJAS Y DESVENTAJAS</a:t>
            </a:r>
          </a:p>
        </p:txBody>
      </p:sp>
      <p:sp>
        <p:nvSpPr>
          <p:cNvPr name="Freeform 14" id="14"/>
          <p:cNvSpPr/>
          <p:nvPr/>
        </p:nvSpPr>
        <p:spPr>
          <a:xfrm flipH="false" flipV="false" rot="0">
            <a:off x="5486400" y="8896582"/>
            <a:ext cx="7315200" cy="824623"/>
          </a:xfrm>
          <a:custGeom>
            <a:avLst/>
            <a:gdLst/>
            <a:ahLst/>
            <a:cxnLst/>
            <a:rect r="r" b="b" t="t" l="l"/>
            <a:pathLst>
              <a:path h="824623" w="7315200">
                <a:moveTo>
                  <a:pt x="0" y="0"/>
                </a:moveTo>
                <a:lnTo>
                  <a:pt x="7315200" y="0"/>
                </a:lnTo>
                <a:lnTo>
                  <a:pt x="7315200" y="824622"/>
                </a:lnTo>
                <a:lnTo>
                  <a:pt x="0" y="824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7639050" y="8983663"/>
            <a:ext cx="3009900" cy="482600"/>
          </a:xfrm>
          <a:prstGeom prst="rect">
            <a:avLst/>
          </a:prstGeom>
        </p:spPr>
        <p:txBody>
          <a:bodyPr anchor="t" rtlCol="false" tIns="0" lIns="0" bIns="0" rIns="0">
            <a:spAutoFit/>
          </a:bodyPr>
          <a:lstStyle/>
          <a:p>
            <a:pPr algn="ctr">
              <a:lnSpc>
                <a:spcPts val="3850"/>
              </a:lnSpc>
              <a:spcBef>
                <a:spcPct val="0"/>
              </a:spcBef>
            </a:pPr>
            <a:r>
              <a:rPr lang="en-US" sz="2750">
                <a:solidFill>
                  <a:srgbClr val="022033"/>
                </a:solidFill>
                <a:latin typeface="Tenor Sans"/>
                <a:ea typeface="Tenor Sans"/>
                <a:cs typeface="Tenor Sans"/>
                <a:sym typeface="Tenor Sans"/>
              </a:rPr>
              <a:t>CONCLUSIONES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697987" y="3034120"/>
            <a:ext cx="2949356" cy="5898711"/>
            <a:chOff x="0" y="0"/>
            <a:chExt cx="3175000" cy="6350000"/>
          </a:xfrm>
        </p:grpSpPr>
        <p:sp>
          <p:nvSpPr>
            <p:cNvPr name="Freeform 3" id="3"/>
            <p:cNvSpPr/>
            <p:nvPr/>
          </p:nvSpPr>
          <p:spPr>
            <a:xfrm flipH="false" flipV="false" rot="0">
              <a:off x="0" y="0"/>
              <a:ext cx="3175000" cy="6350000"/>
            </a:xfrm>
            <a:custGeom>
              <a:avLst/>
              <a:gdLst/>
              <a:ahLst/>
              <a:cxnLst/>
              <a:rect r="r" b="b" t="t" l="l"/>
              <a:pathLst>
                <a:path h="6350000" w="3175000">
                  <a:moveTo>
                    <a:pt x="3175000" y="0"/>
                  </a:moveTo>
                  <a:lnTo>
                    <a:pt x="3175000" y="6350000"/>
                  </a:lnTo>
                  <a:cubicBezTo>
                    <a:pt x="1421498" y="6350000"/>
                    <a:pt x="0" y="4928502"/>
                    <a:pt x="0" y="3175000"/>
                  </a:cubicBezTo>
                  <a:cubicBezTo>
                    <a:pt x="0" y="1421498"/>
                    <a:pt x="1421498" y="0"/>
                    <a:pt x="3175000" y="0"/>
                  </a:cubicBezTo>
                  <a:close/>
                </a:path>
              </a:pathLst>
            </a:custGeom>
            <a:blipFill>
              <a:blip r:embed="rId2"/>
              <a:stretch>
                <a:fillRect l="-111616" t="0" r="-111616" b="0"/>
              </a:stretch>
            </a:blipFill>
          </p:spPr>
        </p:sp>
      </p:grpSp>
      <p:sp>
        <p:nvSpPr>
          <p:cNvPr name="TextBox 4" id="4"/>
          <p:cNvSpPr txBox="true"/>
          <p:nvPr/>
        </p:nvSpPr>
        <p:spPr>
          <a:xfrm rot="0">
            <a:off x="1711560" y="919119"/>
            <a:ext cx="14864881" cy="1451010"/>
          </a:xfrm>
          <a:prstGeom prst="rect">
            <a:avLst/>
          </a:prstGeom>
        </p:spPr>
        <p:txBody>
          <a:bodyPr anchor="t" rtlCol="false" tIns="0" lIns="0" bIns="0" rIns="0">
            <a:spAutoFit/>
          </a:bodyPr>
          <a:lstStyle/>
          <a:p>
            <a:pPr algn="ctr">
              <a:lnSpc>
                <a:spcPts val="10679"/>
              </a:lnSpc>
            </a:pPr>
            <a:r>
              <a:rPr lang="en-US" sz="11608">
                <a:solidFill>
                  <a:srgbClr val="022033"/>
                </a:solidFill>
                <a:latin typeface="Glacial Indifference"/>
                <a:ea typeface="Glacial Indifference"/>
                <a:cs typeface="Glacial Indifference"/>
                <a:sym typeface="Glacial Indifference"/>
              </a:rPr>
              <a:t>CONCEPTO</a:t>
            </a:r>
          </a:p>
        </p:txBody>
      </p:sp>
      <p:grpSp>
        <p:nvGrpSpPr>
          <p:cNvPr name="Group 5" id="5"/>
          <p:cNvGrpSpPr/>
          <p:nvPr/>
        </p:nvGrpSpPr>
        <p:grpSpPr>
          <a:xfrm rot="0">
            <a:off x="16098759" y="604794"/>
            <a:ext cx="4378481" cy="437848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5D3"/>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288245" y="5780212"/>
            <a:ext cx="971055" cy="934870"/>
            <a:chOff x="0" y="0"/>
            <a:chExt cx="255751" cy="246221"/>
          </a:xfrm>
        </p:grpSpPr>
        <p:sp>
          <p:nvSpPr>
            <p:cNvPr name="Freeform 9" id="9"/>
            <p:cNvSpPr/>
            <p:nvPr/>
          </p:nvSpPr>
          <p:spPr>
            <a:xfrm flipH="false" flipV="false" rot="0">
              <a:off x="0" y="0"/>
              <a:ext cx="255751" cy="246221"/>
            </a:xfrm>
            <a:custGeom>
              <a:avLst/>
              <a:gdLst/>
              <a:ahLst/>
              <a:cxnLst/>
              <a:rect r="r" b="b" t="t" l="l"/>
              <a:pathLst>
                <a:path h="246221" w="255751">
                  <a:moveTo>
                    <a:pt x="123111" y="0"/>
                  </a:moveTo>
                  <a:lnTo>
                    <a:pt x="132641" y="0"/>
                  </a:lnTo>
                  <a:cubicBezTo>
                    <a:pt x="200633" y="0"/>
                    <a:pt x="255751" y="55118"/>
                    <a:pt x="255751" y="123111"/>
                  </a:cubicBezTo>
                  <a:lnTo>
                    <a:pt x="255751" y="123111"/>
                  </a:lnTo>
                  <a:cubicBezTo>
                    <a:pt x="255751" y="155761"/>
                    <a:pt x="242781" y="187075"/>
                    <a:pt x="219693" y="210163"/>
                  </a:cubicBezTo>
                  <a:cubicBezTo>
                    <a:pt x="196605" y="233251"/>
                    <a:pt x="165292" y="246221"/>
                    <a:pt x="132641" y="246221"/>
                  </a:cubicBezTo>
                  <a:lnTo>
                    <a:pt x="123111" y="246221"/>
                  </a:lnTo>
                  <a:cubicBezTo>
                    <a:pt x="55118" y="246221"/>
                    <a:pt x="0" y="191103"/>
                    <a:pt x="0" y="123111"/>
                  </a:cubicBezTo>
                  <a:lnTo>
                    <a:pt x="0" y="123111"/>
                  </a:lnTo>
                  <a:cubicBezTo>
                    <a:pt x="0" y="55118"/>
                    <a:pt x="55118" y="0"/>
                    <a:pt x="123111" y="0"/>
                  </a:cubicBezTo>
                  <a:close/>
                </a:path>
              </a:pathLst>
            </a:custGeom>
            <a:solidFill>
              <a:srgbClr val="568AB9"/>
            </a:solidFill>
          </p:spPr>
        </p:sp>
        <p:sp>
          <p:nvSpPr>
            <p:cNvPr name="TextBox 10" id="10"/>
            <p:cNvSpPr txBox="true"/>
            <p:nvPr/>
          </p:nvSpPr>
          <p:spPr>
            <a:xfrm>
              <a:off x="0" y="-38100"/>
              <a:ext cx="255751" cy="28432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352192" y="3485445"/>
            <a:ext cx="9041483" cy="6383075"/>
          </a:xfrm>
          <a:prstGeom prst="rect">
            <a:avLst/>
          </a:prstGeom>
        </p:spPr>
        <p:txBody>
          <a:bodyPr anchor="t" rtlCol="false" tIns="0" lIns="0" bIns="0" rIns="0">
            <a:spAutoFit/>
          </a:bodyPr>
          <a:lstStyle/>
          <a:p>
            <a:pPr algn="l">
              <a:lnSpc>
                <a:spcPts val="5126"/>
              </a:lnSpc>
            </a:pPr>
            <a:r>
              <a:rPr lang="en-US" sz="3661" spc="205">
                <a:solidFill>
                  <a:srgbClr val="022033"/>
                </a:solidFill>
                <a:latin typeface="Tenor Sans"/>
                <a:ea typeface="Tenor Sans"/>
                <a:cs typeface="Tenor Sans"/>
                <a:sym typeface="Tenor Sans"/>
              </a:rPr>
              <a:t>Una anualidad diferida es un tipo de anualidad en la que los pagos periódicos no comienzan inmediatamente, sino después de un período de tiempo especificado. Durante este tiempo de espera (o "período de diferimiento"), no se realizan pagos, pero el capital sigue creciendo o acumulando intereses.</a:t>
            </a:r>
          </a:p>
          <a:p>
            <a:pPr algn="l">
              <a:lnSpc>
                <a:spcPts val="5126"/>
              </a:lnSpc>
              <a:spcBef>
                <a:spcPct val="0"/>
              </a:spcBef>
            </a:pPr>
          </a:p>
        </p:txBody>
      </p:sp>
      <p:sp>
        <p:nvSpPr>
          <p:cNvPr name="TextBox 12" id="12"/>
          <p:cNvSpPr txBox="true"/>
          <p:nvPr/>
        </p:nvSpPr>
        <p:spPr>
          <a:xfrm rot="0">
            <a:off x="6352192" y="2602813"/>
            <a:ext cx="9041483" cy="640424"/>
          </a:xfrm>
          <a:prstGeom prst="rect">
            <a:avLst/>
          </a:prstGeom>
        </p:spPr>
        <p:txBody>
          <a:bodyPr anchor="t" rtlCol="false" tIns="0" lIns="0" bIns="0" rIns="0">
            <a:spAutoFit/>
          </a:bodyPr>
          <a:lstStyle/>
          <a:p>
            <a:pPr algn="l">
              <a:lnSpc>
                <a:spcPts val="5126"/>
              </a:lnSpc>
              <a:spcBef>
                <a:spcPct val="0"/>
              </a:spcBef>
            </a:pPr>
            <a:r>
              <a:rPr lang="en-US" b="true" sz="3661" spc="205">
                <a:solidFill>
                  <a:srgbClr val="022033"/>
                </a:solidFill>
                <a:latin typeface="Sansation Bold"/>
                <a:ea typeface="Sansation Bold"/>
                <a:cs typeface="Sansation Bold"/>
                <a:sym typeface="Sansation Bold"/>
              </a:rPr>
              <a:t>¿Qué es una Anualidad Diferida?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4861" y="3610812"/>
            <a:ext cx="7869139" cy="5874165"/>
            <a:chOff x="0" y="0"/>
            <a:chExt cx="2072530" cy="1547105"/>
          </a:xfrm>
        </p:grpSpPr>
        <p:sp>
          <p:nvSpPr>
            <p:cNvPr name="Freeform 3" id="3"/>
            <p:cNvSpPr/>
            <p:nvPr/>
          </p:nvSpPr>
          <p:spPr>
            <a:xfrm flipH="false" flipV="false" rot="0">
              <a:off x="0" y="0"/>
              <a:ext cx="2072530" cy="1547105"/>
            </a:xfrm>
            <a:custGeom>
              <a:avLst/>
              <a:gdLst/>
              <a:ahLst/>
              <a:cxnLst/>
              <a:rect r="r" b="b" t="t" l="l"/>
              <a:pathLst>
                <a:path h="1547105" w="2072530">
                  <a:moveTo>
                    <a:pt x="34434" y="0"/>
                  </a:moveTo>
                  <a:lnTo>
                    <a:pt x="2038096" y="0"/>
                  </a:lnTo>
                  <a:cubicBezTo>
                    <a:pt x="2057114" y="0"/>
                    <a:pt x="2072530" y="15417"/>
                    <a:pt x="2072530" y="34434"/>
                  </a:cubicBezTo>
                  <a:lnTo>
                    <a:pt x="2072530" y="1512671"/>
                  </a:lnTo>
                  <a:cubicBezTo>
                    <a:pt x="2072530" y="1521804"/>
                    <a:pt x="2068903" y="1530562"/>
                    <a:pt x="2062445" y="1537020"/>
                  </a:cubicBezTo>
                  <a:cubicBezTo>
                    <a:pt x="2055987" y="1543477"/>
                    <a:pt x="2047229" y="1547105"/>
                    <a:pt x="2038096" y="1547105"/>
                  </a:cubicBezTo>
                  <a:lnTo>
                    <a:pt x="34434" y="1547105"/>
                  </a:lnTo>
                  <a:cubicBezTo>
                    <a:pt x="25302" y="1547105"/>
                    <a:pt x="16543" y="1543477"/>
                    <a:pt x="10086" y="1537020"/>
                  </a:cubicBezTo>
                  <a:cubicBezTo>
                    <a:pt x="3628" y="1530562"/>
                    <a:pt x="0" y="1521804"/>
                    <a:pt x="0" y="1512671"/>
                  </a:cubicBezTo>
                  <a:lnTo>
                    <a:pt x="0" y="34434"/>
                  </a:lnTo>
                  <a:cubicBezTo>
                    <a:pt x="0" y="25302"/>
                    <a:pt x="3628" y="16543"/>
                    <a:pt x="10086" y="10086"/>
                  </a:cubicBezTo>
                  <a:cubicBezTo>
                    <a:pt x="16543" y="3628"/>
                    <a:pt x="25302" y="0"/>
                    <a:pt x="34434" y="0"/>
                  </a:cubicBezTo>
                  <a:close/>
                </a:path>
              </a:pathLst>
            </a:custGeom>
            <a:solidFill>
              <a:srgbClr val="96B5D3"/>
            </a:solidFill>
          </p:spPr>
        </p:sp>
        <p:sp>
          <p:nvSpPr>
            <p:cNvPr name="TextBox 4" id="4"/>
            <p:cNvSpPr txBox="true"/>
            <p:nvPr/>
          </p:nvSpPr>
          <p:spPr>
            <a:xfrm>
              <a:off x="0" y="-38100"/>
              <a:ext cx="2072530" cy="158520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562466" y="716862"/>
            <a:ext cx="7166801" cy="7799181"/>
            <a:chOff x="0" y="0"/>
            <a:chExt cx="1887553" cy="2054105"/>
          </a:xfrm>
        </p:grpSpPr>
        <p:sp>
          <p:nvSpPr>
            <p:cNvPr name="Freeform 6" id="6"/>
            <p:cNvSpPr/>
            <p:nvPr/>
          </p:nvSpPr>
          <p:spPr>
            <a:xfrm flipH="false" flipV="false" rot="0">
              <a:off x="0" y="0"/>
              <a:ext cx="1887553" cy="2054105"/>
            </a:xfrm>
            <a:custGeom>
              <a:avLst/>
              <a:gdLst/>
              <a:ahLst/>
              <a:cxnLst/>
              <a:rect r="r" b="b" t="t" l="l"/>
              <a:pathLst>
                <a:path h="2054105" w="1887553">
                  <a:moveTo>
                    <a:pt x="37809" y="0"/>
                  </a:moveTo>
                  <a:lnTo>
                    <a:pt x="1849744" y="0"/>
                  </a:lnTo>
                  <a:cubicBezTo>
                    <a:pt x="1859771" y="0"/>
                    <a:pt x="1869388" y="3983"/>
                    <a:pt x="1876479" y="11074"/>
                  </a:cubicBezTo>
                  <a:cubicBezTo>
                    <a:pt x="1883569" y="18164"/>
                    <a:pt x="1887553" y="27781"/>
                    <a:pt x="1887553" y="37809"/>
                  </a:cubicBezTo>
                  <a:lnTo>
                    <a:pt x="1887553" y="2016297"/>
                  </a:lnTo>
                  <a:cubicBezTo>
                    <a:pt x="1887553" y="2026324"/>
                    <a:pt x="1883569" y="2035941"/>
                    <a:pt x="1876479" y="2043031"/>
                  </a:cubicBezTo>
                  <a:cubicBezTo>
                    <a:pt x="1869388" y="2050122"/>
                    <a:pt x="1859771" y="2054105"/>
                    <a:pt x="1849744" y="2054105"/>
                  </a:cubicBezTo>
                  <a:lnTo>
                    <a:pt x="37809" y="2054105"/>
                  </a:lnTo>
                  <a:cubicBezTo>
                    <a:pt x="27781" y="2054105"/>
                    <a:pt x="18164" y="2050122"/>
                    <a:pt x="11074" y="2043031"/>
                  </a:cubicBezTo>
                  <a:cubicBezTo>
                    <a:pt x="3983" y="2035941"/>
                    <a:pt x="0" y="2026324"/>
                    <a:pt x="0" y="2016297"/>
                  </a:cubicBezTo>
                  <a:lnTo>
                    <a:pt x="0" y="37809"/>
                  </a:lnTo>
                  <a:cubicBezTo>
                    <a:pt x="0" y="27781"/>
                    <a:pt x="3983" y="18164"/>
                    <a:pt x="11074" y="11074"/>
                  </a:cubicBezTo>
                  <a:cubicBezTo>
                    <a:pt x="18164" y="3983"/>
                    <a:pt x="27781" y="0"/>
                    <a:pt x="37809" y="0"/>
                  </a:cubicBezTo>
                  <a:close/>
                </a:path>
              </a:pathLst>
            </a:custGeom>
            <a:solidFill>
              <a:srgbClr val="F3E780"/>
            </a:solidFill>
          </p:spPr>
        </p:sp>
        <p:sp>
          <p:nvSpPr>
            <p:cNvPr name="TextBox 7" id="7"/>
            <p:cNvSpPr txBox="true"/>
            <p:nvPr/>
          </p:nvSpPr>
          <p:spPr>
            <a:xfrm>
              <a:off x="0" y="-38100"/>
              <a:ext cx="1887553" cy="209220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536328" y="906893"/>
            <a:ext cx="1219078" cy="1219078"/>
          </a:xfrm>
          <a:custGeom>
            <a:avLst/>
            <a:gdLst/>
            <a:ahLst/>
            <a:cxnLst/>
            <a:rect r="r" b="b" t="t" l="l"/>
            <a:pathLst>
              <a:path h="1219078" w="1219078">
                <a:moveTo>
                  <a:pt x="0" y="0"/>
                </a:moveTo>
                <a:lnTo>
                  <a:pt x="1219078" y="0"/>
                </a:lnTo>
                <a:lnTo>
                  <a:pt x="1219078" y="1219078"/>
                </a:lnTo>
                <a:lnTo>
                  <a:pt x="0" y="1219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088725" y="8516042"/>
            <a:ext cx="1055275" cy="968935"/>
          </a:xfrm>
          <a:custGeom>
            <a:avLst/>
            <a:gdLst/>
            <a:ahLst/>
            <a:cxnLst/>
            <a:rect r="r" b="b" t="t" l="l"/>
            <a:pathLst>
              <a:path h="968935" w="1055275">
                <a:moveTo>
                  <a:pt x="0" y="0"/>
                </a:moveTo>
                <a:lnTo>
                  <a:pt x="1055275" y="0"/>
                </a:lnTo>
                <a:lnTo>
                  <a:pt x="1055275" y="968935"/>
                </a:lnTo>
                <a:lnTo>
                  <a:pt x="0" y="968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311420" y="329950"/>
            <a:ext cx="1796021" cy="1796021"/>
          </a:xfrm>
          <a:custGeom>
            <a:avLst/>
            <a:gdLst/>
            <a:ahLst/>
            <a:cxnLst/>
            <a:rect r="r" b="b" t="t" l="l"/>
            <a:pathLst>
              <a:path h="1796021" w="1796021">
                <a:moveTo>
                  <a:pt x="0" y="0"/>
                </a:moveTo>
                <a:lnTo>
                  <a:pt x="1796021" y="0"/>
                </a:lnTo>
                <a:lnTo>
                  <a:pt x="1796021" y="1796021"/>
                </a:lnTo>
                <a:lnTo>
                  <a:pt x="0" y="1796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944446" y="2316471"/>
            <a:ext cx="8395375" cy="952513"/>
          </a:xfrm>
          <a:prstGeom prst="rect">
            <a:avLst/>
          </a:prstGeom>
        </p:spPr>
        <p:txBody>
          <a:bodyPr anchor="t" rtlCol="false" tIns="0" lIns="0" bIns="0" rIns="0">
            <a:spAutoFit/>
          </a:bodyPr>
          <a:lstStyle/>
          <a:p>
            <a:pPr algn="ctr">
              <a:lnSpc>
                <a:spcPts val="6900"/>
              </a:lnSpc>
            </a:pPr>
            <a:r>
              <a:rPr lang="en-US" b="true" sz="7500">
                <a:solidFill>
                  <a:srgbClr val="022033"/>
                </a:solidFill>
                <a:latin typeface="Glacial Indifference Bold"/>
                <a:ea typeface="Glacial Indifference Bold"/>
                <a:cs typeface="Glacial Indifference Bold"/>
                <a:sym typeface="Glacial Indifference Bold"/>
              </a:rPr>
              <a:t>CARACTERISTICAS</a:t>
            </a:r>
          </a:p>
        </p:txBody>
      </p:sp>
      <p:sp>
        <p:nvSpPr>
          <p:cNvPr name="TextBox 12" id="12"/>
          <p:cNvSpPr txBox="true"/>
          <p:nvPr/>
        </p:nvSpPr>
        <p:spPr>
          <a:xfrm rot="0">
            <a:off x="1558733" y="3979902"/>
            <a:ext cx="7166801" cy="5025408"/>
          </a:xfrm>
          <a:prstGeom prst="rect">
            <a:avLst/>
          </a:prstGeom>
        </p:spPr>
        <p:txBody>
          <a:bodyPr anchor="t" rtlCol="false" tIns="0" lIns="0" bIns="0" rIns="0">
            <a:spAutoFit/>
          </a:bodyPr>
          <a:lstStyle/>
          <a:p>
            <a:pPr algn="l" marL="518006" indent="-259003" lvl="1">
              <a:lnSpc>
                <a:spcPts val="3359"/>
              </a:lnSpc>
              <a:buFont typeface="Arial"/>
              <a:buChar char="•"/>
            </a:pPr>
            <a:r>
              <a:rPr lang="en-US" sz="2399" spc="134">
                <a:solidFill>
                  <a:srgbClr val="022033"/>
                </a:solidFill>
                <a:latin typeface="Tenor Sans"/>
                <a:ea typeface="Tenor Sans"/>
                <a:cs typeface="Tenor Sans"/>
                <a:sym typeface="Tenor Sans"/>
              </a:rPr>
              <a:t>Período de diferimiento: El tiempo que transcurre entre el momento actual y el inicio de los pagos periódicos.</a:t>
            </a:r>
          </a:p>
          <a:p>
            <a:pPr algn="l" marL="518006" indent="-259003" lvl="1">
              <a:lnSpc>
                <a:spcPts val="3359"/>
              </a:lnSpc>
              <a:buFont typeface="Arial"/>
              <a:buChar char="•"/>
            </a:pPr>
            <a:r>
              <a:rPr lang="en-US" sz="2399" spc="134">
                <a:solidFill>
                  <a:srgbClr val="022033"/>
                </a:solidFill>
                <a:latin typeface="Tenor Sans"/>
                <a:ea typeface="Tenor Sans"/>
                <a:cs typeface="Tenor Sans"/>
                <a:sym typeface="Tenor Sans"/>
              </a:rPr>
              <a:t>Pagos periódicos: Una serie de pagos que se realizan en intervalos regulares una vez que comienza la anualidad.</a:t>
            </a:r>
          </a:p>
          <a:p>
            <a:pPr algn="l" marL="518006" indent="-259003" lvl="1">
              <a:lnSpc>
                <a:spcPts val="3359"/>
              </a:lnSpc>
              <a:buFont typeface="Arial"/>
              <a:buChar char="•"/>
            </a:pPr>
            <a:r>
              <a:rPr lang="en-US" sz="2399" spc="134">
                <a:solidFill>
                  <a:srgbClr val="022033"/>
                </a:solidFill>
                <a:latin typeface="Tenor Sans"/>
                <a:ea typeface="Tenor Sans"/>
                <a:cs typeface="Tenor Sans"/>
                <a:sym typeface="Tenor Sans"/>
              </a:rPr>
              <a:t>Crecimiento del capital: En este tiempo, el dinero invertido en la anualidad acumula intereses o beneficios, lo que permite que el valor final de los pagos aumente, dependiendo de la tasa de interés o el rendimiento acordado.</a:t>
            </a:r>
          </a:p>
        </p:txBody>
      </p:sp>
      <p:sp>
        <p:nvSpPr>
          <p:cNvPr name="TextBox 13" id="13"/>
          <p:cNvSpPr txBox="true"/>
          <p:nvPr/>
        </p:nvSpPr>
        <p:spPr>
          <a:xfrm rot="0">
            <a:off x="9806963" y="2183121"/>
            <a:ext cx="6677808" cy="5863608"/>
          </a:xfrm>
          <a:prstGeom prst="rect">
            <a:avLst/>
          </a:prstGeom>
        </p:spPr>
        <p:txBody>
          <a:bodyPr anchor="t" rtlCol="false" tIns="0" lIns="0" bIns="0" rIns="0">
            <a:spAutoFit/>
          </a:bodyPr>
          <a:lstStyle/>
          <a:p>
            <a:pPr algn="l" marL="518006" indent="-259003" lvl="1">
              <a:lnSpc>
                <a:spcPts val="3359"/>
              </a:lnSpc>
              <a:buFont typeface="Arial"/>
              <a:buChar char="•"/>
            </a:pPr>
            <a:r>
              <a:rPr lang="en-US" sz="2399" spc="134">
                <a:solidFill>
                  <a:srgbClr val="022033"/>
                </a:solidFill>
                <a:latin typeface="Tenor Sans"/>
                <a:ea typeface="Tenor Sans"/>
                <a:cs typeface="Tenor Sans"/>
                <a:sym typeface="Tenor Sans"/>
              </a:rPr>
              <a:t>Pagos constantes o variables: Los pagos periódicos pueden ser de una cantidad fija o ajustarse según algún índice, como la inflación.</a:t>
            </a:r>
          </a:p>
          <a:p>
            <a:pPr algn="l" marL="518006" indent="-259003" lvl="1">
              <a:lnSpc>
                <a:spcPts val="3359"/>
              </a:lnSpc>
              <a:buFont typeface="Arial"/>
              <a:buChar char="•"/>
            </a:pPr>
            <a:r>
              <a:rPr lang="en-US" sz="2399" spc="134">
                <a:solidFill>
                  <a:srgbClr val="022033"/>
                </a:solidFill>
                <a:latin typeface="Tenor Sans"/>
                <a:ea typeface="Tenor Sans"/>
                <a:cs typeface="Tenor Sans"/>
                <a:sym typeface="Tenor Sans"/>
              </a:rPr>
              <a:t>Frecuencia de los pagos: Los pagos pueden ser anuales, semestrales, trimestrales o mensuales, dependiendo del acuerdo.</a:t>
            </a:r>
          </a:p>
          <a:p>
            <a:pPr algn="l" marL="518006" indent="-259003" lvl="1">
              <a:lnSpc>
                <a:spcPts val="3359"/>
              </a:lnSpc>
              <a:buFont typeface="Arial"/>
              <a:buChar char="•"/>
            </a:pPr>
            <a:r>
              <a:rPr lang="en-US" sz="2399" spc="134">
                <a:solidFill>
                  <a:srgbClr val="022033"/>
                </a:solidFill>
                <a:latin typeface="Tenor Sans"/>
                <a:ea typeface="Tenor Sans"/>
                <a:cs typeface="Tenor Sans"/>
                <a:sym typeface="Tenor Sans"/>
              </a:rPr>
              <a:t>Fecha de inicio variable: Algunas anualidades diferidas permiten flexibilidad en la elección de la fecha de inicio de los pagos. El titular puede elegir diferir más tiempo los pagos para aumentar el valor final.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49484" y="4693684"/>
            <a:ext cx="14424413" cy="4038429"/>
            <a:chOff x="0" y="0"/>
            <a:chExt cx="3799022" cy="1063619"/>
          </a:xfrm>
        </p:grpSpPr>
        <p:sp>
          <p:nvSpPr>
            <p:cNvPr name="Freeform 3" id="3"/>
            <p:cNvSpPr/>
            <p:nvPr/>
          </p:nvSpPr>
          <p:spPr>
            <a:xfrm flipH="false" flipV="false" rot="0">
              <a:off x="0" y="0"/>
              <a:ext cx="3799022" cy="1063619"/>
            </a:xfrm>
            <a:custGeom>
              <a:avLst/>
              <a:gdLst/>
              <a:ahLst/>
              <a:cxnLst/>
              <a:rect r="r" b="b" t="t" l="l"/>
              <a:pathLst>
                <a:path h="1063619" w="3799022">
                  <a:moveTo>
                    <a:pt x="18785" y="0"/>
                  </a:moveTo>
                  <a:lnTo>
                    <a:pt x="3780237" y="0"/>
                  </a:lnTo>
                  <a:cubicBezTo>
                    <a:pt x="3785219" y="0"/>
                    <a:pt x="3789997" y="1979"/>
                    <a:pt x="3793520" y="5502"/>
                  </a:cubicBezTo>
                  <a:cubicBezTo>
                    <a:pt x="3797043" y="9025"/>
                    <a:pt x="3799022" y="13803"/>
                    <a:pt x="3799022" y="18785"/>
                  </a:cubicBezTo>
                  <a:lnTo>
                    <a:pt x="3799022" y="1044834"/>
                  </a:lnTo>
                  <a:cubicBezTo>
                    <a:pt x="3799022" y="1049816"/>
                    <a:pt x="3797043" y="1054594"/>
                    <a:pt x="3793520" y="1058117"/>
                  </a:cubicBezTo>
                  <a:cubicBezTo>
                    <a:pt x="3789997" y="1061640"/>
                    <a:pt x="3785219" y="1063619"/>
                    <a:pt x="3780237" y="1063619"/>
                  </a:cubicBezTo>
                  <a:lnTo>
                    <a:pt x="18785" y="1063619"/>
                  </a:lnTo>
                  <a:cubicBezTo>
                    <a:pt x="8410" y="1063619"/>
                    <a:pt x="0" y="1055209"/>
                    <a:pt x="0" y="1044834"/>
                  </a:cubicBezTo>
                  <a:lnTo>
                    <a:pt x="0" y="18785"/>
                  </a:lnTo>
                  <a:cubicBezTo>
                    <a:pt x="0" y="8410"/>
                    <a:pt x="8410" y="0"/>
                    <a:pt x="18785" y="0"/>
                  </a:cubicBezTo>
                  <a:close/>
                </a:path>
              </a:pathLst>
            </a:custGeom>
            <a:solidFill>
              <a:srgbClr val="BFD1E1"/>
            </a:solidFill>
          </p:spPr>
        </p:sp>
        <p:sp>
          <p:nvSpPr>
            <p:cNvPr name="TextBox 4" id="4"/>
            <p:cNvSpPr txBox="true"/>
            <p:nvPr/>
          </p:nvSpPr>
          <p:spPr>
            <a:xfrm>
              <a:off x="0" y="-38100"/>
              <a:ext cx="3799022" cy="110171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309982"/>
            <a:ext cx="4060780" cy="4060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0104" t="0" r="-30104" b="0"/>
              </a:stretch>
            </a:blipFill>
          </p:spPr>
        </p:sp>
      </p:grpSp>
      <p:sp>
        <p:nvSpPr>
          <p:cNvPr name="Freeform 7" id="7"/>
          <p:cNvSpPr/>
          <p:nvPr/>
        </p:nvSpPr>
        <p:spPr>
          <a:xfrm flipH="false" flipV="false" rot="0">
            <a:off x="13764581" y="150980"/>
            <a:ext cx="4372659" cy="4878220"/>
          </a:xfrm>
          <a:custGeom>
            <a:avLst/>
            <a:gdLst/>
            <a:ahLst/>
            <a:cxnLst/>
            <a:rect r="r" b="b" t="t" l="l"/>
            <a:pathLst>
              <a:path h="4878220" w="4372659">
                <a:moveTo>
                  <a:pt x="0" y="0"/>
                </a:moveTo>
                <a:lnTo>
                  <a:pt x="4372659" y="0"/>
                </a:lnTo>
                <a:lnTo>
                  <a:pt x="4372659" y="4878220"/>
                </a:lnTo>
                <a:lnTo>
                  <a:pt x="0" y="48782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7536051" y="6208946"/>
            <a:ext cx="4375491" cy="1481465"/>
          </a:xfrm>
          <a:custGeom>
            <a:avLst/>
            <a:gdLst/>
            <a:ahLst/>
            <a:cxnLst/>
            <a:rect r="r" b="b" t="t" l="l"/>
            <a:pathLst>
              <a:path h="1481465" w="4375491">
                <a:moveTo>
                  <a:pt x="0" y="0"/>
                </a:moveTo>
                <a:lnTo>
                  <a:pt x="4375491" y="0"/>
                </a:lnTo>
                <a:lnTo>
                  <a:pt x="4375491" y="1481466"/>
                </a:lnTo>
                <a:lnTo>
                  <a:pt x="0" y="1481466"/>
                </a:lnTo>
                <a:lnTo>
                  <a:pt x="0" y="0"/>
                </a:lnTo>
                <a:close/>
              </a:path>
            </a:pathLst>
          </a:custGeom>
          <a:blipFill>
            <a:blip r:embed="rId5"/>
            <a:stretch>
              <a:fillRect l="0" t="0" r="0" b="0"/>
            </a:stretch>
          </a:blipFill>
        </p:spPr>
      </p:sp>
      <p:sp>
        <p:nvSpPr>
          <p:cNvPr name="Freeform 9" id="9"/>
          <p:cNvSpPr/>
          <p:nvPr/>
        </p:nvSpPr>
        <p:spPr>
          <a:xfrm flipH="false" flipV="false" rot="0">
            <a:off x="3188563" y="6208946"/>
            <a:ext cx="3801833" cy="1481465"/>
          </a:xfrm>
          <a:custGeom>
            <a:avLst/>
            <a:gdLst/>
            <a:ahLst/>
            <a:cxnLst/>
            <a:rect r="r" b="b" t="t" l="l"/>
            <a:pathLst>
              <a:path h="1481465" w="3801833">
                <a:moveTo>
                  <a:pt x="0" y="0"/>
                </a:moveTo>
                <a:lnTo>
                  <a:pt x="3801833" y="0"/>
                </a:lnTo>
                <a:lnTo>
                  <a:pt x="3801833" y="1481466"/>
                </a:lnTo>
                <a:lnTo>
                  <a:pt x="0" y="1481466"/>
                </a:lnTo>
                <a:lnTo>
                  <a:pt x="0" y="0"/>
                </a:lnTo>
                <a:close/>
              </a:path>
            </a:pathLst>
          </a:custGeom>
          <a:blipFill>
            <a:blip r:embed="rId6"/>
            <a:stretch>
              <a:fillRect l="0" t="0" r="0" b="0"/>
            </a:stretch>
          </a:blipFill>
        </p:spPr>
      </p:sp>
      <p:sp>
        <p:nvSpPr>
          <p:cNvPr name="TextBox 10" id="10"/>
          <p:cNvSpPr txBox="true"/>
          <p:nvPr/>
        </p:nvSpPr>
        <p:spPr>
          <a:xfrm rot="0">
            <a:off x="5456869" y="1340835"/>
            <a:ext cx="7374262" cy="1451010"/>
          </a:xfrm>
          <a:prstGeom prst="rect">
            <a:avLst/>
          </a:prstGeom>
        </p:spPr>
        <p:txBody>
          <a:bodyPr anchor="t" rtlCol="false" tIns="0" lIns="0" bIns="0" rIns="0">
            <a:spAutoFit/>
          </a:bodyPr>
          <a:lstStyle/>
          <a:p>
            <a:pPr algn="ctr">
              <a:lnSpc>
                <a:spcPts val="10679"/>
              </a:lnSpc>
            </a:pPr>
            <a:r>
              <a:rPr lang="en-US" sz="11608" spc="-963">
                <a:solidFill>
                  <a:srgbClr val="022033"/>
                </a:solidFill>
                <a:latin typeface="Glacial Indifference"/>
                <a:ea typeface="Glacial Indifference"/>
                <a:cs typeface="Glacial Indifference"/>
                <a:sym typeface="Glacial Indifference"/>
              </a:rPr>
              <a:t>FORMULAS</a:t>
            </a:r>
          </a:p>
        </p:txBody>
      </p:sp>
      <p:sp>
        <p:nvSpPr>
          <p:cNvPr name="TextBox 11" id="11"/>
          <p:cNvSpPr txBox="true"/>
          <p:nvPr/>
        </p:nvSpPr>
        <p:spPr>
          <a:xfrm rot="0">
            <a:off x="6082133" y="3264172"/>
            <a:ext cx="6123734"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OBJETIVO MODERNO</a:t>
            </a:r>
          </a:p>
        </p:txBody>
      </p:sp>
      <p:sp>
        <p:nvSpPr>
          <p:cNvPr name="TextBox 12" id="12"/>
          <p:cNvSpPr txBox="true"/>
          <p:nvPr/>
        </p:nvSpPr>
        <p:spPr>
          <a:xfrm rot="0">
            <a:off x="3774509" y="5571406"/>
            <a:ext cx="2629942" cy="422275"/>
          </a:xfrm>
          <a:prstGeom prst="rect">
            <a:avLst/>
          </a:prstGeom>
        </p:spPr>
        <p:txBody>
          <a:bodyPr anchor="t" rtlCol="false" tIns="0" lIns="0" bIns="0" rIns="0">
            <a:spAutoFit/>
          </a:bodyPr>
          <a:lstStyle/>
          <a:p>
            <a:pPr algn="ctr">
              <a:lnSpc>
                <a:spcPts val="3499"/>
              </a:lnSpc>
              <a:spcBef>
                <a:spcPct val="0"/>
              </a:spcBef>
            </a:pPr>
            <a:r>
              <a:rPr lang="en-US" sz="2499">
                <a:solidFill>
                  <a:srgbClr val="022033"/>
                </a:solidFill>
                <a:latin typeface="Open Sans Light"/>
                <a:ea typeface="Open Sans Light"/>
                <a:cs typeface="Open Sans Light"/>
                <a:sym typeface="Open Sans Light"/>
              </a:rPr>
              <a:t>Anualidad Vencida</a:t>
            </a:r>
          </a:p>
        </p:txBody>
      </p:sp>
      <p:sp>
        <p:nvSpPr>
          <p:cNvPr name="TextBox 13" id="13"/>
          <p:cNvSpPr txBox="true"/>
          <p:nvPr/>
        </p:nvSpPr>
        <p:spPr>
          <a:xfrm rot="0">
            <a:off x="8224725" y="5571406"/>
            <a:ext cx="2998143" cy="422275"/>
          </a:xfrm>
          <a:prstGeom prst="rect">
            <a:avLst/>
          </a:prstGeom>
        </p:spPr>
        <p:txBody>
          <a:bodyPr anchor="t" rtlCol="false" tIns="0" lIns="0" bIns="0" rIns="0">
            <a:spAutoFit/>
          </a:bodyPr>
          <a:lstStyle/>
          <a:p>
            <a:pPr algn="ctr">
              <a:lnSpc>
                <a:spcPts val="3499"/>
              </a:lnSpc>
              <a:spcBef>
                <a:spcPct val="0"/>
              </a:spcBef>
            </a:pPr>
            <a:r>
              <a:rPr lang="en-US" sz="2499">
                <a:solidFill>
                  <a:srgbClr val="022033"/>
                </a:solidFill>
                <a:latin typeface="Open Sans Light"/>
                <a:ea typeface="Open Sans Light"/>
                <a:cs typeface="Open Sans Light"/>
                <a:sym typeface="Open Sans Light"/>
              </a:rPr>
              <a:t>Anualidad Anticipada</a:t>
            </a:r>
          </a:p>
        </p:txBody>
      </p:sp>
      <p:sp>
        <p:nvSpPr>
          <p:cNvPr name="TextBox 14" id="14"/>
          <p:cNvSpPr txBox="true"/>
          <p:nvPr/>
        </p:nvSpPr>
        <p:spPr>
          <a:xfrm rot="0">
            <a:off x="12457197" y="5890333"/>
            <a:ext cx="3616749" cy="1800079"/>
          </a:xfrm>
          <a:prstGeom prst="rect">
            <a:avLst/>
          </a:prstGeom>
        </p:spPr>
        <p:txBody>
          <a:bodyPr anchor="t" rtlCol="false" tIns="0" lIns="0" bIns="0" rIns="0">
            <a:spAutoFit/>
          </a:bodyPr>
          <a:lstStyle/>
          <a:p>
            <a:pPr algn="ctr">
              <a:lnSpc>
                <a:spcPts val="3607"/>
              </a:lnSpc>
            </a:pPr>
            <a:r>
              <a:rPr lang="en-US" sz="2576">
                <a:solidFill>
                  <a:srgbClr val="022033"/>
                </a:solidFill>
                <a:latin typeface="Open Sans Light"/>
                <a:ea typeface="Open Sans Light"/>
                <a:cs typeface="Open Sans Light"/>
                <a:sym typeface="Open Sans Light"/>
              </a:rPr>
              <a:t>vp = Valor presente</a:t>
            </a:r>
          </a:p>
          <a:p>
            <a:pPr algn="ctr">
              <a:lnSpc>
                <a:spcPts val="3607"/>
              </a:lnSpc>
            </a:pPr>
            <a:r>
              <a:rPr lang="en-US" sz="2576">
                <a:solidFill>
                  <a:srgbClr val="022033"/>
                </a:solidFill>
                <a:latin typeface="Open Sans Light"/>
                <a:ea typeface="Open Sans Light"/>
                <a:cs typeface="Open Sans Light"/>
                <a:sym typeface="Open Sans Light"/>
              </a:rPr>
              <a:t>R = Valor de la cuota</a:t>
            </a:r>
          </a:p>
          <a:p>
            <a:pPr algn="ctr">
              <a:lnSpc>
                <a:spcPts val="3607"/>
              </a:lnSpc>
            </a:pPr>
            <a:r>
              <a:rPr lang="en-US" sz="2576">
                <a:solidFill>
                  <a:srgbClr val="022033"/>
                </a:solidFill>
                <a:latin typeface="Open Sans Light"/>
                <a:ea typeface="Open Sans Light"/>
                <a:cs typeface="Open Sans Light"/>
                <a:sym typeface="Open Sans Light"/>
              </a:rPr>
              <a:t>i = Tasa de interés</a:t>
            </a:r>
          </a:p>
          <a:p>
            <a:pPr algn="ctr">
              <a:lnSpc>
                <a:spcPts val="3607"/>
              </a:lnSpc>
              <a:spcBef>
                <a:spcPct val="0"/>
              </a:spcBef>
            </a:pPr>
            <a:r>
              <a:rPr lang="en-US" sz="2576">
                <a:solidFill>
                  <a:srgbClr val="022033"/>
                </a:solidFill>
                <a:latin typeface="Open Sans Light"/>
                <a:ea typeface="Open Sans Light"/>
                <a:cs typeface="Open Sans Light"/>
                <a:sym typeface="Open Sans Light"/>
              </a:rPr>
              <a:t>n = Número de periodos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49484" y="4693684"/>
            <a:ext cx="14424413" cy="4038429"/>
            <a:chOff x="0" y="0"/>
            <a:chExt cx="3799022" cy="1063619"/>
          </a:xfrm>
        </p:grpSpPr>
        <p:sp>
          <p:nvSpPr>
            <p:cNvPr name="Freeform 3" id="3"/>
            <p:cNvSpPr/>
            <p:nvPr/>
          </p:nvSpPr>
          <p:spPr>
            <a:xfrm flipH="false" flipV="false" rot="0">
              <a:off x="0" y="0"/>
              <a:ext cx="3799022" cy="1063619"/>
            </a:xfrm>
            <a:custGeom>
              <a:avLst/>
              <a:gdLst/>
              <a:ahLst/>
              <a:cxnLst/>
              <a:rect r="r" b="b" t="t" l="l"/>
              <a:pathLst>
                <a:path h="1063619" w="3799022">
                  <a:moveTo>
                    <a:pt x="18785" y="0"/>
                  </a:moveTo>
                  <a:lnTo>
                    <a:pt x="3780237" y="0"/>
                  </a:lnTo>
                  <a:cubicBezTo>
                    <a:pt x="3785219" y="0"/>
                    <a:pt x="3789997" y="1979"/>
                    <a:pt x="3793520" y="5502"/>
                  </a:cubicBezTo>
                  <a:cubicBezTo>
                    <a:pt x="3797043" y="9025"/>
                    <a:pt x="3799022" y="13803"/>
                    <a:pt x="3799022" y="18785"/>
                  </a:cubicBezTo>
                  <a:lnTo>
                    <a:pt x="3799022" y="1044834"/>
                  </a:lnTo>
                  <a:cubicBezTo>
                    <a:pt x="3799022" y="1049816"/>
                    <a:pt x="3797043" y="1054594"/>
                    <a:pt x="3793520" y="1058117"/>
                  </a:cubicBezTo>
                  <a:cubicBezTo>
                    <a:pt x="3789997" y="1061640"/>
                    <a:pt x="3785219" y="1063619"/>
                    <a:pt x="3780237" y="1063619"/>
                  </a:cubicBezTo>
                  <a:lnTo>
                    <a:pt x="18785" y="1063619"/>
                  </a:lnTo>
                  <a:cubicBezTo>
                    <a:pt x="8410" y="1063619"/>
                    <a:pt x="0" y="1055209"/>
                    <a:pt x="0" y="1044834"/>
                  </a:cubicBezTo>
                  <a:lnTo>
                    <a:pt x="0" y="18785"/>
                  </a:lnTo>
                  <a:cubicBezTo>
                    <a:pt x="0" y="8410"/>
                    <a:pt x="8410" y="0"/>
                    <a:pt x="18785" y="0"/>
                  </a:cubicBezTo>
                  <a:close/>
                </a:path>
              </a:pathLst>
            </a:custGeom>
            <a:solidFill>
              <a:srgbClr val="BFD1E1"/>
            </a:solidFill>
          </p:spPr>
        </p:sp>
        <p:sp>
          <p:nvSpPr>
            <p:cNvPr name="TextBox 4" id="4"/>
            <p:cNvSpPr txBox="true"/>
            <p:nvPr/>
          </p:nvSpPr>
          <p:spPr>
            <a:xfrm>
              <a:off x="0" y="-38100"/>
              <a:ext cx="3799022" cy="110171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309982"/>
            <a:ext cx="4060780" cy="4060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0104" t="0" r="-30104" b="0"/>
              </a:stretch>
            </a:blipFill>
          </p:spPr>
        </p:sp>
      </p:grpSp>
      <p:sp>
        <p:nvSpPr>
          <p:cNvPr name="Freeform 7" id="7"/>
          <p:cNvSpPr/>
          <p:nvPr/>
        </p:nvSpPr>
        <p:spPr>
          <a:xfrm flipH="false" flipV="false" rot="0">
            <a:off x="13764581" y="150980"/>
            <a:ext cx="4372659" cy="4878220"/>
          </a:xfrm>
          <a:custGeom>
            <a:avLst/>
            <a:gdLst/>
            <a:ahLst/>
            <a:cxnLst/>
            <a:rect r="r" b="b" t="t" l="l"/>
            <a:pathLst>
              <a:path h="4878220" w="4372659">
                <a:moveTo>
                  <a:pt x="0" y="0"/>
                </a:moveTo>
                <a:lnTo>
                  <a:pt x="4372659" y="0"/>
                </a:lnTo>
                <a:lnTo>
                  <a:pt x="4372659" y="4878220"/>
                </a:lnTo>
                <a:lnTo>
                  <a:pt x="0" y="48782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456869" y="1340835"/>
            <a:ext cx="7374262" cy="1451010"/>
          </a:xfrm>
          <a:prstGeom prst="rect">
            <a:avLst/>
          </a:prstGeom>
        </p:spPr>
        <p:txBody>
          <a:bodyPr anchor="t" rtlCol="false" tIns="0" lIns="0" bIns="0" rIns="0">
            <a:spAutoFit/>
          </a:bodyPr>
          <a:lstStyle/>
          <a:p>
            <a:pPr algn="ctr">
              <a:lnSpc>
                <a:spcPts val="10679"/>
              </a:lnSpc>
            </a:pPr>
            <a:r>
              <a:rPr lang="en-US" sz="11608" spc="-963">
                <a:solidFill>
                  <a:srgbClr val="022033"/>
                </a:solidFill>
                <a:latin typeface="Glacial Indifference"/>
                <a:ea typeface="Glacial Indifference"/>
                <a:cs typeface="Glacial Indifference"/>
                <a:sym typeface="Glacial Indifference"/>
              </a:rPr>
              <a:t>FORMULAS</a:t>
            </a:r>
          </a:p>
        </p:txBody>
      </p:sp>
      <p:sp>
        <p:nvSpPr>
          <p:cNvPr name="TextBox 9" id="9"/>
          <p:cNvSpPr txBox="true"/>
          <p:nvPr/>
        </p:nvSpPr>
        <p:spPr>
          <a:xfrm rot="0">
            <a:off x="6082133" y="3264172"/>
            <a:ext cx="6123734"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OBJETIVO MODERNO</a:t>
            </a:r>
          </a:p>
        </p:txBody>
      </p:sp>
      <p:sp>
        <p:nvSpPr>
          <p:cNvPr name="TextBox 10" id="10"/>
          <p:cNvSpPr txBox="true"/>
          <p:nvPr/>
        </p:nvSpPr>
        <p:spPr>
          <a:xfrm rot="0">
            <a:off x="5175621" y="5323137"/>
            <a:ext cx="2629942" cy="422275"/>
          </a:xfrm>
          <a:prstGeom prst="rect">
            <a:avLst/>
          </a:prstGeom>
        </p:spPr>
        <p:txBody>
          <a:bodyPr anchor="t" rtlCol="false" tIns="0" lIns="0" bIns="0" rIns="0">
            <a:spAutoFit/>
          </a:bodyPr>
          <a:lstStyle/>
          <a:p>
            <a:pPr algn="ctr">
              <a:lnSpc>
                <a:spcPts val="3499"/>
              </a:lnSpc>
              <a:spcBef>
                <a:spcPct val="0"/>
              </a:spcBef>
            </a:pPr>
            <a:r>
              <a:rPr lang="en-US" sz="2499">
                <a:solidFill>
                  <a:srgbClr val="022033"/>
                </a:solidFill>
                <a:latin typeface="Open Sans Light"/>
                <a:ea typeface="Open Sans Light"/>
                <a:cs typeface="Open Sans Light"/>
                <a:sym typeface="Open Sans Light"/>
              </a:rPr>
              <a:t>Anualidad Vencida</a:t>
            </a:r>
          </a:p>
        </p:txBody>
      </p:sp>
      <p:sp>
        <p:nvSpPr>
          <p:cNvPr name="TextBox 11" id="11"/>
          <p:cNvSpPr txBox="true"/>
          <p:nvPr/>
        </p:nvSpPr>
        <p:spPr>
          <a:xfrm rot="0">
            <a:off x="10161715" y="5935706"/>
            <a:ext cx="4088305" cy="1506761"/>
          </a:xfrm>
          <a:prstGeom prst="rect">
            <a:avLst/>
          </a:prstGeom>
        </p:spPr>
        <p:txBody>
          <a:bodyPr anchor="t" rtlCol="false" tIns="0" lIns="0" bIns="0" rIns="0">
            <a:spAutoFit/>
          </a:bodyPr>
          <a:lstStyle/>
          <a:p>
            <a:pPr algn="ctr">
              <a:lnSpc>
                <a:spcPts val="4077"/>
              </a:lnSpc>
            </a:pPr>
            <a:r>
              <a:rPr lang="en-US" sz="2912">
                <a:solidFill>
                  <a:srgbClr val="022033"/>
                </a:solidFill>
                <a:latin typeface="Open Sans Light"/>
                <a:ea typeface="Open Sans Light"/>
                <a:cs typeface="Open Sans Light"/>
                <a:sym typeface="Open Sans Light"/>
              </a:rPr>
              <a:t>u = Ultimo periodo</a:t>
            </a:r>
          </a:p>
          <a:p>
            <a:pPr algn="ctr">
              <a:lnSpc>
                <a:spcPts val="4077"/>
              </a:lnSpc>
            </a:pPr>
            <a:r>
              <a:rPr lang="en-US" sz="2912">
                <a:solidFill>
                  <a:srgbClr val="022033"/>
                </a:solidFill>
                <a:latin typeface="Open Sans Light"/>
                <a:ea typeface="Open Sans Light"/>
                <a:cs typeface="Open Sans Light"/>
                <a:sym typeface="Open Sans Light"/>
              </a:rPr>
              <a:t>p = Primero periodo</a:t>
            </a:r>
          </a:p>
          <a:p>
            <a:pPr algn="ctr">
              <a:lnSpc>
                <a:spcPts val="4077"/>
              </a:lnSpc>
              <a:spcBef>
                <a:spcPct val="0"/>
              </a:spcBef>
            </a:pPr>
            <a:r>
              <a:rPr lang="en-US" sz="2912">
                <a:solidFill>
                  <a:srgbClr val="022033"/>
                </a:solidFill>
                <a:latin typeface="Open Sans Light"/>
                <a:ea typeface="Open Sans Light"/>
                <a:cs typeface="Open Sans Light"/>
                <a:sym typeface="Open Sans Light"/>
              </a:rPr>
              <a:t>n = Número de periodos</a:t>
            </a:r>
          </a:p>
        </p:txBody>
      </p:sp>
      <p:sp>
        <p:nvSpPr>
          <p:cNvPr name="Freeform 12" id="12"/>
          <p:cNvSpPr/>
          <p:nvPr/>
        </p:nvSpPr>
        <p:spPr>
          <a:xfrm flipH="false" flipV="false" rot="0">
            <a:off x="4647584" y="6084451"/>
            <a:ext cx="4291141" cy="1481465"/>
          </a:xfrm>
          <a:custGeom>
            <a:avLst/>
            <a:gdLst/>
            <a:ahLst/>
            <a:cxnLst/>
            <a:rect r="r" b="b" t="t" l="l"/>
            <a:pathLst>
              <a:path h="1481465" w="4291141">
                <a:moveTo>
                  <a:pt x="0" y="0"/>
                </a:moveTo>
                <a:lnTo>
                  <a:pt x="4291141" y="0"/>
                </a:lnTo>
                <a:lnTo>
                  <a:pt x="4291141" y="1481465"/>
                </a:lnTo>
                <a:lnTo>
                  <a:pt x="0" y="1481465"/>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40836" y="4176368"/>
            <a:ext cx="3873118" cy="4381702"/>
            <a:chOff x="0" y="0"/>
            <a:chExt cx="1020080" cy="1154028"/>
          </a:xfrm>
        </p:grpSpPr>
        <p:sp>
          <p:nvSpPr>
            <p:cNvPr name="Freeform 3" id="3"/>
            <p:cNvSpPr/>
            <p:nvPr/>
          </p:nvSpPr>
          <p:spPr>
            <a:xfrm flipH="false" flipV="false" rot="0">
              <a:off x="0" y="0"/>
              <a:ext cx="1020080" cy="1154028"/>
            </a:xfrm>
            <a:custGeom>
              <a:avLst/>
              <a:gdLst/>
              <a:ahLst/>
              <a:cxnLst/>
              <a:rect r="r" b="b" t="t" l="l"/>
              <a:pathLst>
                <a:path h="1154028" w="1020080">
                  <a:moveTo>
                    <a:pt x="101943" y="0"/>
                  </a:moveTo>
                  <a:lnTo>
                    <a:pt x="918137" y="0"/>
                  </a:lnTo>
                  <a:cubicBezTo>
                    <a:pt x="974439" y="0"/>
                    <a:pt x="1020080" y="45642"/>
                    <a:pt x="1020080" y="101943"/>
                  </a:cubicBezTo>
                  <a:lnTo>
                    <a:pt x="1020080" y="1052085"/>
                  </a:lnTo>
                  <a:cubicBezTo>
                    <a:pt x="1020080" y="1079122"/>
                    <a:pt x="1009340" y="1105052"/>
                    <a:pt x="990222" y="1124170"/>
                  </a:cubicBezTo>
                  <a:cubicBezTo>
                    <a:pt x="971104" y="1143288"/>
                    <a:pt x="945174" y="1154028"/>
                    <a:pt x="918137" y="1154028"/>
                  </a:cubicBezTo>
                  <a:lnTo>
                    <a:pt x="101943" y="1154028"/>
                  </a:lnTo>
                  <a:cubicBezTo>
                    <a:pt x="74906" y="1154028"/>
                    <a:pt x="48977" y="1143288"/>
                    <a:pt x="29858" y="1124170"/>
                  </a:cubicBezTo>
                  <a:cubicBezTo>
                    <a:pt x="10740" y="1105052"/>
                    <a:pt x="0" y="1079122"/>
                    <a:pt x="0" y="1052085"/>
                  </a:cubicBezTo>
                  <a:lnTo>
                    <a:pt x="0" y="101943"/>
                  </a:lnTo>
                  <a:cubicBezTo>
                    <a:pt x="0" y="74906"/>
                    <a:pt x="10740" y="48977"/>
                    <a:pt x="29858" y="29858"/>
                  </a:cubicBezTo>
                  <a:cubicBezTo>
                    <a:pt x="48977" y="10740"/>
                    <a:pt x="74906" y="0"/>
                    <a:pt x="101943" y="0"/>
                  </a:cubicBezTo>
                  <a:close/>
                </a:path>
              </a:pathLst>
            </a:custGeom>
            <a:solidFill>
              <a:srgbClr val="BFD1E1"/>
            </a:solidFill>
          </p:spPr>
        </p:sp>
        <p:sp>
          <p:nvSpPr>
            <p:cNvPr name="TextBox 4" id="4"/>
            <p:cNvSpPr txBox="true"/>
            <p:nvPr/>
          </p:nvSpPr>
          <p:spPr>
            <a:xfrm>
              <a:off x="0" y="-38100"/>
              <a:ext cx="1020080" cy="119212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5831" y="3336531"/>
            <a:ext cx="3873118" cy="4381702"/>
            <a:chOff x="0" y="0"/>
            <a:chExt cx="1020080" cy="1154028"/>
          </a:xfrm>
        </p:grpSpPr>
        <p:sp>
          <p:nvSpPr>
            <p:cNvPr name="Freeform 6" id="6"/>
            <p:cNvSpPr/>
            <p:nvPr/>
          </p:nvSpPr>
          <p:spPr>
            <a:xfrm flipH="false" flipV="false" rot="0">
              <a:off x="0" y="0"/>
              <a:ext cx="1020080" cy="1154028"/>
            </a:xfrm>
            <a:custGeom>
              <a:avLst/>
              <a:gdLst/>
              <a:ahLst/>
              <a:cxnLst/>
              <a:rect r="r" b="b" t="t" l="l"/>
              <a:pathLst>
                <a:path h="1154028" w="1020080">
                  <a:moveTo>
                    <a:pt x="101943" y="0"/>
                  </a:moveTo>
                  <a:lnTo>
                    <a:pt x="918137" y="0"/>
                  </a:lnTo>
                  <a:cubicBezTo>
                    <a:pt x="974439" y="0"/>
                    <a:pt x="1020080" y="45642"/>
                    <a:pt x="1020080" y="101943"/>
                  </a:cubicBezTo>
                  <a:lnTo>
                    <a:pt x="1020080" y="1052085"/>
                  </a:lnTo>
                  <a:cubicBezTo>
                    <a:pt x="1020080" y="1079122"/>
                    <a:pt x="1009340" y="1105052"/>
                    <a:pt x="990222" y="1124170"/>
                  </a:cubicBezTo>
                  <a:cubicBezTo>
                    <a:pt x="971104" y="1143288"/>
                    <a:pt x="945174" y="1154028"/>
                    <a:pt x="918137" y="1154028"/>
                  </a:cubicBezTo>
                  <a:lnTo>
                    <a:pt x="101943" y="1154028"/>
                  </a:lnTo>
                  <a:cubicBezTo>
                    <a:pt x="74906" y="1154028"/>
                    <a:pt x="48977" y="1143288"/>
                    <a:pt x="29858" y="1124170"/>
                  </a:cubicBezTo>
                  <a:cubicBezTo>
                    <a:pt x="10740" y="1105052"/>
                    <a:pt x="0" y="1079122"/>
                    <a:pt x="0" y="1052085"/>
                  </a:cubicBezTo>
                  <a:lnTo>
                    <a:pt x="0" y="101943"/>
                  </a:lnTo>
                  <a:cubicBezTo>
                    <a:pt x="0" y="74906"/>
                    <a:pt x="10740" y="48977"/>
                    <a:pt x="29858" y="29858"/>
                  </a:cubicBezTo>
                  <a:cubicBezTo>
                    <a:pt x="48977" y="10740"/>
                    <a:pt x="74906" y="0"/>
                    <a:pt x="101943" y="0"/>
                  </a:cubicBezTo>
                  <a:close/>
                </a:path>
              </a:pathLst>
            </a:custGeom>
            <a:solidFill>
              <a:srgbClr val="96B5D3"/>
            </a:solidFill>
          </p:spPr>
        </p:sp>
        <p:sp>
          <p:nvSpPr>
            <p:cNvPr name="TextBox 7" id="7"/>
            <p:cNvSpPr txBox="true"/>
            <p:nvPr/>
          </p:nvSpPr>
          <p:spPr>
            <a:xfrm>
              <a:off x="0" y="-38100"/>
              <a:ext cx="1020080" cy="119212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825841" y="2909240"/>
            <a:ext cx="5841970" cy="5396574"/>
            <a:chOff x="0" y="0"/>
            <a:chExt cx="1538626" cy="1421320"/>
          </a:xfrm>
        </p:grpSpPr>
        <p:sp>
          <p:nvSpPr>
            <p:cNvPr name="Freeform 9" id="9"/>
            <p:cNvSpPr/>
            <p:nvPr/>
          </p:nvSpPr>
          <p:spPr>
            <a:xfrm flipH="false" flipV="false" rot="0">
              <a:off x="0" y="0"/>
              <a:ext cx="1538626" cy="1421320"/>
            </a:xfrm>
            <a:custGeom>
              <a:avLst/>
              <a:gdLst/>
              <a:ahLst/>
              <a:cxnLst/>
              <a:rect r="r" b="b" t="t" l="l"/>
              <a:pathLst>
                <a:path h="1421320" w="1538626">
                  <a:moveTo>
                    <a:pt x="67586" y="0"/>
                  </a:moveTo>
                  <a:lnTo>
                    <a:pt x="1471039" y="0"/>
                  </a:lnTo>
                  <a:cubicBezTo>
                    <a:pt x="1488964" y="0"/>
                    <a:pt x="1506155" y="7121"/>
                    <a:pt x="1518830" y="19796"/>
                  </a:cubicBezTo>
                  <a:cubicBezTo>
                    <a:pt x="1531505" y="32471"/>
                    <a:pt x="1538626" y="49661"/>
                    <a:pt x="1538626" y="67586"/>
                  </a:cubicBezTo>
                  <a:lnTo>
                    <a:pt x="1538626" y="1353733"/>
                  </a:lnTo>
                  <a:cubicBezTo>
                    <a:pt x="1538626" y="1371658"/>
                    <a:pt x="1531505" y="1388849"/>
                    <a:pt x="1518830" y="1401524"/>
                  </a:cubicBezTo>
                  <a:cubicBezTo>
                    <a:pt x="1506155" y="1414199"/>
                    <a:pt x="1488964" y="1421320"/>
                    <a:pt x="1471039" y="1421320"/>
                  </a:cubicBezTo>
                  <a:lnTo>
                    <a:pt x="67586" y="1421320"/>
                  </a:lnTo>
                  <a:cubicBezTo>
                    <a:pt x="49661" y="1421320"/>
                    <a:pt x="32471" y="1414199"/>
                    <a:pt x="19796" y="1401524"/>
                  </a:cubicBezTo>
                  <a:cubicBezTo>
                    <a:pt x="7121" y="1388849"/>
                    <a:pt x="0" y="1371658"/>
                    <a:pt x="0" y="1353733"/>
                  </a:cubicBezTo>
                  <a:lnTo>
                    <a:pt x="0" y="67586"/>
                  </a:lnTo>
                  <a:cubicBezTo>
                    <a:pt x="0" y="49661"/>
                    <a:pt x="7121" y="32471"/>
                    <a:pt x="19796" y="19796"/>
                  </a:cubicBezTo>
                  <a:cubicBezTo>
                    <a:pt x="32471" y="7121"/>
                    <a:pt x="49661" y="0"/>
                    <a:pt x="67586" y="0"/>
                  </a:cubicBezTo>
                  <a:close/>
                </a:path>
              </a:pathLst>
            </a:custGeom>
            <a:solidFill>
              <a:srgbClr val="F3E780"/>
            </a:solidFill>
          </p:spPr>
        </p:sp>
        <p:sp>
          <p:nvSpPr>
            <p:cNvPr name="TextBox 10" id="10"/>
            <p:cNvSpPr txBox="true"/>
            <p:nvPr/>
          </p:nvSpPr>
          <p:spPr>
            <a:xfrm>
              <a:off x="0" y="-38100"/>
              <a:ext cx="1538626" cy="145942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33410" y="8097759"/>
            <a:ext cx="4378481" cy="437848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D1E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3291039" y="-2189241"/>
            <a:ext cx="4378481" cy="437848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AB9"/>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1956152" y="4317688"/>
            <a:ext cx="5581347" cy="825812"/>
          </a:xfrm>
          <a:custGeom>
            <a:avLst/>
            <a:gdLst/>
            <a:ahLst/>
            <a:cxnLst/>
            <a:rect r="r" b="b" t="t" l="l"/>
            <a:pathLst>
              <a:path h="825812" w="5581347">
                <a:moveTo>
                  <a:pt x="0" y="0"/>
                </a:moveTo>
                <a:lnTo>
                  <a:pt x="5581347" y="0"/>
                </a:lnTo>
                <a:lnTo>
                  <a:pt x="5581347" y="825812"/>
                </a:lnTo>
                <a:lnTo>
                  <a:pt x="0" y="825812"/>
                </a:lnTo>
                <a:lnTo>
                  <a:pt x="0" y="0"/>
                </a:lnTo>
                <a:close/>
              </a:path>
            </a:pathLst>
          </a:custGeom>
          <a:blipFill>
            <a:blip r:embed="rId2"/>
            <a:stretch>
              <a:fillRect l="0" t="0" r="0" b="0"/>
            </a:stretch>
          </a:blipFill>
        </p:spPr>
      </p:sp>
      <p:sp>
        <p:nvSpPr>
          <p:cNvPr name="Freeform 18" id="18"/>
          <p:cNvSpPr/>
          <p:nvPr/>
        </p:nvSpPr>
        <p:spPr>
          <a:xfrm flipH="false" flipV="false" rot="0">
            <a:off x="12177869" y="5607527"/>
            <a:ext cx="5137914" cy="1519383"/>
          </a:xfrm>
          <a:custGeom>
            <a:avLst/>
            <a:gdLst/>
            <a:ahLst/>
            <a:cxnLst/>
            <a:rect r="r" b="b" t="t" l="l"/>
            <a:pathLst>
              <a:path h="1519383" w="5137914">
                <a:moveTo>
                  <a:pt x="0" y="0"/>
                </a:moveTo>
                <a:lnTo>
                  <a:pt x="5137914" y="0"/>
                </a:lnTo>
                <a:lnTo>
                  <a:pt x="5137914" y="1519383"/>
                </a:lnTo>
                <a:lnTo>
                  <a:pt x="0" y="1519383"/>
                </a:lnTo>
                <a:lnTo>
                  <a:pt x="0" y="0"/>
                </a:lnTo>
                <a:close/>
              </a:path>
            </a:pathLst>
          </a:custGeom>
          <a:blipFill>
            <a:blip r:embed="rId3"/>
            <a:stretch>
              <a:fillRect l="0" t="0" r="0" b="0"/>
            </a:stretch>
          </a:blipFill>
        </p:spPr>
      </p:sp>
      <p:sp>
        <p:nvSpPr>
          <p:cNvPr name="TextBox 19" id="19"/>
          <p:cNvSpPr txBox="true"/>
          <p:nvPr/>
        </p:nvSpPr>
        <p:spPr>
          <a:xfrm rot="0">
            <a:off x="6992202" y="5257856"/>
            <a:ext cx="3370385" cy="2883536"/>
          </a:xfrm>
          <a:prstGeom prst="rect">
            <a:avLst/>
          </a:prstGeom>
        </p:spPr>
        <p:txBody>
          <a:bodyPr anchor="t" rtlCol="false" tIns="0" lIns="0" bIns="0" rIns="0">
            <a:spAutoFit/>
          </a:bodyPr>
          <a:lstStyle/>
          <a:p>
            <a:pPr algn="ctr">
              <a:lnSpc>
                <a:spcPts val="4759"/>
              </a:lnSpc>
            </a:pPr>
            <a:r>
              <a:rPr lang="en-US" sz="3399" spc="190">
                <a:solidFill>
                  <a:srgbClr val="022033"/>
                </a:solidFill>
                <a:latin typeface="Tenor Sans"/>
                <a:ea typeface="Tenor Sans"/>
                <a:cs typeface="Tenor Sans"/>
                <a:sym typeface="Tenor Sans"/>
              </a:rPr>
              <a:t>R= 1'000.000</a:t>
            </a:r>
          </a:p>
          <a:p>
            <a:pPr algn="ctr">
              <a:lnSpc>
                <a:spcPts val="4759"/>
              </a:lnSpc>
            </a:pPr>
            <a:r>
              <a:rPr lang="en-US" sz="3399" spc="190">
                <a:solidFill>
                  <a:srgbClr val="022033"/>
                </a:solidFill>
                <a:latin typeface="Tenor Sans"/>
                <a:ea typeface="Tenor Sans"/>
                <a:cs typeface="Tenor Sans"/>
                <a:sym typeface="Tenor Sans"/>
              </a:rPr>
              <a:t>i = 0.05</a:t>
            </a:r>
          </a:p>
          <a:p>
            <a:pPr algn="ctr">
              <a:lnSpc>
                <a:spcPts val="4759"/>
              </a:lnSpc>
            </a:pPr>
            <a:r>
              <a:rPr lang="en-US" sz="3399" spc="190">
                <a:solidFill>
                  <a:srgbClr val="022033"/>
                </a:solidFill>
                <a:latin typeface="Tenor Sans"/>
                <a:ea typeface="Tenor Sans"/>
                <a:cs typeface="Tenor Sans"/>
                <a:sym typeface="Tenor Sans"/>
              </a:rPr>
              <a:t>n= 5 años</a:t>
            </a:r>
          </a:p>
          <a:p>
            <a:pPr algn="ctr">
              <a:lnSpc>
                <a:spcPts val="4759"/>
              </a:lnSpc>
            </a:pPr>
            <a:r>
              <a:rPr lang="en-US" sz="3399" spc="190">
                <a:solidFill>
                  <a:srgbClr val="022033"/>
                </a:solidFill>
                <a:latin typeface="Tenor Sans"/>
                <a:ea typeface="Tenor Sans"/>
                <a:cs typeface="Tenor Sans"/>
                <a:sym typeface="Tenor Sans"/>
              </a:rPr>
              <a:t>d = 3 años</a:t>
            </a:r>
          </a:p>
          <a:p>
            <a:pPr algn="ctr">
              <a:lnSpc>
                <a:spcPts val="3919"/>
              </a:lnSpc>
              <a:spcBef>
                <a:spcPct val="0"/>
              </a:spcBef>
            </a:pPr>
            <a:r>
              <a:rPr lang="en-US" sz="2799" spc="156">
                <a:solidFill>
                  <a:srgbClr val="022033"/>
                </a:solidFill>
                <a:latin typeface="Tenor Sans"/>
                <a:ea typeface="Tenor Sans"/>
                <a:cs typeface="Tenor Sans"/>
                <a:sym typeface="Tenor Sans"/>
              </a:rPr>
              <a:t>Vp = ?</a:t>
            </a:r>
          </a:p>
        </p:txBody>
      </p:sp>
      <p:sp>
        <p:nvSpPr>
          <p:cNvPr name="TextBox 20" id="20"/>
          <p:cNvSpPr txBox="true"/>
          <p:nvPr/>
        </p:nvSpPr>
        <p:spPr>
          <a:xfrm rot="0">
            <a:off x="508768" y="1312260"/>
            <a:ext cx="12322363" cy="1355894"/>
          </a:xfrm>
          <a:prstGeom prst="rect">
            <a:avLst/>
          </a:prstGeom>
        </p:spPr>
        <p:txBody>
          <a:bodyPr anchor="t" rtlCol="false" tIns="0" lIns="0" bIns="0" rIns="0">
            <a:spAutoFit/>
          </a:bodyPr>
          <a:lstStyle/>
          <a:p>
            <a:pPr algn="ctr">
              <a:lnSpc>
                <a:spcPts val="9943"/>
              </a:lnSpc>
            </a:pPr>
            <a:r>
              <a:rPr lang="en-US" sz="10808">
                <a:solidFill>
                  <a:srgbClr val="022033"/>
                </a:solidFill>
                <a:latin typeface="Glacial Indifference"/>
                <a:ea typeface="Glacial Indifference"/>
                <a:cs typeface="Glacial Indifference"/>
                <a:sym typeface="Glacial Indifference"/>
              </a:rPr>
              <a:t>EJEMPLO PRÁCTICO</a:t>
            </a:r>
          </a:p>
        </p:txBody>
      </p:sp>
      <p:sp>
        <p:nvSpPr>
          <p:cNvPr name="TextBox 21" id="21"/>
          <p:cNvSpPr txBox="true"/>
          <p:nvPr/>
        </p:nvSpPr>
        <p:spPr>
          <a:xfrm rot="0">
            <a:off x="1970235" y="3481478"/>
            <a:ext cx="3244309"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ENUNCIADO</a:t>
            </a:r>
          </a:p>
        </p:txBody>
      </p:sp>
      <p:sp>
        <p:nvSpPr>
          <p:cNvPr name="TextBox 22" id="22"/>
          <p:cNvSpPr txBox="true"/>
          <p:nvPr/>
        </p:nvSpPr>
        <p:spPr>
          <a:xfrm rot="0">
            <a:off x="7341070" y="4460948"/>
            <a:ext cx="2615500"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VALORES</a:t>
            </a:r>
          </a:p>
        </p:txBody>
      </p:sp>
      <p:sp>
        <p:nvSpPr>
          <p:cNvPr name="TextBox 23" id="23"/>
          <p:cNvSpPr txBox="true"/>
          <p:nvPr/>
        </p:nvSpPr>
        <p:spPr>
          <a:xfrm rot="0">
            <a:off x="12717419" y="3347625"/>
            <a:ext cx="4058814"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SOLUCIÓN</a:t>
            </a:r>
          </a:p>
        </p:txBody>
      </p:sp>
      <p:sp>
        <p:nvSpPr>
          <p:cNvPr name="TextBox 24" id="24"/>
          <p:cNvSpPr txBox="true"/>
          <p:nvPr/>
        </p:nvSpPr>
        <p:spPr>
          <a:xfrm rot="0">
            <a:off x="1907197" y="4320570"/>
            <a:ext cx="3370385" cy="3333115"/>
          </a:xfrm>
          <a:prstGeom prst="rect">
            <a:avLst/>
          </a:prstGeom>
        </p:spPr>
        <p:txBody>
          <a:bodyPr anchor="t" rtlCol="false" tIns="0" lIns="0" bIns="0" rIns="0">
            <a:spAutoFit/>
          </a:bodyPr>
          <a:lstStyle/>
          <a:p>
            <a:pPr algn="ctr">
              <a:lnSpc>
                <a:spcPts val="2659"/>
              </a:lnSpc>
              <a:spcBef>
                <a:spcPct val="0"/>
              </a:spcBef>
            </a:pPr>
            <a:r>
              <a:rPr lang="en-US" sz="1899" spc="106">
                <a:solidFill>
                  <a:srgbClr val="022033"/>
                </a:solidFill>
                <a:latin typeface="Tenor Sans"/>
                <a:ea typeface="Tenor Sans"/>
                <a:cs typeface="Tenor Sans"/>
                <a:sym typeface="Tenor Sans"/>
              </a:rPr>
              <a:t> Se desea recibir pagos de $1,000,000 al final de cada año durante 5 años, pero estos pagos no comenzarán hasta dentro de 3 años. Si la tasa de interés es del 5% anual, ¿Cuál es el valor presente de esta anualidad diferida?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5831" y="3336531"/>
            <a:ext cx="3873118" cy="4381702"/>
            <a:chOff x="0" y="0"/>
            <a:chExt cx="1020080" cy="1154028"/>
          </a:xfrm>
        </p:grpSpPr>
        <p:sp>
          <p:nvSpPr>
            <p:cNvPr name="Freeform 3" id="3"/>
            <p:cNvSpPr/>
            <p:nvPr/>
          </p:nvSpPr>
          <p:spPr>
            <a:xfrm flipH="false" flipV="false" rot="0">
              <a:off x="0" y="0"/>
              <a:ext cx="1020080" cy="1154028"/>
            </a:xfrm>
            <a:custGeom>
              <a:avLst/>
              <a:gdLst/>
              <a:ahLst/>
              <a:cxnLst/>
              <a:rect r="r" b="b" t="t" l="l"/>
              <a:pathLst>
                <a:path h="1154028" w="1020080">
                  <a:moveTo>
                    <a:pt x="101943" y="0"/>
                  </a:moveTo>
                  <a:lnTo>
                    <a:pt x="918137" y="0"/>
                  </a:lnTo>
                  <a:cubicBezTo>
                    <a:pt x="974439" y="0"/>
                    <a:pt x="1020080" y="45642"/>
                    <a:pt x="1020080" y="101943"/>
                  </a:cubicBezTo>
                  <a:lnTo>
                    <a:pt x="1020080" y="1052085"/>
                  </a:lnTo>
                  <a:cubicBezTo>
                    <a:pt x="1020080" y="1079122"/>
                    <a:pt x="1009340" y="1105052"/>
                    <a:pt x="990222" y="1124170"/>
                  </a:cubicBezTo>
                  <a:cubicBezTo>
                    <a:pt x="971104" y="1143288"/>
                    <a:pt x="945174" y="1154028"/>
                    <a:pt x="918137" y="1154028"/>
                  </a:cubicBezTo>
                  <a:lnTo>
                    <a:pt x="101943" y="1154028"/>
                  </a:lnTo>
                  <a:cubicBezTo>
                    <a:pt x="74906" y="1154028"/>
                    <a:pt x="48977" y="1143288"/>
                    <a:pt x="29858" y="1124170"/>
                  </a:cubicBezTo>
                  <a:cubicBezTo>
                    <a:pt x="10740" y="1105052"/>
                    <a:pt x="0" y="1079122"/>
                    <a:pt x="0" y="1052085"/>
                  </a:cubicBezTo>
                  <a:lnTo>
                    <a:pt x="0" y="101943"/>
                  </a:lnTo>
                  <a:cubicBezTo>
                    <a:pt x="0" y="74906"/>
                    <a:pt x="10740" y="48977"/>
                    <a:pt x="29858" y="29858"/>
                  </a:cubicBezTo>
                  <a:cubicBezTo>
                    <a:pt x="48977" y="10740"/>
                    <a:pt x="74906" y="0"/>
                    <a:pt x="101943" y="0"/>
                  </a:cubicBezTo>
                  <a:close/>
                </a:path>
              </a:pathLst>
            </a:custGeom>
            <a:solidFill>
              <a:srgbClr val="6AC66B"/>
            </a:solidFill>
          </p:spPr>
        </p:sp>
        <p:sp>
          <p:nvSpPr>
            <p:cNvPr name="TextBox 4" id="4"/>
            <p:cNvSpPr txBox="true"/>
            <p:nvPr/>
          </p:nvSpPr>
          <p:spPr>
            <a:xfrm>
              <a:off x="0" y="-38100"/>
              <a:ext cx="1020080" cy="119212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33410" y="8097759"/>
            <a:ext cx="4378481" cy="437848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D1E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291039" y="-2189241"/>
            <a:ext cx="4378481" cy="437848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AB9"/>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060615" y="8305814"/>
            <a:ext cx="1981186" cy="1981186"/>
          </a:xfrm>
          <a:custGeom>
            <a:avLst/>
            <a:gdLst/>
            <a:ahLst/>
            <a:cxnLst/>
            <a:rect r="r" b="b" t="t" l="l"/>
            <a:pathLst>
              <a:path h="1981186" w="1981186">
                <a:moveTo>
                  <a:pt x="0" y="0"/>
                </a:moveTo>
                <a:lnTo>
                  <a:pt x="1981186" y="0"/>
                </a:lnTo>
                <a:lnTo>
                  <a:pt x="1981186" y="1981186"/>
                </a:lnTo>
                <a:lnTo>
                  <a:pt x="0" y="1981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926187" y="3204570"/>
            <a:ext cx="11743333" cy="5101244"/>
          </a:xfrm>
          <a:custGeom>
            <a:avLst/>
            <a:gdLst/>
            <a:ahLst/>
            <a:cxnLst/>
            <a:rect r="r" b="b" t="t" l="l"/>
            <a:pathLst>
              <a:path h="5101244" w="11743333">
                <a:moveTo>
                  <a:pt x="0" y="0"/>
                </a:moveTo>
                <a:lnTo>
                  <a:pt x="11743334" y="0"/>
                </a:lnTo>
                <a:lnTo>
                  <a:pt x="11743334" y="5101244"/>
                </a:lnTo>
                <a:lnTo>
                  <a:pt x="0" y="5101244"/>
                </a:lnTo>
                <a:lnTo>
                  <a:pt x="0" y="0"/>
                </a:lnTo>
                <a:close/>
              </a:path>
            </a:pathLst>
          </a:custGeom>
          <a:blipFill>
            <a:blip r:embed="rId4"/>
            <a:stretch>
              <a:fillRect l="0" t="0" r="0" b="0"/>
            </a:stretch>
          </a:blipFill>
          <a:ln w="38100" cap="sq">
            <a:solidFill>
              <a:srgbClr val="000000"/>
            </a:solidFill>
            <a:prstDash val="solid"/>
            <a:miter/>
          </a:ln>
        </p:spPr>
      </p:sp>
      <p:sp>
        <p:nvSpPr>
          <p:cNvPr name="TextBox 13" id="13"/>
          <p:cNvSpPr txBox="true"/>
          <p:nvPr/>
        </p:nvSpPr>
        <p:spPr>
          <a:xfrm rot="0">
            <a:off x="508768" y="1312260"/>
            <a:ext cx="12322363" cy="1355894"/>
          </a:xfrm>
          <a:prstGeom prst="rect">
            <a:avLst/>
          </a:prstGeom>
        </p:spPr>
        <p:txBody>
          <a:bodyPr anchor="t" rtlCol="false" tIns="0" lIns="0" bIns="0" rIns="0">
            <a:spAutoFit/>
          </a:bodyPr>
          <a:lstStyle/>
          <a:p>
            <a:pPr algn="ctr">
              <a:lnSpc>
                <a:spcPts val="9943"/>
              </a:lnSpc>
            </a:pPr>
            <a:r>
              <a:rPr lang="en-US" sz="10808">
                <a:solidFill>
                  <a:srgbClr val="022033"/>
                </a:solidFill>
                <a:latin typeface="Glacial Indifference"/>
                <a:ea typeface="Glacial Indifference"/>
                <a:cs typeface="Glacial Indifference"/>
                <a:sym typeface="Glacial Indifference"/>
              </a:rPr>
              <a:t>PLANTILLA</a:t>
            </a:r>
          </a:p>
        </p:txBody>
      </p:sp>
      <p:sp>
        <p:nvSpPr>
          <p:cNvPr name="TextBox 14" id="14"/>
          <p:cNvSpPr txBox="true"/>
          <p:nvPr/>
        </p:nvSpPr>
        <p:spPr>
          <a:xfrm rot="0">
            <a:off x="1970235" y="3481478"/>
            <a:ext cx="3244309" cy="598275"/>
          </a:xfrm>
          <a:prstGeom prst="rect">
            <a:avLst/>
          </a:prstGeom>
        </p:spPr>
        <p:txBody>
          <a:bodyPr anchor="t" rtlCol="false" tIns="0" lIns="0" bIns="0" rIns="0">
            <a:spAutoFit/>
          </a:bodyPr>
          <a:lstStyle/>
          <a:p>
            <a:pPr algn="ctr">
              <a:lnSpc>
                <a:spcPts val="4840"/>
              </a:lnSpc>
              <a:spcBef>
                <a:spcPct val="0"/>
              </a:spcBef>
            </a:pPr>
            <a:r>
              <a:rPr lang="en-US" sz="3457" spc="193">
                <a:solidFill>
                  <a:srgbClr val="022033"/>
                </a:solidFill>
                <a:latin typeface="Tenor Sans"/>
                <a:ea typeface="Tenor Sans"/>
                <a:cs typeface="Tenor Sans"/>
                <a:sym typeface="Tenor Sans"/>
              </a:rPr>
              <a:t>EXCEL</a:t>
            </a:r>
          </a:p>
        </p:txBody>
      </p:sp>
      <p:sp>
        <p:nvSpPr>
          <p:cNvPr name="TextBox 15" id="15"/>
          <p:cNvSpPr txBox="true"/>
          <p:nvPr/>
        </p:nvSpPr>
        <p:spPr>
          <a:xfrm rot="0">
            <a:off x="1903601" y="4270063"/>
            <a:ext cx="3370385" cy="3168650"/>
          </a:xfrm>
          <a:prstGeom prst="rect">
            <a:avLst/>
          </a:prstGeom>
        </p:spPr>
        <p:txBody>
          <a:bodyPr anchor="t" rtlCol="false" tIns="0" lIns="0" bIns="0" rIns="0">
            <a:spAutoFit/>
          </a:bodyPr>
          <a:lstStyle/>
          <a:p>
            <a:pPr algn="ctr">
              <a:lnSpc>
                <a:spcPts val="2799"/>
              </a:lnSpc>
              <a:spcBef>
                <a:spcPct val="0"/>
              </a:spcBef>
            </a:pPr>
            <a:r>
              <a:rPr lang="en-US" sz="1999" spc="111">
                <a:solidFill>
                  <a:srgbClr val="022033"/>
                </a:solidFill>
                <a:latin typeface="Tenor Sans"/>
                <a:ea typeface="Tenor Sans"/>
                <a:cs typeface="Tenor Sans"/>
                <a:sym typeface="Tenor Sans"/>
              </a:rPr>
              <a:t>Por medio de la aplicación Excel se hizo una plantilla con las formulas correspondientes y la digitalización de los datos, así hacer un calculo más automático y rápido.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297" y="2641877"/>
            <a:ext cx="8045608" cy="6160526"/>
            <a:chOff x="0" y="0"/>
            <a:chExt cx="2119008" cy="1622525"/>
          </a:xfrm>
        </p:grpSpPr>
        <p:sp>
          <p:nvSpPr>
            <p:cNvPr name="Freeform 3" id="3"/>
            <p:cNvSpPr/>
            <p:nvPr/>
          </p:nvSpPr>
          <p:spPr>
            <a:xfrm flipH="false" flipV="false" rot="0">
              <a:off x="0" y="0"/>
              <a:ext cx="2119008" cy="1622525"/>
            </a:xfrm>
            <a:custGeom>
              <a:avLst/>
              <a:gdLst/>
              <a:ahLst/>
              <a:cxnLst/>
              <a:rect r="r" b="b" t="t" l="l"/>
              <a:pathLst>
                <a:path h="1622525" w="2119008">
                  <a:moveTo>
                    <a:pt x="33679" y="0"/>
                  </a:moveTo>
                  <a:lnTo>
                    <a:pt x="2085329" y="0"/>
                  </a:lnTo>
                  <a:cubicBezTo>
                    <a:pt x="2103929" y="0"/>
                    <a:pt x="2119008" y="15079"/>
                    <a:pt x="2119008" y="33679"/>
                  </a:cubicBezTo>
                  <a:lnTo>
                    <a:pt x="2119008" y="1588847"/>
                  </a:lnTo>
                  <a:cubicBezTo>
                    <a:pt x="2119008" y="1597779"/>
                    <a:pt x="2115460" y="1606345"/>
                    <a:pt x="2109144" y="1612661"/>
                  </a:cubicBezTo>
                  <a:cubicBezTo>
                    <a:pt x="2102827" y="1618977"/>
                    <a:pt x="2094261" y="1622525"/>
                    <a:pt x="2085329" y="1622525"/>
                  </a:cubicBezTo>
                  <a:lnTo>
                    <a:pt x="33679" y="1622525"/>
                  </a:lnTo>
                  <a:cubicBezTo>
                    <a:pt x="24747" y="1622525"/>
                    <a:pt x="16180" y="1618977"/>
                    <a:pt x="9864" y="1612661"/>
                  </a:cubicBezTo>
                  <a:cubicBezTo>
                    <a:pt x="3548" y="1606345"/>
                    <a:pt x="0" y="1597779"/>
                    <a:pt x="0" y="1588847"/>
                  </a:cubicBezTo>
                  <a:lnTo>
                    <a:pt x="0" y="33679"/>
                  </a:lnTo>
                  <a:cubicBezTo>
                    <a:pt x="0" y="24747"/>
                    <a:pt x="3548" y="16180"/>
                    <a:pt x="9864" y="9864"/>
                  </a:cubicBezTo>
                  <a:cubicBezTo>
                    <a:pt x="16180" y="3548"/>
                    <a:pt x="24747" y="0"/>
                    <a:pt x="33679" y="0"/>
                  </a:cubicBezTo>
                  <a:close/>
                </a:path>
              </a:pathLst>
            </a:custGeom>
            <a:solidFill>
              <a:srgbClr val="D97F76"/>
            </a:solidFill>
          </p:spPr>
        </p:sp>
        <p:sp>
          <p:nvSpPr>
            <p:cNvPr name="TextBox 4" id="4"/>
            <p:cNvSpPr txBox="true"/>
            <p:nvPr/>
          </p:nvSpPr>
          <p:spPr>
            <a:xfrm>
              <a:off x="0" y="-38100"/>
              <a:ext cx="2119008" cy="16606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562466" y="716862"/>
            <a:ext cx="7166801" cy="8271263"/>
            <a:chOff x="0" y="0"/>
            <a:chExt cx="1887553" cy="2178440"/>
          </a:xfrm>
        </p:grpSpPr>
        <p:sp>
          <p:nvSpPr>
            <p:cNvPr name="Freeform 6" id="6"/>
            <p:cNvSpPr/>
            <p:nvPr/>
          </p:nvSpPr>
          <p:spPr>
            <a:xfrm flipH="false" flipV="false" rot="0">
              <a:off x="0" y="0"/>
              <a:ext cx="1887553" cy="2178440"/>
            </a:xfrm>
            <a:custGeom>
              <a:avLst/>
              <a:gdLst/>
              <a:ahLst/>
              <a:cxnLst/>
              <a:rect r="r" b="b" t="t" l="l"/>
              <a:pathLst>
                <a:path h="2178440" w="1887553">
                  <a:moveTo>
                    <a:pt x="37809" y="0"/>
                  </a:moveTo>
                  <a:lnTo>
                    <a:pt x="1849744" y="0"/>
                  </a:lnTo>
                  <a:cubicBezTo>
                    <a:pt x="1859771" y="0"/>
                    <a:pt x="1869388" y="3983"/>
                    <a:pt x="1876479" y="11074"/>
                  </a:cubicBezTo>
                  <a:cubicBezTo>
                    <a:pt x="1883569" y="18164"/>
                    <a:pt x="1887553" y="27781"/>
                    <a:pt x="1887553" y="37809"/>
                  </a:cubicBezTo>
                  <a:lnTo>
                    <a:pt x="1887553" y="2140631"/>
                  </a:lnTo>
                  <a:cubicBezTo>
                    <a:pt x="1887553" y="2150658"/>
                    <a:pt x="1883569" y="2160275"/>
                    <a:pt x="1876479" y="2167366"/>
                  </a:cubicBezTo>
                  <a:cubicBezTo>
                    <a:pt x="1869388" y="2174456"/>
                    <a:pt x="1859771" y="2178440"/>
                    <a:pt x="1849744" y="2178440"/>
                  </a:cubicBezTo>
                  <a:lnTo>
                    <a:pt x="37809" y="2178440"/>
                  </a:lnTo>
                  <a:cubicBezTo>
                    <a:pt x="27781" y="2178440"/>
                    <a:pt x="18164" y="2174456"/>
                    <a:pt x="11074" y="2167366"/>
                  </a:cubicBezTo>
                  <a:cubicBezTo>
                    <a:pt x="3983" y="2160275"/>
                    <a:pt x="0" y="2150658"/>
                    <a:pt x="0" y="2140631"/>
                  </a:cubicBezTo>
                  <a:lnTo>
                    <a:pt x="0" y="37809"/>
                  </a:lnTo>
                  <a:cubicBezTo>
                    <a:pt x="0" y="27781"/>
                    <a:pt x="3983" y="18164"/>
                    <a:pt x="11074" y="11074"/>
                  </a:cubicBezTo>
                  <a:cubicBezTo>
                    <a:pt x="18164" y="3983"/>
                    <a:pt x="27781" y="0"/>
                    <a:pt x="37809" y="0"/>
                  </a:cubicBezTo>
                  <a:close/>
                </a:path>
              </a:pathLst>
            </a:custGeom>
            <a:solidFill>
              <a:srgbClr val="F3E780"/>
            </a:solidFill>
          </p:spPr>
        </p:sp>
        <p:sp>
          <p:nvSpPr>
            <p:cNvPr name="TextBox 7" id="7"/>
            <p:cNvSpPr txBox="true"/>
            <p:nvPr/>
          </p:nvSpPr>
          <p:spPr>
            <a:xfrm>
              <a:off x="0" y="-38100"/>
              <a:ext cx="1887553" cy="221654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028700" y="6180338"/>
            <a:ext cx="3253486" cy="870651"/>
          </a:xfrm>
          <a:custGeom>
            <a:avLst/>
            <a:gdLst/>
            <a:ahLst/>
            <a:cxnLst/>
            <a:rect r="r" b="b" t="t" l="l"/>
            <a:pathLst>
              <a:path h="870651" w="3253486">
                <a:moveTo>
                  <a:pt x="0" y="0"/>
                </a:moveTo>
                <a:lnTo>
                  <a:pt x="3253486" y="0"/>
                </a:lnTo>
                <a:lnTo>
                  <a:pt x="3253486" y="870651"/>
                </a:lnTo>
                <a:lnTo>
                  <a:pt x="0" y="870651"/>
                </a:lnTo>
                <a:lnTo>
                  <a:pt x="0" y="0"/>
                </a:lnTo>
                <a:close/>
              </a:path>
            </a:pathLst>
          </a:custGeom>
          <a:blipFill>
            <a:blip r:embed="rId2"/>
            <a:stretch>
              <a:fillRect l="0" t="0" r="0" b="0"/>
            </a:stretch>
          </a:blipFill>
        </p:spPr>
      </p:sp>
      <p:sp>
        <p:nvSpPr>
          <p:cNvPr name="Freeform 9" id="9"/>
          <p:cNvSpPr/>
          <p:nvPr/>
        </p:nvSpPr>
        <p:spPr>
          <a:xfrm flipH="false" flipV="false" rot="0">
            <a:off x="4662881" y="6180338"/>
            <a:ext cx="3532620" cy="786741"/>
          </a:xfrm>
          <a:custGeom>
            <a:avLst/>
            <a:gdLst/>
            <a:ahLst/>
            <a:cxnLst/>
            <a:rect r="r" b="b" t="t" l="l"/>
            <a:pathLst>
              <a:path h="786741" w="3532620">
                <a:moveTo>
                  <a:pt x="0" y="0"/>
                </a:moveTo>
                <a:lnTo>
                  <a:pt x="3532620" y="0"/>
                </a:lnTo>
                <a:lnTo>
                  <a:pt x="3532620" y="786741"/>
                </a:lnTo>
                <a:lnTo>
                  <a:pt x="0" y="786741"/>
                </a:lnTo>
                <a:lnTo>
                  <a:pt x="0" y="0"/>
                </a:lnTo>
                <a:close/>
              </a:path>
            </a:pathLst>
          </a:custGeom>
          <a:blipFill>
            <a:blip r:embed="rId3"/>
            <a:stretch>
              <a:fillRect l="0" t="0" r="0" b="0"/>
            </a:stretch>
          </a:blipFill>
        </p:spPr>
      </p:sp>
      <p:sp>
        <p:nvSpPr>
          <p:cNvPr name="Freeform 10" id="10"/>
          <p:cNvSpPr/>
          <p:nvPr/>
        </p:nvSpPr>
        <p:spPr>
          <a:xfrm flipH="false" flipV="false" rot="0">
            <a:off x="11562321" y="5332451"/>
            <a:ext cx="3167092" cy="3269256"/>
          </a:xfrm>
          <a:custGeom>
            <a:avLst/>
            <a:gdLst/>
            <a:ahLst/>
            <a:cxnLst/>
            <a:rect r="r" b="b" t="t" l="l"/>
            <a:pathLst>
              <a:path h="3269256" w="3167092">
                <a:moveTo>
                  <a:pt x="0" y="0"/>
                </a:moveTo>
                <a:lnTo>
                  <a:pt x="3167092" y="0"/>
                </a:lnTo>
                <a:lnTo>
                  <a:pt x="3167092" y="3269256"/>
                </a:lnTo>
                <a:lnTo>
                  <a:pt x="0" y="3269256"/>
                </a:lnTo>
                <a:lnTo>
                  <a:pt x="0" y="0"/>
                </a:lnTo>
                <a:close/>
              </a:path>
            </a:pathLst>
          </a:custGeom>
          <a:blipFill>
            <a:blip r:embed="rId4"/>
            <a:stretch>
              <a:fillRect l="0" t="0" r="0" b="0"/>
            </a:stretch>
          </a:blipFill>
        </p:spPr>
      </p:sp>
      <p:sp>
        <p:nvSpPr>
          <p:cNvPr name="TextBox 11" id="11"/>
          <p:cNvSpPr txBox="true"/>
          <p:nvPr/>
        </p:nvSpPr>
        <p:spPr>
          <a:xfrm rot="0">
            <a:off x="748625" y="647693"/>
            <a:ext cx="8395375" cy="1828813"/>
          </a:xfrm>
          <a:prstGeom prst="rect">
            <a:avLst/>
          </a:prstGeom>
        </p:spPr>
        <p:txBody>
          <a:bodyPr anchor="t" rtlCol="false" tIns="0" lIns="0" bIns="0" rIns="0">
            <a:spAutoFit/>
          </a:bodyPr>
          <a:lstStyle/>
          <a:p>
            <a:pPr algn="ctr">
              <a:lnSpc>
                <a:spcPts val="6900"/>
              </a:lnSpc>
            </a:pPr>
            <a:r>
              <a:rPr lang="en-US" b="true" sz="7500">
                <a:solidFill>
                  <a:srgbClr val="022033"/>
                </a:solidFill>
                <a:latin typeface="Glacial Indifference Bold"/>
                <a:ea typeface="Glacial Indifference Bold"/>
                <a:cs typeface="Glacial Indifference Bold"/>
                <a:sym typeface="Glacial Indifference Bold"/>
              </a:rPr>
              <a:t>FUNCIONAMIENTO DE LA PLANTILLA</a:t>
            </a:r>
          </a:p>
        </p:txBody>
      </p:sp>
      <p:sp>
        <p:nvSpPr>
          <p:cNvPr name="TextBox 12" id="12"/>
          <p:cNvSpPr txBox="true"/>
          <p:nvPr/>
        </p:nvSpPr>
        <p:spPr>
          <a:xfrm rot="0">
            <a:off x="1028700" y="2781010"/>
            <a:ext cx="7166801" cy="2929908"/>
          </a:xfrm>
          <a:prstGeom prst="rect">
            <a:avLst/>
          </a:prstGeom>
        </p:spPr>
        <p:txBody>
          <a:bodyPr anchor="t" rtlCol="false" tIns="0" lIns="0" bIns="0" rIns="0">
            <a:spAutoFit/>
          </a:bodyPr>
          <a:lstStyle/>
          <a:p>
            <a:pPr algn="l">
              <a:lnSpc>
                <a:spcPts val="3359"/>
              </a:lnSpc>
            </a:pPr>
            <a:r>
              <a:rPr lang="en-US" sz="2399" spc="134">
                <a:solidFill>
                  <a:srgbClr val="022033"/>
                </a:solidFill>
                <a:latin typeface="Tenor Sans"/>
                <a:ea typeface="Tenor Sans"/>
                <a:cs typeface="Tenor Sans"/>
                <a:sym typeface="Tenor Sans"/>
              </a:rPr>
              <a:t>En la parte izquierda se puede ver un recuadro de color rojo, donde se aprecian las tasas de interés con la opción de poder calcular según sea el caso (Mensual, Trimestral, Semestral, Anual).</a:t>
            </a:r>
          </a:p>
          <a:p>
            <a:pPr algn="l">
              <a:lnSpc>
                <a:spcPts val="3359"/>
              </a:lnSpc>
            </a:pPr>
            <a:r>
              <a:rPr lang="en-US" sz="2399" spc="134">
                <a:solidFill>
                  <a:srgbClr val="022033"/>
                </a:solidFill>
                <a:latin typeface="Tenor Sans"/>
                <a:ea typeface="Tenor Sans"/>
                <a:cs typeface="Tenor Sans"/>
                <a:sym typeface="Tenor Sans"/>
              </a:rPr>
              <a:t>Estas se calculan según si su cambio es para un periodo mayor o menor.</a:t>
            </a:r>
          </a:p>
        </p:txBody>
      </p:sp>
      <p:sp>
        <p:nvSpPr>
          <p:cNvPr name="TextBox 13" id="13"/>
          <p:cNvSpPr txBox="true"/>
          <p:nvPr/>
        </p:nvSpPr>
        <p:spPr>
          <a:xfrm rot="0">
            <a:off x="9806963" y="956292"/>
            <a:ext cx="6677808" cy="4187208"/>
          </a:xfrm>
          <a:prstGeom prst="rect">
            <a:avLst/>
          </a:prstGeom>
        </p:spPr>
        <p:txBody>
          <a:bodyPr anchor="t" rtlCol="false" tIns="0" lIns="0" bIns="0" rIns="0">
            <a:spAutoFit/>
          </a:bodyPr>
          <a:lstStyle/>
          <a:p>
            <a:pPr algn="l">
              <a:lnSpc>
                <a:spcPts val="3359"/>
              </a:lnSpc>
            </a:pPr>
            <a:r>
              <a:rPr lang="en-US" sz="2399" spc="134">
                <a:solidFill>
                  <a:srgbClr val="022033"/>
                </a:solidFill>
                <a:latin typeface="Tenor Sans"/>
                <a:ea typeface="Tenor Sans"/>
                <a:cs typeface="Tenor Sans"/>
                <a:sym typeface="Tenor Sans"/>
              </a:rPr>
              <a:t>En el recuadro verde colocamos los valores iniciales del problema, así podemos averiguar las variables de cada parte del ejercicio, al momento de querer averiguar una variable, simplemente la dejamos en blanco. </a:t>
            </a:r>
          </a:p>
          <a:p>
            <a:pPr algn="l">
              <a:lnSpc>
                <a:spcPts val="3359"/>
              </a:lnSpc>
            </a:pPr>
            <a:r>
              <a:rPr lang="en-US" sz="2399" spc="134">
                <a:solidFill>
                  <a:srgbClr val="022033"/>
                </a:solidFill>
                <a:latin typeface="Tenor Sans"/>
                <a:ea typeface="Tenor Sans"/>
                <a:cs typeface="Tenor Sans"/>
                <a:sym typeface="Tenor Sans"/>
              </a:rPr>
              <a:t>Evidentemente no podemos dejar dos variables en blanco simultáneamente ya que no se pueden hallar por falta de argumentos en la ecuación.</a:t>
            </a:r>
          </a:p>
        </p:txBody>
      </p:sp>
      <p:sp>
        <p:nvSpPr>
          <p:cNvPr name="TextBox 14" id="14"/>
          <p:cNvSpPr txBox="true"/>
          <p:nvPr/>
        </p:nvSpPr>
        <p:spPr>
          <a:xfrm rot="0">
            <a:off x="1028700" y="7355789"/>
            <a:ext cx="2723669" cy="834408"/>
          </a:xfrm>
          <a:prstGeom prst="rect">
            <a:avLst/>
          </a:prstGeom>
        </p:spPr>
        <p:txBody>
          <a:bodyPr anchor="t" rtlCol="false" tIns="0" lIns="0" bIns="0" rIns="0">
            <a:spAutoFit/>
          </a:bodyPr>
          <a:lstStyle/>
          <a:p>
            <a:pPr algn="ctr">
              <a:lnSpc>
                <a:spcPts val="3359"/>
              </a:lnSpc>
            </a:pPr>
            <a:r>
              <a:rPr lang="en-US" sz="2399" spc="134">
                <a:solidFill>
                  <a:srgbClr val="022033"/>
                </a:solidFill>
                <a:latin typeface="Tenor Sans"/>
                <a:ea typeface="Tenor Sans"/>
                <a:cs typeface="Tenor Sans"/>
                <a:sym typeface="Tenor Sans"/>
              </a:rPr>
              <a:t>Tasa de mayor</a:t>
            </a:r>
          </a:p>
          <a:p>
            <a:pPr algn="ctr">
              <a:lnSpc>
                <a:spcPts val="3359"/>
              </a:lnSpc>
            </a:pPr>
            <a:r>
              <a:rPr lang="en-US" sz="2399" spc="134">
                <a:solidFill>
                  <a:srgbClr val="022033"/>
                </a:solidFill>
                <a:latin typeface="Tenor Sans"/>
                <a:ea typeface="Tenor Sans"/>
                <a:cs typeface="Tenor Sans"/>
                <a:sym typeface="Tenor Sans"/>
              </a:rPr>
              <a:t> a menor</a:t>
            </a:r>
          </a:p>
        </p:txBody>
      </p:sp>
      <p:sp>
        <p:nvSpPr>
          <p:cNvPr name="TextBox 15" id="15"/>
          <p:cNvSpPr txBox="true"/>
          <p:nvPr/>
        </p:nvSpPr>
        <p:spPr>
          <a:xfrm rot="0">
            <a:off x="5067356" y="7271879"/>
            <a:ext cx="2723669" cy="834408"/>
          </a:xfrm>
          <a:prstGeom prst="rect">
            <a:avLst/>
          </a:prstGeom>
        </p:spPr>
        <p:txBody>
          <a:bodyPr anchor="t" rtlCol="false" tIns="0" lIns="0" bIns="0" rIns="0">
            <a:spAutoFit/>
          </a:bodyPr>
          <a:lstStyle/>
          <a:p>
            <a:pPr algn="ctr">
              <a:lnSpc>
                <a:spcPts val="3359"/>
              </a:lnSpc>
            </a:pPr>
            <a:r>
              <a:rPr lang="en-US" sz="2399" spc="134">
                <a:solidFill>
                  <a:srgbClr val="022033"/>
                </a:solidFill>
                <a:latin typeface="Tenor Sans"/>
                <a:ea typeface="Tenor Sans"/>
                <a:cs typeface="Tenor Sans"/>
                <a:sym typeface="Tenor Sans"/>
              </a:rPr>
              <a:t>Tasa de menor</a:t>
            </a:r>
          </a:p>
          <a:p>
            <a:pPr algn="ctr">
              <a:lnSpc>
                <a:spcPts val="3359"/>
              </a:lnSpc>
            </a:pPr>
            <a:r>
              <a:rPr lang="en-US" sz="2399" spc="134">
                <a:solidFill>
                  <a:srgbClr val="022033"/>
                </a:solidFill>
                <a:latin typeface="Tenor Sans"/>
                <a:ea typeface="Tenor Sans"/>
                <a:cs typeface="Tenor Sans"/>
                <a:sym typeface="Tenor Sans"/>
              </a:rPr>
              <a:t>a mayor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DAGRxv3ydiQ</dc:identifier>
  <dcterms:modified xsi:type="dcterms:W3CDTF">2011-08-01T06:04:30Z</dcterms:modified>
  <cp:revision>1</cp:revision>
  <dc:title>Presentación Proyecto Trabajo Creativa Profesional Azul</dc:title>
</cp:coreProperties>
</file>