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9EDD1-0889-4BAC-8F5C-619F2D460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86AE1C-3C19-4315-9B48-8769478D7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BDEABB-F598-42D5-9F02-BEAF06E4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6B6B-BC08-4F19-B48D-50476F11F047}" type="datetimeFigureOut">
              <a:rPr lang="es-CL" smtClean="0"/>
              <a:t>27-01-2022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E61EB0-05AB-43FB-95B2-DD8170AB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BD134-E508-4217-953E-D0CD41BC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A9B0-443D-4551-9069-FE3FC6FC3F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585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9D404-041D-46C6-B806-648A6EB9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979ECD-EBBA-4284-AD12-C7D7489A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9AC26-FF3F-4EE4-BC51-36B18C6B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6B6B-BC08-4F19-B48D-50476F11F047}" type="datetimeFigureOut">
              <a:rPr lang="es-CL" smtClean="0"/>
              <a:t>27-01-2022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E0163-E4DE-484A-9B55-EB547F1E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592402-655F-4B23-AABD-CD404E34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A9B0-443D-4551-9069-FE3FC6FC3F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196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15C7B4-EE02-4C22-9BB2-F2A07B53A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DB0AD6-A26F-4CF6-A967-6208F70B7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C07AA1-4C9A-4494-AF11-3F773644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6B6B-BC08-4F19-B48D-50476F11F047}" type="datetimeFigureOut">
              <a:rPr lang="es-CL" smtClean="0"/>
              <a:t>27-01-2022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65C997-B0DE-4B23-ACAC-611FE4CA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9529C-EC0B-4119-AD5A-D72B6D98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A9B0-443D-4551-9069-FE3FC6FC3F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16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9214F-71A2-4D5C-8BB8-5E193EE6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29657-C4F3-4EA5-BEF1-AFAA47AC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E21B5-97D7-4869-A012-1C585D2E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6B6B-BC08-4F19-B48D-50476F11F047}" type="datetimeFigureOut">
              <a:rPr lang="es-CL" smtClean="0"/>
              <a:t>27-01-2022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3676A3-04C1-4577-B4FB-1EFA3126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DD31C-E715-4629-8CE5-DB7AC0A2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A9B0-443D-4551-9069-FE3FC6FC3F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452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AFBF5-3FE5-40F1-9249-31C22468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CBD345-9B68-4971-B54B-DC12E77CE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2E9B2-410A-4326-A0AB-2494AF09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6B6B-BC08-4F19-B48D-50476F11F047}" type="datetimeFigureOut">
              <a:rPr lang="es-CL" smtClean="0"/>
              <a:t>27-01-2022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5D754C-FFE8-4DD4-AD06-D44F5491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83CB10-A285-466E-91E1-99F8EA7D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A9B0-443D-4551-9069-FE3FC6FC3F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649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4522B-85D9-4ED9-9ED5-9E88E917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4D778-B1A8-4744-B58C-23D8434AF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A17FC-1E75-41F6-9312-91C4383EB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D02C06-AB85-4732-9BC6-158B4499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6B6B-BC08-4F19-B48D-50476F11F047}" type="datetimeFigureOut">
              <a:rPr lang="es-CL" smtClean="0"/>
              <a:t>27-01-2022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201D7-B6E3-4142-9A9E-2AAF2008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CCB6D2-3F37-4A16-9FC9-0B6B39E6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A9B0-443D-4551-9069-FE3FC6FC3F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744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D2266-BD5A-405C-895A-42579438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807C12-7F12-4D2F-9D6A-BEC7F0438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DEC273-F584-4398-A27A-A48723EB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B6E965-6BE0-46CC-84C2-B4C72D7FE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90B890-4BB6-40DE-A2FD-51CE77FB5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06AD23-F43A-4A13-9110-21F2D878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6B6B-BC08-4F19-B48D-50476F11F047}" type="datetimeFigureOut">
              <a:rPr lang="es-CL" smtClean="0"/>
              <a:t>27-01-2022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EA95E-6683-428F-8EB1-7E24C9E7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D01F55-756F-47A3-8C6D-06758302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A9B0-443D-4551-9069-FE3FC6FC3F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379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D8A18-F1A6-490F-86E5-C428196E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3FC8F5-03FB-4A2D-A8AC-FC5372A9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6B6B-BC08-4F19-B48D-50476F11F047}" type="datetimeFigureOut">
              <a:rPr lang="es-CL" smtClean="0"/>
              <a:t>27-01-2022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1B38EB-7D3F-4259-8C34-891DD784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D39F8A-E8E7-43DC-9FFA-323439F3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A9B0-443D-4551-9069-FE3FC6FC3F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155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770444-CC6D-40E0-9D74-712B1C3D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6B6B-BC08-4F19-B48D-50476F11F047}" type="datetimeFigureOut">
              <a:rPr lang="es-CL" smtClean="0"/>
              <a:t>27-01-2022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617D4E-01EE-460F-A40E-9FAAE330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958813-6099-4A32-935B-41767B93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A9B0-443D-4551-9069-FE3FC6FC3F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01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82762-6706-42A6-8213-32232B05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2AE11-1776-4091-86AB-D5F8EDAF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73BE52-52C5-4217-862C-A413B7A2D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A71EB9-C227-497E-87ED-85CC4651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6B6B-BC08-4F19-B48D-50476F11F047}" type="datetimeFigureOut">
              <a:rPr lang="es-CL" smtClean="0"/>
              <a:t>27-01-2022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2728F7-C2F6-4485-B92A-D98B9684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46606-EB4A-4198-9A7F-14FC63DF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A9B0-443D-4551-9069-FE3FC6FC3F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95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DD623-1E21-4434-8AF0-025DB562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A63C7E-8827-4012-88C6-563B9207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8CED1F-9AE2-4CCB-8509-3727947BA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9C1FEA-ACC8-4BA5-824F-440FBB0D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6B6B-BC08-4F19-B48D-50476F11F047}" type="datetimeFigureOut">
              <a:rPr lang="es-CL" smtClean="0"/>
              <a:t>27-01-2022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ED2B7E-3D16-4D2F-8579-A6ABF413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8897E2-DB8C-464E-BCE6-6E017B8A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A9B0-443D-4551-9069-FE3FC6FC3F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176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1FC6BB-3572-4A26-8858-D156D73C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185F6-AF20-4814-B357-B865B6D1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579F4-7CE7-4D7B-BCB6-2A3455887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6B6B-BC08-4F19-B48D-50476F11F047}" type="datetimeFigureOut">
              <a:rPr lang="es-CL" smtClean="0"/>
              <a:t>27-01-2022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38328-F39B-42FA-B072-80BE14E7C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1D348-47B3-4F1F-877C-FE896142B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A9B0-443D-4551-9069-FE3FC6FC3F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76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F4A4E-D85E-4E68-B636-222C7CED3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1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Proyecto final FPMS</a:t>
            </a:r>
            <a:br>
              <a:rPr lang="es-ES" dirty="0"/>
            </a:br>
            <a:r>
              <a:rPr lang="es-ES" dirty="0"/>
              <a:t>Estimación de altura musical múltiple 1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0E33F-5972-4A72-A5B3-454337542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486" y="4516438"/>
            <a:ext cx="9144000" cy="1655762"/>
          </a:xfrm>
        </p:spPr>
        <p:txBody>
          <a:bodyPr/>
          <a:lstStyle/>
          <a:p>
            <a:pPr algn="l"/>
            <a:r>
              <a:rPr lang="es-ES" dirty="0"/>
              <a:t>Nombre: Juan Carlos Cornejo Toledo</a:t>
            </a:r>
          </a:p>
          <a:p>
            <a:pPr algn="l"/>
            <a:r>
              <a:rPr lang="es-ES" dirty="0"/>
              <a:t>Profesora: Jimena Royo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2244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20688-901B-4B18-9BF8-47EDFBFA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51AB2-6F05-4750-B18B-3C95A4FB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655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1315B1-71A1-43EC-8B18-D504A183E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840" y="860425"/>
            <a:ext cx="4494720" cy="4351338"/>
          </a:xfrm>
        </p:spPr>
      </p:pic>
    </p:spTree>
    <p:extLst>
      <p:ext uri="{BB962C8B-B14F-4D97-AF65-F5344CB8AC3E}">
        <p14:creationId xmlns:p14="http://schemas.microsoft.com/office/powerpoint/2010/main" val="93842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39774B6-B4D6-4568-9763-25A0BF7D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7" y="933101"/>
            <a:ext cx="644932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309B8-1ACA-40D3-B3D0-215DD3D3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164B3B8-53B4-479A-8BD5-510DDCE22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este trabajo estudiaremos el proceso 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extracción multitonal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cual la dividiremos en dos partes:</a:t>
            </a:r>
          </a:p>
          <a:p>
            <a:pPr marL="0" indent="0">
              <a:buNone/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1)Extracción de los componentes sinuosos (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peaks)</a:t>
            </a:r>
          </a:p>
          <a:p>
            <a:pPr marL="0" indent="0"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Uso de estos componentes sinuosos para calcular una representación de la saliencia del tono en el tiempo, comúnmente conocida como función de saliencia.</a:t>
            </a:r>
          </a:p>
          <a:p>
            <a:pPr marL="0" indent="0">
              <a:buNone/>
            </a:pPr>
            <a:endParaRPr lang="es-E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utilizaremos la función de saliencia para determinar el tono de la melodía principa</a:t>
            </a: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5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A8938-1956-43FA-9916-36802986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1325563"/>
          </a:xfrm>
        </p:spPr>
        <p:txBody>
          <a:bodyPr/>
          <a:lstStyle/>
          <a:p>
            <a:r>
              <a:rPr lang="es-ES" dirty="0"/>
              <a:t>Extracción de componentes     sinuosas(Peaks)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46809E-6A46-4770-A3BB-F17C0CE26180}"/>
              </a:ext>
            </a:extLst>
          </p:cNvPr>
          <p:cNvSpPr txBox="1"/>
          <p:nvPr/>
        </p:nvSpPr>
        <p:spPr>
          <a:xfrm>
            <a:off x="124287" y="1731146"/>
            <a:ext cx="11798424" cy="18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primer paso como mencionamos anteriormente consiste en obtener los componentes espectrales(peaks) de la señal de audio. Para este objetivo expondremos dos posibles caminos: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1)Ocupando la transformada de Fourier de corta duración(STFT), que se define de la siguiente forma: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F595DF-4483-427C-ABDD-E03D64D7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443" y="2952136"/>
            <a:ext cx="5153744" cy="12955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518BD47-1FFF-4B7F-ABAD-CA5266B7D25A}"/>
              </a:ext>
            </a:extLst>
          </p:cNvPr>
          <p:cNvSpPr txBox="1"/>
          <p:nvPr/>
        </p:nvSpPr>
        <p:spPr>
          <a:xfrm>
            <a:off x="261257" y="5007429"/>
            <a:ext cx="11234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Donde;             es la señal de tiempo,       es   la función de ventana de Hann. Ocuparemos además un muestreo de los datos a una frecuencia de 44.1k [Hz], con lo cual tenemos los siguientes valores para las demás constantes: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</a:t>
            </a: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A4E19B-DA88-45A4-8E12-054F9C18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43" y="5073016"/>
            <a:ext cx="428685" cy="23815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2E70D0-A916-404C-9C33-FC7925F78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863" y="5073016"/>
            <a:ext cx="533474" cy="2286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8A26EB8-B258-49C3-8931-49CAFE965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9" y="5966096"/>
            <a:ext cx="1047896" cy="20957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00F7688-2BA7-4EBE-91E8-2AFA5A9A9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128" y="5951806"/>
            <a:ext cx="952633" cy="2381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0A157D6-5593-4D44-8EEF-E9E14EF521C4}"/>
              </a:ext>
            </a:extLst>
          </p:cNvPr>
          <p:cNvSpPr txBox="1"/>
          <p:nvPr/>
        </p:nvSpPr>
        <p:spPr>
          <a:xfrm>
            <a:off x="2698297" y="5868860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  <a:endParaRPr lang="es-CL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1BED217-272A-4AB8-9682-84053C7DC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760" y="5951806"/>
            <a:ext cx="866896" cy="26673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1614AA2-EE8F-4D8D-B269-1E9A9C767B71}"/>
              </a:ext>
            </a:extLst>
          </p:cNvPr>
          <p:cNvSpPr txBox="1"/>
          <p:nvPr/>
        </p:nvSpPr>
        <p:spPr>
          <a:xfrm>
            <a:off x="8752114" y="3309257"/>
            <a:ext cx="135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(1)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607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EA1ED-F50E-4901-9831-D74A1C82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>
                <a:latin typeface="+mn-lt"/>
              </a:rPr>
              <a:t>Dada la FFT de un solo frame X(k), los picos se encuentran obteniendo los máximos locales           del espectro de magnitud normalizado                </a:t>
            </a:r>
            <a:endParaRPr lang="es-CL" sz="18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429FC2-A66E-4EB1-B1F3-7D18C39D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670" y="766648"/>
            <a:ext cx="497870" cy="2612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AB5EA1-A5D5-4A48-B96F-C525CA63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30" y="1077686"/>
            <a:ext cx="743054" cy="2476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3011200-A3EF-4F47-BFA7-855584A0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355" y="1769191"/>
            <a:ext cx="2734057" cy="88594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2DFA892-A00B-4C1A-8357-647D0325CCC3}"/>
              </a:ext>
            </a:extLst>
          </p:cNvPr>
          <p:cNvSpPr txBox="1"/>
          <p:nvPr/>
        </p:nvSpPr>
        <p:spPr>
          <a:xfrm>
            <a:off x="838200" y="4851400"/>
            <a:ext cx="9495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Observación: Picos con una magnitud de más de 80dB por debajo del más alto no se consideran.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81036D-1504-49ED-BB03-2DCE2363B7C4}"/>
              </a:ext>
            </a:extLst>
          </p:cNvPr>
          <p:cNvSpPr txBox="1"/>
          <p:nvPr/>
        </p:nvSpPr>
        <p:spPr>
          <a:xfrm>
            <a:off x="838200" y="3563782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Donde el parámetro M será el mismo que describimos para la STFT  (M=2048)</a:t>
            </a:r>
          </a:p>
          <a:p>
            <a:r>
              <a:rPr lang="es-CL" dirty="0"/>
              <a:t>y w(n) la función de ventana de Hann.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661265-DC3E-4D4F-8362-06D9D8B06DD7}"/>
              </a:ext>
            </a:extLst>
          </p:cNvPr>
          <p:cNvSpPr txBox="1"/>
          <p:nvPr/>
        </p:nvSpPr>
        <p:spPr>
          <a:xfrm>
            <a:off x="7852228" y="2025892"/>
            <a:ext cx="870857" cy="37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(2)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6821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98FE1-8525-4DBD-9D9B-804744AD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28" y="1"/>
            <a:ext cx="10515600" cy="2307770"/>
          </a:xfrm>
        </p:spPr>
        <p:txBody>
          <a:bodyPr>
            <a:normAutofit/>
          </a:bodyPr>
          <a:lstStyle/>
          <a:p>
            <a:r>
              <a:rPr lang="es-ES" sz="3000" dirty="0">
                <a:latin typeface="+mn-lt"/>
              </a:rPr>
              <a:t>Luego de identificar los picos, los ocuparemos posteriormente para construir la función de saliencia y además estimaremos sus frecuencias y amplitudes con la siguiente fórmula:</a:t>
            </a:r>
            <a:endParaRPr lang="es-CL" sz="30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E9B0BD-AA93-4B92-932B-DA70B2C2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66" y="2444416"/>
            <a:ext cx="3762518" cy="19691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FD1074-A714-472E-827C-3708E6440351}"/>
              </a:ext>
            </a:extLst>
          </p:cNvPr>
          <p:cNvSpPr txBox="1"/>
          <p:nvPr/>
        </p:nvSpPr>
        <p:spPr>
          <a:xfrm>
            <a:off x="598867" y="4550229"/>
            <a:ext cx="984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Donde  cada           es el valor de k donde se encontraron los peaks en la  ecuación (2)  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4291D5-046C-4776-8E4B-5040C61E4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428" y="4601526"/>
            <a:ext cx="342948" cy="26673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70D4D90-B209-457A-BE22-84489EA806DB}"/>
              </a:ext>
            </a:extLst>
          </p:cNvPr>
          <p:cNvSpPr txBox="1"/>
          <p:nvPr/>
        </p:nvSpPr>
        <p:spPr>
          <a:xfrm>
            <a:off x="598867" y="5370990"/>
            <a:ext cx="1078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Observación: Notemos que el valor de la frecuencia esta limitado por el tamaño de la FFT(N), en nuestro caso por el muestreo definido para los encontrar los peaks  </a:t>
            </a:r>
            <a:endParaRPr lang="es-CL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FB4A0E8-7D7A-46C9-B540-B1721E0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630" y="5760110"/>
            <a:ext cx="1352739" cy="25721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1632C57-460B-4A51-8453-C5FD9FAE904B}"/>
              </a:ext>
            </a:extLst>
          </p:cNvPr>
          <p:cNvSpPr txBox="1"/>
          <p:nvPr/>
        </p:nvSpPr>
        <p:spPr>
          <a:xfrm>
            <a:off x="520025" y="6221775"/>
            <a:ext cx="1093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Entonces solo obtendremos como frecuencia valores múltiplos de este valor.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F4B366-9DD1-4757-83DF-3DA7D168E4E1}"/>
              </a:ext>
            </a:extLst>
          </p:cNvPr>
          <p:cNvSpPr txBox="1"/>
          <p:nvPr/>
        </p:nvSpPr>
        <p:spPr>
          <a:xfrm>
            <a:off x="8209280" y="2692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(3)</a:t>
            </a:r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FEB017-1AE1-4D92-80DB-5D57A1F28CE5}"/>
              </a:ext>
            </a:extLst>
          </p:cNvPr>
          <p:cNvSpPr txBox="1"/>
          <p:nvPr/>
        </p:nvSpPr>
        <p:spPr>
          <a:xfrm>
            <a:off x="8209280" y="365471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(4)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1149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96BEA-8AC0-4608-9C38-C7E7E8BF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Diseño de la función de saliencia.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C674C-E347-4B3D-88D7-22215BE9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7540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200" dirty="0"/>
              <a:t>Una vez que se extraen los picos espectrales, se utilizan para construir la función de saliencia, que representa la saliencia de la frecuencia a lo largo del tiempo.</a:t>
            </a:r>
          </a:p>
          <a:p>
            <a:pPr marL="0" indent="0">
              <a:buNone/>
            </a:pPr>
            <a:r>
              <a:rPr lang="es-ES" sz="2200" dirty="0"/>
              <a:t>Pero antes de poder definir la función de saliencia, necesitamos conocer el bin de una frecuencia, entonces dada una frecuencia       en [Hz] , su bien asociado, se calcula con la siguiente fórmula: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2864B9-0F20-4519-92C0-2D5AD28A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34" y="3929743"/>
            <a:ext cx="6615132" cy="15594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CC7DD1-60D3-4F57-BCD3-C7EA4EE75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401" y="2840332"/>
            <a:ext cx="23815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8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3D0C-E028-4919-91AC-B0E19140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1" y="2720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En cada fotograma, la función de saliencia S(n) se construye utilizando los picos espectrales pi (con frecuencias fi y magnitudes lineales mi) encontrados en el fotograma durante el paso de análisis anterior. La función de saliencia se define como:</a:t>
            </a:r>
            <a:endParaRPr lang="es-CL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804684-A22C-4A2D-BE3A-663BE003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61" y="1395330"/>
            <a:ext cx="4153480" cy="905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1AC1AD6-1A1B-45CB-A973-C74E5023DE93}"/>
              </a:ext>
            </a:extLst>
          </p:cNvPr>
          <p:cNvSpPr txBox="1"/>
          <p:nvPr/>
        </p:nvSpPr>
        <p:spPr>
          <a:xfrm>
            <a:off x="491970" y="2447701"/>
            <a:ext cx="1051559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Donde:       es un parámetro del algoritmo, que nosotros ocuparemos con valor 1,</a:t>
            </a:r>
          </a:p>
          <a:p>
            <a:r>
              <a:rPr lang="es-ES" sz="2000" dirty="0"/>
              <a:t>                          es una función de filtro de magnitud,</a:t>
            </a:r>
          </a:p>
          <a:p>
            <a:r>
              <a:rPr lang="es-ES" sz="2000" dirty="0"/>
              <a:t>                                 es la función que define el esquema de ponderación,</a:t>
            </a:r>
          </a:p>
          <a:p>
            <a:r>
              <a:rPr lang="es-ES" sz="2000" dirty="0"/>
              <a:t>                     es el número de armónicos que consideramos, que nosotros lo usaremos con valor 20.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9DD90E-3A99-444E-8221-12F666270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43" y="2543922"/>
            <a:ext cx="171474" cy="2572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013D1D2-B6E7-439B-A936-CB1CEDDB9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343" y="2858094"/>
            <a:ext cx="552527" cy="2381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7E5FCFD-9378-40ED-BFFE-5220D749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343" y="3153213"/>
            <a:ext cx="933580" cy="25721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643829D-846C-4299-A008-E296D227DBFA}"/>
              </a:ext>
            </a:extLst>
          </p:cNvPr>
          <p:cNvSpPr txBox="1"/>
          <p:nvPr/>
        </p:nvSpPr>
        <p:spPr>
          <a:xfrm>
            <a:off x="491971" y="3919354"/>
            <a:ext cx="883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función de filtro de magnitud se define con la siguiente fórmula: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7DA2B7B-BE2C-44A2-8699-1FC5E5297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3925" y="4376169"/>
            <a:ext cx="4591691" cy="93358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E134972-2243-4BFF-98E6-3CA8BDE2ABED}"/>
              </a:ext>
            </a:extLst>
          </p:cNvPr>
          <p:cNvSpPr txBox="1"/>
          <p:nvPr/>
        </p:nvSpPr>
        <p:spPr>
          <a:xfrm>
            <a:off x="476700" y="5397232"/>
            <a:ext cx="7797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Donde:           es la magnitud del pico más alto de los frame.</a:t>
            </a:r>
          </a:p>
          <a:p>
            <a:r>
              <a:rPr lang="es-ES" dirty="0"/>
              <a:t>                       es el umbral del filtro, nosotros lo ocuparemos con un valor de 40</a:t>
            </a:r>
            <a:endParaRPr lang="es-ES" sz="1800" dirty="0"/>
          </a:p>
          <a:p>
            <a:r>
              <a:rPr lang="es-ES" dirty="0"/>
              <a:t>              </a:t>
            </a:r>
            <a:endParaRPr lang="es-CL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C87CA16F-E75E-493A-A5CD-BE80B39A6B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668" y="5495278"/>
            <a:ext cx="408332" cy="20121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D112B16-303D-4DDD-8609-964C08C190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8343" y="5727655"/>
            <a:ext cx="161948" cy="2476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E7FBB6E-D3B8-4C4B-8217-857DE4BB5F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5001" y="3421067"/>
            <a:ext cx="39058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DEA80-09DB-47D5-A028-70AD970F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4" y="4495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la función que define el esquema de ponderación                   se define de la siguiente forma: </a:t>
            </a:r>
            <a:endParaRPr lang="es-CL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D987AC-D108-4D1D-B2F2-4D1839C4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04" y="516545"/>
            <a:ext cx="933580" cy="2572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BDBCF8-90F5-4AEC-8891-6826D844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272" y="1147866"/>
            <a:ext cx="4944165" cy="10574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8B2D480-D8F0-4567-BE35-982B58F72F00}"/>
              </a:ext>
            </a:extLst>
          </p:cNvPr>
          <p:cNvSpPr txBox="1"/>
          <p:nvPr/>
        </p:nvSpPr>
        <p:spPr>
          <a:xfrm>
            <a:off x="438704" y="2587208"/>
            <a:ext cx="9859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Donde:                                          ,  es la distancia en semitonos entre la frecuencia armónica           y la </a:t>
            </a:r>
            <a:r>
              <a:rPr lang="es-ES" dirty="0"/>
              <a:t>es </a:t>
            </a:r>
          </a:p>
          <a:p>
            <a:endParaRPr lang="es-ES" dirty="0"/>
          </a:p>
          <a:p>
            <a:r>
              <a:rPr lang="es-ES" dirty="0"/>
              <a:t>                      es el parámetro de ponderación armónica, que nosotros lo tomaremos con valor 0.8.   </a:t>
            </a:r>
            <a:endParaRPr lang="es-CL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6F11806-3C6A-4523-A1ED-8E17C73B2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555" y="2686078"/>
            <a:ext cx="1962424" cy="24768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393DAB7-24CD-40B4-9F26-F95AE2807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630" y="2672215"/>
            <a:ext cx="485843" cy="2381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3AE14E3-2C9E-42A6-8AAE-A7902C83A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555" y="3259874"/>
            <a:ext cx="171474" cy="19052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33FA30E-0461-4934-8857-9E223C9705A2}"/>
              </a:ext>
            </a:extLst>
          </p:cNvPr>
          <p:cNvSpPr txBox="1"/>
          <p:nvPr/>
        </p:nvSpPr>
        <p:spPr>
          <a:xfrm>
            <a:off x="1307491" y="2882851"/>
            <a:ext cx="812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frecuencia central del bin n,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649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A183F-103F-42A8-B664-3BE658E2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775A2-A659-4F03-A9D2-6BD0F96D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47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636</Words>
  <Application>Microsoft Office PowerPoint</Application>
  <PresentationFormat>Panorámica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Proyecto final FPMS Estimación de altura musical múltiple 1</vt:lpstr>
      <vt:lpstr>Introducción</vt:lpstr>
      <vt:lpstr>Extracción de componentes     sinuosas(Peaks)</vt:lpstr>
      <vt:lpstr>Dada la FFT de un solo frame X(k), los picos se encuentran obteniendo los máximos locales           del espectro de magnitud normalizado                </vt:lpstr>
      <vt:lpstr>Luego de identificar los picos, los ocuparemos posteriormente para construir la función de saliencia y además estimaremos sus frecuencias y amplitudes con la siguiente fórmula:</vt:lpstr>
      <vt:lpstr>Diseño de la función de saliencia.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Cornejo Toledo</dc:creator>
  <cp:lastModifiedBy>Juan Carlos Cornejo Toledo</cp:lastModifiedBy>
  <cp:revision>2</cp:revision>
  <dcterms:created xsi:type="dcterms:W3CDTF">2022-01-27T18:16:53Z</dcterms:created>
  <dcterms:modified xsi:type="dcterms:W3CDTF">2022-01-28T02:46:58Z</dcterms:modified>
</cp:coreProperties>
</file>