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9/23/2022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9/23/2022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9/23/2022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9/23/2022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9/23/2022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9/23/2022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9/23/2022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9/23/2022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796027F-7875-4030-9381-8BD8C4F21935}" type="datetimeFigureOut">
              <a:rPr lang="en-US" dirty="0"/>
              <a:t>9/23/2022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9/23/2022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9/23/2022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9/23/2022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9/23/2022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7" name="Date Placeholder 4"/>
          <p:cNvSpPr>
            <a:spLocks noGrp="1"/>
          </p:cNvSpPr>
          <p:nvPr>
            <p:ph type="dt" sz="half" idx="10"/>
          </p:nvPr>
        </p:nvSpPr>
        <p:spPr/>
        <p:txBody>
          <a:bodyPr/>
          <a:lstStyle/>
          <a:p>
            <a:fld id="{4509A250-FF31-4206-8172-F9D3106AACB1}" type="datetimeFigureOut">
              <a:rPr lang="en-US" dirty="0"/>
              <a:t>9/23/2022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9/23/2022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9/23/2022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emf"/><Relationship Id="rId7" Type="http://schemas.openxmlformats.org/officeDocument/2006/relationships/image" Target="../media/image16.emf"/><Relationship Id="rId2" Type="http://schemas.openxmlformats.org/officeDocument/2006/relationships/image" Target="../media/image11.emf"/><Relationship Id="rId1" Type="http://schemas.openxmlformats.org/officeDocument/2006/relationships/slideLayout" Target="../slideLayouts/slideLayout2.xml"/><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3.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asana.com/es/resources/what-is-scrum" TargetMode="External"/><Relationship Id="rId2" Type="http://schemas.openxmlformats.org/officeDocument/2006/relationships/hyperlink" Target="https://www.aden.org/business-magazine/metodologias-agiles" TargetMode="External"/><Relationship Id="rId1" Type="http://schemas.openxmlformats.org/officeDocument/2006/relationships/slideLayout" Target="../slideLayouts/slideLayout2.xml"/><Relationship Id="rId4" Type="http://schemas.openxmlformats.org/officeDocument/2006/relationships/hyperlink" Target="https://www.apd.es/roles-metodologia-scru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46F6FE-D593-8292-F031-87BE80C74C3D}"/>
              </a:ext>
            </a:extLst>
          </p:cNvPr>
          <p:cNvSpPr>
            <a:spLocks noGrp="1"/>
          </p:cNvSpPr>
          <p:nvPr>
            <p:ph type="ctrTitle"/>
          </p:nvPr>
        </p:nvSpPr>
        <p:spPr>
          <a:xfrm>
            <a:off x="636916" y="4542503"/>
            <a:ext cx="9184606" cy="1179870"/>
          </a:xfrm>
        </p:spPr>
        <p:txBody>
          <a:bodyPr>
            <a:normAutofit/>
          </a:bodyPr>
          <a:lstStyle/>
          <a:p>
            <a:r>
              <a:rPr lang="en-US" sz="6000"/>
              <a:t>STRANGER THINGS</a:t>
            </a:r>
          </a:p>
        </p:txBody>
      </p:sp>
      <p:sp>
        <p:nvSpPr>
          <p:cNvPr id="3" name="Subtítulo 2">
            <a:extLst>
              <a:ext uri="{FF2B5EF4-FFF2-40B4-BE49-F238E27FC236}">
                <a16:creationId xmlns:a16="http://schemas.microsoft.com/office/drawing/2014/main" id="{17DF5655-2F80-47B8-3A08-25D61EE00B90}"/>
              </a:ext>
            </a:extLst>
          </p:cNvPr>
          <p:cNvSpPr>
            <a:spLocks noGrp="1"/>
          </p:cNvSpPr>
          <p:nvPr>
            <p:ph type="subTitle" idx="1"/>
          </p:nvPr>
        </p:nvSpPr>
        <p:spPr>
          <a:xfrm>
            <a:off x="636916" y="5722373"/>
            <a:ext cx="9184605" cy="523305"/>
          </a:xfrm>
        </p:spPr>
        <p:txBody>
          <a:bodyPr>
            <a:normAutofit fontScale="55000" lnSpcReduction="20000"/>
          </a:bodyPr>
          <a:lstStyle/>
          <a:p>
            <a:r>
              <a:rPr lang="en-US" dirty="0"/>
              <a:t>INGENIERIA DE SOFTWARE, POLITECNICO INTERNACIONAL.</a:t>
            </a:r>
          </a:p>
          <a:p>
            <a:r>
              <a:rPr lang="en-US" dirty="0"/>
              <a:t>JUAN DIEGO BOTERO RINCON.</a:t>
            </a:r>
          </a:p>
        </p:txBody>
      </p:sp>
      <p:pic>
        <p:nvPicPr>
          <p:cNvPr id="5" name="Imagen 4" descr="Texto&#10;&#10;Descripción generada automáticamente">
            <a:extLst>
              <a:ext uri="{FF2B5EF4-FFF2-40B4-BE49-F238E27FC236}">
                <a16:creationId xmlns:a16="http://schemas.microsoft.com/office/drawing/2014/main" id="{FCF50047-2EC3-573E-3D22-DCCF5CD8502E}"/>
              </a:ext>
            </a:extLst>
          </p:cNvPr>
          <p:cNvPicPr>
            <a:picLocks noChangeAspect="1"/>
          </p:cNvPicPr>
          <p:nvPr/>
        </p:nvPicPr>
        <p:blipFill rotWithShape="1">
          <a:blip r:embed="rId3"/>
          <a:srcRect t="15215" r="-1" b="15060"/>
          <a:stretch/>
        </p:blipFill>
        <p:spPr>
          <a:xfrm>
            <a:off x="635458" y="612322"/>
            <a:ext cx="9186063" cy="3630494"/>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413263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E8D8FE-72EE-FD56-6548-5E39C36BFA68}"/>
              </a:ext>
            </a:extLst>
          </p:cNvPr>
          <p:cNvSpPr>
            <a:spLocks noGrp="1"/>
          </p:cNvSpPr>
          <p:nvPr>
            <p:ph type="title"/>
          </p:nvPr>
        </p:nvSpPr>
        <p:spPr/>
        <p:txBody>
          <a:bodyPr/>
          <a:lstStyle/>
          <a:p>
            <a:r>
              <a:rPr lang="en-US" dirty="0"/>
              <a:t>RELASE PLAN STRANGER THINGS</a:t>
            </a:r>
          </a:p>
        </p:txBody>
      </p:sp>
      <p:pic>
        <p:nvPicPr>
          <p:cNvPr id="4" name="Imagen 3">
            <a:extLst>
              <a:ext uri="{FF2B5EF4-FFF2-40B4-BE49-F238E27FC236}">
                <a16:creationId xmlns:a16="http://schemas.microsoft.com/office/drawing/2014/main" id="{7773DF87-92CC-3696-19F3-09381237B32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6111" y="1253479"/>
            <a:ext cx="3171825" cy="1702435"/>
          </a:xfrm>
          <a:prstGeom prst="rect">
            <a:avLst/>
          </a:prstGeom>
          <a:noFill/>
          <a:ln>
            <a:noFill/>
          </a:ln>
        </p:spPr>
      </p:pic>
      <p:pic>
        <p:nvPicPr>
          <p:cNvPr id="5" name="Imagen 4">
            <a:extLst>
              <a:ext uri="{FF2B5EF4-FFF2-40B4-BE49-F238E27FC236}">
                <a16:creationId xmlns:a16="http://schemas.microsoft.com/office/drawing/2014/main" id="{819FB84A-72BD-475F-4895-0F3EC098AB3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6110" y="3187142"/>
            <a:ext cx="3171825" cy="1697355"/>
          </a:xfrm>
          <a:prstGeom prst="rect">
            <a:avLst/>
          </a:prstGeom>
          <a:noFill/>
          <a:ln>
            <a:noFill/>
          </a:ln>
        </p:spPr>
      </p:pic>
      <p:pic>
        <p:nvPicPr>
          <p:cNvPr id="6" name="Imagen 5">
            <a:extLst>
              <a:ext uri="{FF2B5EF4-FFF2-40B4-BE49-F238E27FC236}">
                <a16:creationId xmlns:a16="http://schemas.microsoft.com/office/drawing/2014/main" id="{33EF2CD9-B954-E421-0E8B-75206438F455}"/>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6110" y="5021191"/>
            <a:ext cx="3171825" cy="1806575"/>
          </a:xfrm>
          <a:prstGeom prst="rect">
            <a:avLst/>
          </a:prstGeom>
          <a:noFill/>
          <a:ln>
            <a:noFill/>
          </a:ln>
        </p:spPr>
      </p:pic>
      <p:pic>
        <p:nvPicPr>
          <p:cNvPr id="7" name="Imagen 6">
            <a:extLst>
              <a:ext uri="{FF2B5EF4-FFF2-40B4-BE49-F238E27FC236}">
                <a16:creationId xmlns:a16="http://schemas.microsoft.com/office/drawing/2014/main" id="{56EAECDE-E1E1-3201-AC44-9AF3C1230A71}"/>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10624" y="1365556"/>
            <a:ext cx="3171825" cy="1478280"/>
          </a:xfrm>
          <a:prstGeom prst="rect">
            <a:avLst/>
          </a:prstGeom>
          <a:noFill/>
          <a:ln>
            <a:noFill/>
          </a:ln>
        </p:spPr>
      </p:pic>
      <p:pic>
        <p:nvPicPr>
          <p:cNvPr id="8" name="Imagen 7">
            <a:extLst>
              <a:ext uri="{FF2B5EF4-FFF2-40B4-BE49-F238E27FC236}">
                <a16:creationId xmlns:a16="http://schemas.microsoft.com/office/drawing/2014/main" id="{20BB05DA-3313-8185-11E6-A07ED83100CA}"/>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10623" y="3187142"/>
            <a:ext cx="3171825" cy="1384300"/>
          </a:xfrm>
          <a:prstGeom prst="rect">
            <a:avLst/>
          </a:prstGeom>
          <a:noFill/>
          <a:ln>
            <a:noFill/>
          </a:ln>
        </p:spPr>
      </p:pic>
      <p:pic>
        <p:nvPicPr>
          <p:cNvPr id="9" name="Imagen 8">
            <a:extLst>
              <a:ext uri="{FF2B5EF4-FFF2-40B4-BE49-F238E27FC236}">
                <a16:creationId xmlns:a16="http://schemas.microsoft.com/office/drawing/2014/main" id="{73E8B0A6-8A63-A387-71F5-F07B34A127A3}"/>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10623" y="5294326"/>
            <a:ext cx="3559810" cy="1115060"/>
          </a:xfrm>
          <a:prstGeom prst="rect">
            <a:avLst/>
          </a:prstGeom>
          <a:noFill/>
          <a:ln>
            <a:noFill/>
          </a:ln>
        </p:spPr>
      </p:pic>
    </p:spTree>
    <p:extLst>
      <p:ext uri="{BB962C8B-B14F-4D97-AF65-F5344CB8AC3E}">
        <p14:creationId xmlns:p14="http://schemas.microsoft.com/office/powerpoint/2010/main" val="3786021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CF87D8-B96E-A99F-DE49-03E523510D8C}"/>
              </a:ext>
            </a:extLst>
          </p:cNvPr>
          <p:cNvSpPr>
            <a:spLocks noGrp="1"/>
          </p:cNvSpPr>
          <p:nvPr>
            <p:ph type="title"/>
          </p:nvPr>
        </p:nvSpPr>
        <p:spPr/>
        <p:txBody>
          <a:bodyPr/>
          <a:lstStyle/>
          <a:p>
            <a:r>
              <a:rPr lang="en-US" dirty="0"/>
              <a:t>CAPACITY PLANNING STRANGER THINGS</a:t>
            </a:r>
          </a:p>
        </p:txBody>
      </p:sp>
      <p:sp>
        <p:nvSpPr>
          <p:cNvPr id="3" name="Marcador de contenido 2">
            <a:extLst>
              <a:ext uri="{FF2B5EF4-FFF2-40B4-BE49-F238E27FC236}">
                <a16:creationId xmlns:a16="http://schemas.microsoft.com/office/drawing/2014/main" id="{193D6C8C-E415-7BB6-0A05-961A05385E1F}"/>
              </a:ext>
            </a:extLst>
          </p:cNvPr>
          <p:cNvSpPr>
            <a:spLocks noGrp="1"/>
          </p:cNvSpPr>
          <p:nvPr>
            <p:ph idx="1"/>
          </p:nvPr>
        </p:nvSpPr>
        <p:spPr/>
        <p:txBody>
          <a:bodyPr/>
          <a:lstStyle/>
          <a:p>
            <a:pPr marL="612140" algn="just">
              <a:lnSpc>
                <a:spcPct val="102000"/>
              </a:lnSpc>
              <a:spcBef>
                <a:spcPts val="395"/>
              </a:spcBef>
              <a:spcAft>
                <a:spcPts val="0"/>
              </a:spcAft>
            </a:pPr>
            <a:r>
              <a:rPr lang="es-ES" sz="1800" dirty="0">
                <a:effectLst/>
                <a:latin typeface="Times New Roman" panose="02020603050405020304" pitchFamily="18" charset="0"/>
                <a:ea typeface="Times New Roman" panose="02020603050405020304" pitchFamily="18" charset="0"/>
              </a:rPr>
              <a:t>La planificación de la capacidad implica estimar la capacidad del trabajo que el Equipo Scrum puede realizar en el próximo sprint. Muestra claramente cuánto trabajo puede lograr el equipo sin sentirse estresado o reducir la calidad y la eficiencia.</a:t>
            </a:r>
            <a:endParaRPr lang="es-CO" sz="1800" dirty="0">
              <a:effectLst/>
              <a:latin typeface="Times New Roman" panose="02020603050405020304" pitchFamily="18" charset="0"/>
              <a:ea typeface="Times New Roman" panose="02020603050405020304" pitchFamily="18" charset="0"/>
            </a:endParaRPr>
          </a:p>
          <a:p>
            <a:pPr marL="269240" indent="0" algn="just">
              <a:lnSpc>
                <a:spcPct val="102000"/>
              </a:lnSpc>
              <a:spcBef>
                <a:spcPts val="395"/>
              </a:spcBef>
              <a:spcAft>
                <a:spcPts val="0"/>
              </a:spcAft>
              <a:buNone/>
            </a:pPr>
            <a:r>
              <a:rPr lang="es-ES" sz="1800" dirty="0">
                <a:effectLst/>
                <a:latin typeface="Times New Roman" panose="02020603050405020304" pitchFamily="18" charset="0"/>
                <a:ea typeface="Times New Roman" panose="02020603050405020304" pitchFamily="18" charset="0"/>
              </a:rPr>
              <a:t>      En términos generales, hay dos formas de planificar un sprint.</a:t>
            </a:r>
            <a:endParaRPr lang="es-CO" sz="1800" dirty="0">
              <a:effectLst/>
              <a:latin typeface="Times New Roman" panose="02020603050405020304" pitchFamily="18" charset="0"/>
              <a:ea typeface="Times New Roman" panose="02020603050405020304" pitchFamily="18" charset="0"/>
            </a:endParaRPr>
          </a:p>
          <a:p>
            <a:pPr marL="269240" indent="0" algn="just">
              <a:lnSpc>
                <a:spcPct val="102000"/>
              </a:lnSpc>
              <a:spcBef>
                <a:spcPts val="395"/>
              </a:spcBef>
              <a:spcAft>
                <a:spcPts val="0"/>
              </a:spcAft>
              <a:buNone/>
            </a:pPr>
            <a:r>
              <a:rPr lang="es-ES" sz="1800" dirty="0">
                <a:effectLst/>
                <a:latin typeface="Times New Roman" panose="02020603050405020304" pitchFamily="18" charset="0"/>
                <a:ea typeface="Times New Roman" panose="02020603050405020304" pitchFamily="18" charset="0"/>
              </a:rPr>
              <a:t>      Planificación de sprint basada en la velocidad: basada en puntos reales de la historia 	       	   realizados en sprints cerrados</a:t>
            </a:r>
            <a:endParaRPr lang="es-CO" sz="1800" dirty="0">
              <a:effectLst/>
              <a:latin typeface="Times New Roman" panose="02020603050405020304" pitchFamily="18" charset="0"/>
              <a:ea typeface="Times New Roman" panose="02020603050405020304" pitchFamily="18" charset="0"/>
            </a:endParaRPr>
          </a:p>
          <a:p>
            <a:pPr marL="269240" indent="0" algn="just">
              <a:lnSpc>
                <a:spcPct val="102000"/>
              </a:lnSpc>
              <a:spcBef>
                <a:spcPts val="395"/>
              </a:spcBef>
              <a:spcAft>
                <a:spcPts val="0"/>
              </a:spcAft>
              <a:buNone/>
            </a:pPr>
            <a:r>
              <a:rPr lang="es-ES" sz="1800" dirty="0">
                <a:effectLst/>
                <a:latin typeface="Times New Roman" panose="02020603050405020304" pitchFamily="18" charset="0"/>
                <a:ea typeface="Times New Roman" panose="02020603050405020304" pitchFamily="18" charset="0"/>
              </a:rPr>
              <a:t>	   Planificación de Sprint basada en la capacidad: basada en la disponibilidad futura 	 	     	   estimada del equipo para el próximo Sprint. Velocity ayuda a determinar la cantidad de 	 	   elementos de la cartera de productos que puede tomar el próximo sprint. La capacidad 	      	   ayuda a comprender la disponibilidad del equipo para completar estos elementos 	 	  	   pendientes. Tanto la velocidad como la capacidad tienen su propia importancia en la 	  	   planificación del sprint.</a:t>
            </a:r>
            <a:endParaRPr lang="es-CO"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4204433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7C90BA-3D6B-CE23-6FA9-8359253F7C3C}"/>
              </a:ext>
            </a:extLst>
          </p:cNvPr>
          <p:cNvSpPr>
            <a:spLocks noGrp="1"/>
          </p:cNvSpPr>
          <p:nvPr>
            <p:ph type="title"/>
          </p:nvPr>
        </p:nvSpPr>
        <p:spPr/>
        <p:txBody>
          <a:bodyPr/>
          <a:lstStyle/>
          <a:p>
            <a:r>
              <a:rPr lang="en-US" dirty="0"/>
              <a:t>ARQUITECTURA STRANGER THINGS</a:t>
            </a:r>
          </a:p>
        </p:txBody>
      </p:sp>
      <p:sp>
        <p:nvSpPr>
          <p:cNvPr id="3" name="Marcador de contenido 2">
            <a:extLst>
              <a:ext uri="{FF2B5EF4-FFF2-40B4-BE49-F238E27FC236}">
                <a16:creationId xmlns:a16="http://schemas.microsoft.com/office/drawing/2014/main" id="{A6AD1BF8-FB1A-305F-0E7A-56388ED81640}"/>
              </a:ext>
            </a:extLst>
          </p:cNvPr>
          <p:cNvSpPr>
            <a:spLocks noGrp="1"/>
          </p:cNvSpPr>
          <p:nvPr>
            <p:ph idx="1"/>
          </p:nvPr>
        </p:nvSpPr>
        <p:spPr/>
        <p:txBody>
          <a:bodyPr/>
          <a:lstStyle/>
          <a:p>
            <a:r>
              <a:rPr lang="es-ES" sz="1800" dirty="0">
                <a:effectLst/>
                <a:latin typeface="Times New Roman" panose="02020603050405020304" pitchFamily="18" charset="0"/>
                <a:ea typeface="Times New Roman" panose="02020603050405020304" pitchFamily="18" charset="0"/>
              </a:rPr>
              <a:t>La propuesta es trabajar con MVC en modelo de tres capas, que es la encargada de separar el código para sus distintos roles, para así poder mantener las capas encargadas en una solución concreta y poder permitir que la aplicación sea mantenible y escalable.</a:t>
            </a:r>
            <a:endParaRPr lang="es-CO" sz="1800" dirty="0">
              <a:effectLst/>
              <a:latin typeface="Times New Roman" panose="02020603050405020304" pitchFamily="18" charset="0"/>
              <a:ea typeface="Times New Roman" panose="02020603050405020304" pitchFamily="18" charset="0"/>
            </a:endParaRPr>
          </a:p>
          <a:p>
            <a:pPr marL="0" indent="0">
              <a:buNone/>
            </a:pPr>
            <a:endParaRPr lang="en-US" dirty="0"/>
          </a:p>
        </p:txBody>
      </p:sp>
      <p:pic>
        <p:nvPicPr>
          <p:cNvPr id="4" name="Imagen 3">
            <a:extLst>
              <a:ext uri="{FF2B5EF4-FFF2-40B4-BE49-F238E27FC236}">
                <a16:creationId xmlns:a16="http://schemas.microsoft.com/office/drawing/2014/main" id="{0D579186-61E9-168B-2DE9-3761E1F37AB8}"/>
              </a:ext>
            </a:extLst>
          </p:cNvPr>
          <p:cNvPicPr>
            <a:picLocks noChangeAspect="1"/>
          </p:cNvPicPr>
          <p:nvPr/>
        </p:nvPicPr>
        <p:blipFill>
          <a:blip r:embed="rId2"/>
          <a:stretch>
            <a:fillRect/>
          </a:stretch>
        </p:blipFill>
        <p:spPr>
          <a:xfrm>
            <a:off x="3731172" y="3429000"/>
            <a:ext cx="4214649" cy="2477814"/>
          </a:xfrm>
          <a:prstGeom prst="rect">
            <a:avLst/>
          </a:prstGeom>
        </p:spPr>
      </p:pic>
    </p:spTree>
    <p:extLst>
      <p:ext uri="{BB962C8B-B14F-4D97-AF65-F5344CB8AC3E}">
        <p14:creationId xmlns:p14="http://schemas.microsoft.com/office/powerpoint/2010/main" val="3298686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A8FB74-11C9-D170-2EA8-C790A20164D6}"/>
              </a:ext>
            </a:extLst>
          </p:cNvPr>
          <p:cNvSpPr>
            <a:spLocks noGrp="1"/>
          </p:cNvSpPr>
          <p:nvPr>
            <p:ph type="title"/>
          </p:nvPr>
        </p:nvSpPr>
        <p:spPr/>
        <p:txBody>
          <a:bodyPr/>
          <a:lstStyle/>
          <a:p>
            <a:r>
              <a:rPr lang="en-US" dirty="0"/>
              <a:t>BIBLIOGRAFIA STRANGER THINGS</a:t>
            </a:r>
          </a:p>
        </p:txBody>
      </p:sp>
      <p:sp>
        <p:nvSpPr>
          <p:cNvPr id="3" name="Marcador de contenido 2">
            <a:extLst>
              <a:ext uri="{FF2B5EF4-FFF2-40B4-BE49-F238E27FC236}">
                <a16:creationId xmlns:a16="http://schemas.microsoft.com/office/drawing/2014/main" id="{91C72169-E0E0-FAF5-149C-78C4DE10932C}"/>
              </a:ext>
            </a:extLst>
          </p:cNvPr>
          <p:cNvSpPr>
            <a:spLocks noGrp="1"/>
          </p:cNvSpPr>
          <p:nvPr>
            <p:ph idx="1"/>
          </p:nvPr>
        </p:nvSpPr>
        <p:spPr/>
        <p:txBody>
          <a:bodyPr/>
          <a:lstStyle/>
          <a:p>
            <a:pPr marL="612140" algn="just">
              <a:lnSpc>
                <a:spcPct val="102000"/>
              </a:lnSpc>
              <a:spcBef>
                <a:spcPts val="395"/>
              </a:spcBef>
              <a:spcAft>
                <a:spcPts val="0"/>
              </a:spcAft>
            </a:pPr>
            <a:r>
              <a:rPr lang="es-ES" sz="1800" dirty="0">
                <a:effectLst/>
                <a:latin typeface="Times New Roman" panose="02020603050405020304" pitchFamily="18" charset="0"/>
                <a:ea typeface="Times New Roman" panose="02020603050405020304" pitchFamily="18" charset="0"/>
              </a:rPr>
              <a:t>[1] Metodologías ágiles: ¿Qué son y cuáles son las más utilizadas? (2021, 21 septiembre). ADEN. </a:t>
            </a:r>
            <a:r>
              <a:rPr lang="es-ES" sz="1800" u="sng" dirty="0">
                <a:solidFill>
                  <a:srgbClr val="0000FF"/>
                </a:solidFill>
                <a:effectLst/>
                <a:latin typeface="Times New Roman" panose="02020603050405020304" pitchFamily="18" charset="0"/>
                <a:ea typeface="Times New Roman" panose="02020603050405020304" pitchFamily="18" charset="0"/>
                <a:hlinkClick r:id="rId2"/>
              </a:rPr>
              <a:t>https://www.aden.org/business-magazine/metodologias-agiles</a:t>
            </a:r>
            <a:endParaRPr lang="es-CO" sz="1800" dirty="0">
              <a:effectLst/>
              <a:latin typeface="Times New Roman" panose="02020603050405020304" pitchFamily="18" charset="0"/>
              <a:ea typeface="Times New Roman" panose="02020603050405020304" pitchFamily="18" charset="0"/>
            </a:endParaRPr>
          </a:p>
          <a:p>
            <a:pPr marL="612140" algn="just">
              <a:lnSpc>
                <a:spcPct val="102000"/>
              </a:lnSpc>
              <a:spcBef>
                <a:spcPts val="395"/>
              </a:spcBef>
              <a:spcAft>
                <a:spcPts val="0"/>
              </a:spcAft>
            </a:pPr>
            <a:r>
              <a:rPr lang="es-ES" sz="1800" dirty="0">
                <a:effectLst/>
                <a:latin typeface="Times New Roman" panose="02020603050405020304" pitchFamily="18" charset="0"/>
                <a:ea typeface="Times New Roman" panose="02020603050405020304" pitchFamily="18" charset="0"/>
              </a:rPr>
              <a:t>[2] Martins, J. (2022, 13 julio). Qué es Scrum y cómo aplicarlo en gestión de proyectos. asana. </a:t>
            </a:r>
            <a:r>
              <a:rPr lang="es-ES" sz="1800" u="sng" dirty="0">
                <a:solidFill>
                  <a:srgbClr val="0000FF"/>
                </a:solidFill>
                <a:effectLst/>
                <a:latin typeface="Times New Roman" panose="02020603050405020304" pitchFamily="18" charset="0"/>
                <a:ea typeface="Times New Roman" panose="02020603050405020304" pitchFamily="18" charset="0"/>
                <a:hlinkClick r:id="rId3"/>
              </a:rPr>
              <a:t>https://asana.com/es/resources/what-is-scrum</a:t>
            </a:r>
            <a:endParaRPr lang="es-CO" sz="1800" dirty="0">
              <a:effectLst/>
              <a:latin typeface="Times New Roman" panose="02020603050405020304" pitchFamily="18" charset="0"/>
              <a:ea typeface="Times New Roman" panose="02020603050405020304" pitchFamily="18" charset="0"/>
            </a:endParaRPr>
          </a:p>
          <a:p>
            <a:pPr marL="612140" algn="just">
              <a:lnSpc>
                <a:spcPct val="102000"/>
              </a:lnSpc>
              <a:spcBef>
                <a:spcPts val="395"/>
              </a:spcBef>
              <a:spcAft>
                <a:spcPts val="0"/>
              </a:spcAft>
            </a:pPr>
            <a:r>
              <a:rPr lang="es-ES" sz="1800" dirty="0">
                <a:effectLst/>
                <a:latin typeface="Times New Roman" panose="02020603050405020304" pitchFamily="18" charset="0"/>
                <a:ea typeface="Times New Roman" panose="02020603050405020304" pitchFamily="18" charset="0"/>
              </a:rPr>
              <a:t>[3] MONROY, S. E. R. G. I. (2021, 14 diciembre). ¿Cuáles son los roles de la metodología Scrum? apd. </a:t>
            </a:r>
            <a:r>
              <a:rPr lang="es-ES" sz="1800" u="sng" dirty="0">
                <a:solidFill>
                  <a:srgbClr val="0000FF"/>
                </a:solidFill>
                <a:effectLst/>
                <a:latin typeface="Times New Roman" panose="02020603050405020304" pitchFamily="18" charset="0"/>
                <a:ea typeface="Times New Roman" panose="02020603050405020304" pitchFamily="18" charset="0"/>
                <a:hlinkClick r:id="rId4"/>
              </a:rPr>
              <a:t>https://www.apd.es/roles-metodologia-scrum</a:t>
            </a:r>
            <a:endParaRPr lang="es-CO" sz="1800" dirty="0">
              <a:effectLst/>
              <a:latin typeface="Times New Roman" panose="02020603050405020304" pitchFamily="18" charset="0"/>
              <a:ea typeface="Times New Roman" panose="02020603050405020304" pitchFamily="18" charset="0"/>
            </a:endParaRPr>
          </a:p>
          <a:p>
            <a:pPr marL="612140" algn="just">
              <a:lnSpc>
                <a:spcPct val="102000"/>
              </a:lnSpc>
              <a:spcBef>
                <a:spcPts val="395"/>
              </a:spcBef>
              <a:spcAft>
                <a:spcPts val="0"/>
              </a:spcAft>
            </a:pPr>
            <a:r>
              <a:rPr lang="es-ES" sz="1800" dirty="0">
                <a:effectLst/>
                <a:latin typeface="Times New Roman" panose="02020603050405020304" pitchFamily="18" charset="0"/>
                <a:ea typeface="Times New Roman" panose="02020603050405020304" pitchFamily="18" charset="0"/>
              </a:rPr>
              <a:t>[4] PALACIO, M. A. R. T. A. (2022). SCRUM MASTER TEMARIO TONCAL 1. VERSION 3.0.</a:t>
            </a:r>
            <a:endParaRPr lang="es-CO" sz="1800" dirty="0">
              <a:effectLst/>
              <a:latin typeface="Times New Roman" panose="02020603050405020304" pitchFamily="18" charset="0"/>
              <a:ea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977145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0DE0D1-056A-8137-3B62-97D3C97F7791}"/>
              </a:ext>
            </a:extLst>
          </p:cNvPr>
          <p:cNvSpPr>
            <a:spLocks noGrp="1"/>
          </p:cNvSpPr>
          <p:nvPr>
            <p:ph type="title"/>
          </p:nvPr>
        </p:nvSpPr>
        <p:spPr/>
        <p:txBody>
          <a:bodyPr/>
          <a:lstStyle/>
          <a:p>
            <a:r>
              <a:rPr lang="en-US" dirty="0"/>
              <a:t>PROYECTO STRANGER THINGS</a:t>
            </a:r>
          </a:p>
        </p:txBody>
      </p:sp>
      <p:sp>
        <p:nvSpPr>
          <p:cNvPr id="3" name="Marcador de contenido 2">
            <a:extLst>
              <a:ext uri="{FF2B5EF4-FFF2-40B4-BE49-F238E27FC236}">
                <a16:creationId xmlns:a16="http://schemas.microsoft.com/office/drawing/2014/main" id="{9EEBBBAB-696C-BD87-9585-CF22225CCFBD}"/>
              </a:ext>
            </a:extLst>
          </p:cNvPr>
          <p:cNvSpPr>
            <a:spLocks noGrp="1"/>
          </p:cNvSpPr>
          <p:nvPr>
            <p:ph idx="1"/>
          </p:nvPr>
        </p:nvSpPr>
        <p:spPr/>
        <p:txBody>
          <a:bodyPr/>
          <a:lstStyle/>
          <a:p>
            <a:pPr marL="612140" algn="just">
              <a:lnSpc>
                <a:spcPct val="102000"/>
              </a:lnSpc>
              <a:spcBef>
                <a:spcPts val="395"/>
              </a:spcBef>
              <a:spcAft>
                <a:spcPts val="0"/>
              </a:spcAft>
            </a:pPr>
            <a:r>
              <a:rPr lang="es-ES" sz="1800" dirty="0">
                <a:effectLst/>
                <a:latin typeface="Times New Roman" panose="02020603050405020304" pitchFamily="18" charset="0"/>
                <a:ea typeface="Times New Roman" panose="02020603050405020304" pitchFamily="18" charset="0"/>
              </a:rPr>
              <a:t>Nuestra propuesta para ejecutar la app de la serie de Stranger things será a través de la metodología ágil en caso scrum. Se ha evidenciado que es una forma efectiva de trabajo ya que esta totalmente enfocada en dividir las labores en varias partes para terminar el proyecto y obtener muy buenos resultados. En el proyecto está planeado que todos los fanáticos de esta serie puedan encontrar la información, capítulos, reparto, etc, dentro de la misma app. </a:t>
            </a:r>
            <a:endParaRPr lang="es-CO"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924074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24F712-6302-FB14-DB49-DA5521DC16FE}"/>
              </a:ext>
            </a:extLst>
          </p:cNvPr>
          <p:cNvSpPr>
            <a:spLocks noGrp="1"/>
          </p:cNvSpPr>
          <p:nvPr>
            <p:ph type="title"/>
          </p:nvPr>
        </p:nvSpPr>
        <p:spPr/>
        <p:txBody>
          <a:bodyPr/>
          <a:lstStyle/>
          <a:p>
            <a:r>
              <a:rPr lang="en-US" dirty="0"/>
              <a:t>RESUMEN STRANGER THINGS</a:t>
            </a:r>
          </a:p>
        </p:txBody>
      </p:sp>
      <p:sp>
        <p:nvSpPr>
          <p:cNvPr id="3" name="Marcador de contenido 2">
            <a:extLst>
              <a:ext uri="{FF2B5EF4-FFF2-40B4-BE49-F238E27FC236}">
                <a16:creationId xmlns:a16="http://schemas.microsoft.com/office/drawing/2014/main" id="{B1B49EF2-2CB7-9F2A-361C-01366C499447}"/>
              </a:ext>
            </a:extLst>
          </p:cNvPr>
          <p:cNvSpPr>
            <a:spLocks noGrp="1"/>
          </p:cNvSpPr>
          <p:nvPr>
            <p:ph idx="1"/>
          </p:nvPr>
        </p:nvSpPr>
        <p:spPr/>
        <p:txBody>
          <a:bodyPr/>
          <a:lstStyle/>
          <a:p>
            <a:pPr marL="612140" algn="just">
              <a:lnSpc>
                <a:spcPct val="102000"/>
              </a:lnSpc>
              <a:spcBef>
                <a:spcPts val="395"/>
              </a:spcBef>
              <a:spcAft>
                <a:spcPts val="0"/>
              </a:spcAft>
            </a:pPr>
            <a:r>
              <a:rPr lang="es-ES" sz="1800" dirty="0">
                <a:effectLst/>
                <a:latin typeface="Times New Roman" panose="02020603050405020304" pitchFamily="18" charset="0"/>
                <a:ea typeface="Times New Roman" panose="02020603050405020304" pitchFamily="18" charset="0"/>
              </a:rPr>
              <a:t>La propuesta que nos ingresa a nuestra compañía INNOVA COLOMBIA es para la implementación de una app para la conocida serie STRANGER THINGS que se puede encontrar en una de las mejores plataformas de streaming NETFLIX.</a:t>
            </a:r>
            <a:r>
              <a:rPr lang="es-CO" sz="1800" dirty="0">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Dentro del análisis correspondiente para la creación de la app, debemos tener en cuenta información específica sobre todo lo que conlleva la serie y de debemos cumplir con todos los requisitos correspondientes.</a:t>
            </a:r>
            <a:endParaRPr lang="es-CO"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6093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E28AD0-4228-9AEF-115E-1EF8D52BF1DE}"/>
              </a:ext>
            </a:extLst>
          </p:cNvPr>
          <p:cNvSpPr>
            <a:spLocks noGrp="1"/>
          </p:cNvSpPr>
          <p:nvPr>
            <p:ph type="title"/>
          </p:nvPr>
        </p:nvSpPr>
        <p:spPr/>
        <p:txBody>
          <a:bodyPr/>
          <a:lstStyle/>
          <a:p>
            <a:r>
              <a:rPr lang="en-US" dirty="0"/>
              <a:t>REQUERIMIENTOS FUNCIONALES STRANGER THINGS</a:t>
            </a:r>
          </a:p>
        </p:txBody>
      </p:sp>
      <p:pic>
        <p:nvPicPr>
          <p:cNvPr id="4" name="Imagen 3">
            <a:extLst>
              <a:ext uri="{FF2B5EF4-FFF2-40B4-BE49-F238E27FC236}">
                <a16:creationId xmlns:a16="http://schemas.microsoft.com/office/drawing/2014/main" id="{3DBCF85A-BCD6-8F7A-5583-7472E732045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16771" y="2379345"/>
            <a:ext cx="6127531" cy="3264710"/>
          </a:xfrm>
          <a:prstGeom prst="rect">
            <a:avLst/>
          </a:prstGeom>
          <a:noFill/>
          <a:ln>
            <a:noFill/>
          </a:ln>
        </p:spPr>
      </p:pic>
    </p:spTree>
    <p:extLst>
      <p:ext uri="{BB962C8B-B14F-4D97-AF65-F5344CB8AC3E}">
        <p14:creationId xmlns:p14="http://schemas.microsoft.com/office/powerpoint/2010/main" val="140835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CE028B-1B03-DCFB-E377-C28A525748A9}"/>
              </a:ext>
            </a:extLst>
          </p:cNvPr>
          <p:cNvSpPr>
            <a:spLocks noGrp="1"/>
          </p:cNvSpPr>
          <p:nvPr>
            <p:ph type="title"/>
          </p:nvPr>
        </p:nvSpPr>
        <p:spPr/>
        <p:txBody>
          <a:bodyPr/>
          <a:lstStyle/>
          <a:p>
            <a:r>
              <a:rPr lang="en-US" dirty="0"/>
              <a:t>REQUERIMIENTOS NO FUNCIONALES STRANGER THINGS</a:t>
            </a:r>
          </a:p>
        </p:txBody>
      </p:sp>
      <p:pic>
        <p:nvPicPr>
          <p:cNvPr id="4" name="Imagen 3">
            <a:extLst>
              <a:ext uri="{FF2B5EF4-FFF2-40B4-BE49-F238E27FC236}">
                <a16:creationId xmlns:a16="http://schemas.microsoft.com/office/drawing/2014/main" id="{BBFDF3B0-7EF6-A0BB-1094-93403761A84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53104" y="2477769"/>
            <a:ext cx="5864772" cy="3292410"/>
          </a:xfrm>
          <a:prstGeom prst="rect">
            <a:avLst/>
          </a:prstGeom>
          <a:noFill/>
          <a:ln>
            <a:noFill/>
          </a:ln>
        </p:spPr>
      </p:pic>
    </p:spTree>
    <p:extLst>
      <p:ext uri="{BB962C8B-B14F-4D97-AF65-F5344CB8AC3E}">
        <p14:creationId xmlns:p14="http://schemas.microsoft.com/office/powerpoint/2010/main" val="844807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8F9BD2-DB92-3B20-3977-F906BFC92CCF}"/>
              </a:ext>
            </a:extLst>
          </p:cNvPr>
          <p:cNvSpPr>
            <a:spLocks noGrp="1"/>
          </p:cNvSpPr>
          <p:nvPr>
            <p:ph type="title"/>
          </p:nvPr>
        </p:nvSpPr>
        <p:spPr/>
        <p:txBody>
          <a:bodyPr/>
          <a:lstStyle/>
          <a:p>
            <a:r>
              <a:rPr lang="en-US" dirty="0"/>
              <a:t>METODOLOGIAS AGILES</a:t>
            </a:r>
          </a:p>
        </p:txBody>
      </p:sp>
      <p:sp>
        <p:nvSpPr>
          <p:cNvPr id="3" name="Marcador de contenido 2">
            <a:extLst>
              <a:ext uri="{FF2B5EF4-FFF2-40B4-BE49-F238E27FC236}">
                <a16:creationId xmlns:a16="http://schemas.microsoft.com/office/drawing/2014/main" id="{8159121D-EE12-CEF3-2486-BD5861AEF5EF}"/>
              </a:ext>
            </a:extLst>
          </p:cNvPr>
          <p:cNvSpPr>
            <a:spLocks noGrp="1"/>
          </p:cNvSpPr>
          <p:nvPr>
            <p:ph idx="1"/>
          </p:nvPr>
        </p:nvSpPr>
        <p:spPr/>
        <p:txBody>
          <a:bodyPr>
            <a:normAutofit/>
          </a:bodyPr>
          <a:lstStyle/>
          <a:p>
            <a:pPr marL="612140" algn="just">
              <a:lnSpc>
                <a:spcPct val="102000"/>
              </a:lnSpc>
              <a:spcBef>
                <a:spcPts val="395"/>
              </a:spcBef>
              <a:spcAft>
                <a:spcPts val="0"/>
              </a:spcAft>
            </a:pPr>
            <a:r>
              <a:rPr lang="es-ES" sz="1800" dirty="0">
                <a:effectLst/>
                <a:latin typeface="Times New Roman" panose="02020603050405020304" pitchFamily="18" charset="0"/>
                <a:ea typeface="Times New Roman" panose="02020603050405020304" pitchFamily="18" charset="0"/>
              </a:rPr>
              <a:t>Cuando hablamos de metodologías ágiles no debemos limitarnos a pensar en una simple herramienta, sino en una estrategia integral que impulsa a las organizaciones a gestionar los proyectos con rapidez y flexibilidad.</a:t>
            </a:r>
            <a:r>
              <a:rPr lang="es-CO" sz="1800" dirty="0">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La realidad es que el mercado cada día exige mayor flexibilidad ante un panorama incierto y cambiante, y las empresas deben responder con urgencia esta demanda.</a:t>
            </a:r>
            <a:r>
              <a:rPr lang="es-CO" sz="1800" dirty="0">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“El 48% de los proyectos no se terminan dentro del tiempo planificado” – PMI</a:t>
            </a:r>
            <a:r>
              <a:rPr lang="es-CO" sz="1800" dirty="0">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La metodología Agile ayuda en el desarrollo de proyectos que necesitan rapidez y flexibilidad para adecuarse a las necesidades del cliente. Siempre enfocada a mejorar resultados. A diferencia de la forma tradicional de gestionar los proyectos, las metodologías ágiles no necesitan definir al</a:t>
            </a:r>
            <a:r>
              <a:rPr lang="es-ES" sz="1800" b="1"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inicio de los proyectos la totalidad del alcance.</a:t>
            </a:r>
            <a:r>
              <a:rPr lang="es-CO" sz="1800" dirty="0">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En efecto, definimos a las metodologías ágiles como una innovadora forma de trabajar y organizarse que “fragmenta” los proyectos en partes capaces de adaptarse sobre la marcha, complementarse y resolverse en poco tiempo</a:t>
            </a:r>
            <a:r>
              <a:rPr lang="es-ES" sz="1800" b="1" dirty="0">
                <a:effectLst/>
                <a:latin typeface="Times New Roman" panose="02020603050405020304" pitchFamily="18" charset="0"/>
                <a:ea typeface="Times New Roman" panose="02020603050405020304" pitchFamily="18" charset="0"/>
              </a:rPr>
              <a:t>.</a:t>
            </a:r>
            <a:endParaRPr lang="es-CO"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664926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E2CB53-84C8-01CF-B332-89580E453351}"/>
              </a:ext>
            </a:extLst>
          </p:cNvPr>
          <p:cNvSpPr>
            <a:spLocks noGrp="1"/>
          </p:cNvSpPr>
          <p:nvPr>
            <p:ph type="title"/>
          </p:nvPr>
        </p:nvSpPr>
        <p:spPr/>
        <p:txBody>
          <a:bodyPr/>
          <a:lstStyle/>
          <a:p>
            <a:r>
              <a:rPr lang="en-US" dirty="0"/>
              <a:t>LICENCIAS STRANGER THINGS</a:t>
            </a:r>
          </a:p>
        </p:txBody>
      </p:sp>
      <p:sp>
        <p:nvSpPr>
          <p:cNvPr id="3" name="Marcador de contenido 2">
            <a:extLst>
              <a:ext uri="{FF2B5EF4-FFF2-40B4-BE49-F238E27FC236}">
                <a16:creationId xmlns:a16="http://schemas.microsoft.com/office/drawing/2014/main" id="{4465FD77-0FFB-0A0A-BEDB-0EBF37F8DCFF}"/>
              </a:ext>
            </a:extLst>
          </p:cNvPr>
          <p:cNvSpPr>
            <a:spLocks noGrp="1"/>
          </p:cNvSpPr>
          <p:nvPr>
            <p:ph idx="1"/>
          </p:nvPr>
        </p:nvSpPr>
        <p:spPr/>
        <p:txBody>
          <a:bodyPr/>
          <a:lstStyle/>
          <a:p>
            <a:r>
              <a:rPr lang="es-ES" dirty="0"/>
              <a:t>Esta licencia permite a otros distribuir, mezclar, ajustar y construir a partir de su obra, incluso con fines comerciales, siempre que le sea reconocida la autoría de la creación original. Esta es la licencia más servicial de las ofrecidas. Recomendada para una máxima difusión y utilización de los materiales sujetos a la licencia.</a:t>
            </a:r>
            <a:endParaRPr lang="en-US" dirty="0"/>
          </a:p>
        </p:txBody>
      </p:sp>
      <p:pic>
        <p:nvPicPr>
          <p:cNvPr id="5" name="Imagen 4">
            <a:extLst>
              <a:ext uri="{FF2B5EF4-FFF2-40B4-BE49-F238E27FC236}">
                <a16:creationId xmlns:a16="http://schemas.microsoft.com/office/drawing/2014/main" id="{BFCB3905-AF0C-9C1C-5416-C880BB2203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8938" y="3998781"/>
            <a:ext cx="2606565" cy="1508640"/>
          </a:xfrm>
          <a:prstGeom prst="rect">
            <a:avLst/>
          </a:prstGeom>
        </p:spPr>
      </p:pic>
    </p:spTree>
    <p:extLst>
      <p:ext uri="{BB962C8B-B14F-4D97-AF65-F5344CB8AC3E}">
        <p14:creationId xmlns:p14="http://schemas.microsoft.com/office/powerpoint/2010/main" val="584091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BC33AB-123F-D128-EA64-21FFDB88FC51}"/>
              </a:ext>
            </a:extLst>
          </p:cNvPr>
          <p:cNvSpPr>
            <a:spLocks noGrp="1"/>
          </p:cNvSpPr>
          <p:nvPr>
            <p:ph type="title"/>
          </p:nvPr>
        </p:nvSpPr>
        <p:spPr/>
        <p:txBody>
          <a:bodyPr/>
          <a:lstStyle/>
          <a:p>
            <a:r>
              <a:rPr lang="en-US" dirty="0"/>
              <a:t>BLACKLOG STRANGER THINGS</a:t>
            </a:r>
          </a:p>
        </p:txBody>
      </p:sp>
      <p:sp>
        <p:nvSpPr>
          <p:cNvPr id="3" name="Marcador de contenido 2">
            <a:extLst>
              <a:ext uri="{FF2B5EF4-FFF2-40B4-BE49-F238E27FC236}">
                <a16:creationId xmlns:a16="http://schemas.microsoft.com/office/drawing/2014/main" id="{65FC1F3B-33E4-DA24-2DE8-884219389AB0}"/>
              </a:ext>
            </a:extLst>
          </p:cNvPr>
          <p:cNvSpPr>
            <a:spLocks noGrp="1"/>
          </p:cNvSpPr>
          <p:nvPr>
            <p:ph idx="1"/>
          </p:nvPr>
        </p:nvSpPr>
        <p:spPr/>
        <p:txBody>
          <a:bodyPr/>
          <a:lstStyle/>
          <a:p>
            <a:pPr marL="612140" algn="just">
              <a:lnSpc>
                <a:spcPct val="102000"/>
              </a:lnSpc>
              <a:spcBef>
                <a:spcPts val="395"/>
              </a:spcBef>
              <a:spcAft>
                <a:spcPts val="0"/>
              </a:spcAft>
            </a:pPr>
            <a:r>
              <a:rPr lang="es-ES" sz="1800" dirty="0">
                <a:effectLst/>
                <a:latin typeface="Times New Roman" panose="02020603050405020304" pitchFamily="18" charset="0"/>
                <a:ea typeface="Times New Roman" panose="02020603050405020304" pitchFamily="18" charset="0"/>
              </a:rPr>
              <a:t>Un Product Backlog es una lista de actividades, en orden de prioridad del equipo, dentro de las cuales se seleccionan y se escogen. Están organizados en períodos de tiempo controlados para iteraciones de productos.</a:t>
            </a:r>
            <a:endParaRPr lang="es-CO" sz="1800" dirty="0">
              <a:effectLst/>
              <a:latin typeface="Times New Roman" panose="02020603050405020304" pitchFamily="18" charset="0"/>
              <a:ea typeface="Times New Roman" panose="02020603050405020304" pitchFamily="18" charset="0"/>
            </a:endParaRPr>
          </a:p>
          <a:p>
            <a:pPr marL="269240" indent="0" algn="just">
              <a:lnSpc>
                <a:spcPct val="102000"/>
              </a:lnSpc>
              <a:spcBef>
                <a:spcPts val="395"/>
              </a:spcBef>
              <a:spcAft>
                <a:spcPts val="0"/>
              </a:spcAft>
              <a:buNone/>
            </a:pPr>
            <a:r>
              <a:rPr lang="es-ES" sz="1800" dirty="0">
                <a:effectLst/>
                <a:latin typeface="Times New Roman" panose="02020603050405020304" pitchFamily="18" charset="0"/>
                <a:ea typeface="Times New Roman" panose="02020603050405020304" pitchFamily="18" charset="0"/>
              </a:rPr>
              <a:t>   	   A continuación, presentamos el principal backlog de productos considerados durante el          	   análisis de historias de usuario:</a:t>
            </a:r>
            <a:endParaRPr lang="es-CO" sz="1800" dirty="0">
              <a:effectLst/>
              <a:latin typeface="Times New Roman" panose="02020603050405020304" pitchFamily="18" charset="0"/>
              <a:ea typeface="Times New Roman" panose="02020603050405020304" pitchFamily="18" charset="0"/>
            </a:endParaRPr>
          </a:p>
          <a:p>
            <a:pPr marL="0" indent="0" algn="ctr">
              <a:buNone/>
            </a:pPr>
            <a:r>
              <a:rPr lang="es-CO" sz="1800" b="1" i="1" dirty="0">
                <a:effectLst/>
                <a:latin typeface="Times New Roman" panose="02020603050405020304" pitchFamily="18" charset="0"/>
                <a:ea typeface="Times New Roman" panose="02020603050405020304" pitchFamily="18" charset="0"/>
              </a:rPr>
              <a:t>Tabla 5.  The Backlog Tab</a:t>
            </a:r>
            <a:endParaRPr lang="es-CO"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00875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16383E0C-89B8-20C1-7FC4-33D64FA7E8E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78007" y="109538"/>
            <a:ext cx="3435985" cy="6638925"/>
          </a:xfrm>
          <a:prstGeom prst="rect">
            <a:avLst/>
          </a:prstGeom>
          <a:noFill/>
          <a:ln>
            <a:noFill/>
          </a:ln>
        </p:spPr>
      </p:pic>
    </p:spTree>
    <p:extLst>
      <p:ext uri="{BB962C8B-B14F-4D97-AF65-F5344CB8AC3E}">
        <p14:creationId xmlns:p14="http://schemas.microsoft.com/office/powerpoint/2010/main" val="37868642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59</TotalTime>
  <Words>870</Words>
  <Application>Microsoft Office PowerPoint</Application>
  <PresentationFormat>Panorámica</PresentationFormat>
  <Paragraphs>30</Paragraphs>
  <Slides>13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13</vt:i4>
      </vt:variant>
    </vt:vector>
  </HeadingPairs>
  <TitlesOfParts>
    <vt:vector size="18" baseType="lpstr">
      <vt:lpstr>Arial</vt:lpstr>
      <vt:lpstr>Century Gothic</vt:lpstr>
      <vt:lpstr>Times New Roman</vt:lpstr>
      <vt:lpstr>Wingdings 3</vt:lpstr>
      <vt:lpstr>Ion</vt:lpstr>
      <vt:lpstr>STRANGER THINGS</vt:lpstr>
      <vt:lpstr>PROYECTO STRANGER THINGS</vt:lpstr>
      <vt:lpstr>RESUMEN STRANGER THINGS</vt:lpstr>
      <vt:lpstr>REQUERIMIENTOS FUNCIONALES STRANGER THINGS</vt:lpstr>
      <vt:lpstr>REQUERIMIENTOS NO FUNCIONALES STRANGER THINGS</vt:lpstr>
      <vt:lpstr>METODOLOGIAS AGILES</vt:lpstr>
      <vt:lpstr>LICENCIAS STRANGER THINGS</vt:lpstr>
      <vt:lpstr>BLACKLOG STRANGER THINGS</vt:lpstr>
      <vt:lpstr>Presentación de PowerPoint</vt:lpstr>
      <vt:lpstr>RELASE PLAN STRANGER THINGS</vt:lpstr>
      <vt:lpstr>CAPACITY PLANNING STRANGER THINGS</vt:lpstr>
      <vt:lpstr>ARQUITECTURA STRANGER THINGS</vt:lpstr>
      <vt:lpstr>BIBLIOGRAFIA STRANGER THINGS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STRANGER THINGS</dc:title>
  <dc:creator>Heidelberth Rocha Torres</dc:creator>
  <cp:lastModifiedBy>Heidelberth Rocha Torres</cp:lastModifiedBy>
  <cp:revision>2</cp:revision>
  <dcterms:created xsi:type="dcterms:W3CDTF">2022-09-23T21:40:08Z</dcterms:created>
  <dcterms:modified xsi:type="dcterms:W3CDTF">2022-09-23T22:39:44Z</dcterms:modified>
</cp:coreProperties>
</file>