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embeddedFontLst>
    <p:embeddedFont>
      <p:font typeface="Adobe Caslon Pro" panose="0205050205050A020403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Quattrocen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Lbtvz0PsJCd4jWB6NPpxJiF6S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43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l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 b="1">
                <a:solidFill>
                  <a:schemeClr val="lt1"/>
                </a:solidFill>
              </a:rPr>
              <a:t>TP INTEGRADOR</a:t>
            </a:r>
            <a:br>
              <a:rPr lang="es-ES">
                <a:solidFill>
                  <a:schemeClr val="lt1"/>
                </a:solidFill>
              </a:rPr>
            </a:br>
            <a:r>
              <a:rPr lang="es-ES" sz="4000">
                <a:solidFill>
                  <a:schemeClr val="accent4"/>
                </a:solidFill>
              </a:rPr>
              <a:t>LECTIS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90" name="Google Shape;90;p1" descr="Icono de gráfico. "/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</p:grpSpPr>
        <p:sp>
          <p:nvSpPr>
            <p:cNvPr id="91" name="Google Shape;91;p1"/>
            <p:cNvSpPr/>
            <p:nvPr/>
          </p:nvSpPr>
          <p:spPr>
            <a:xfrm>
              <a:off x="2025650" y="4786313"/>
              <a:ext cx="285750" cy="28733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054225" y="4843463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632" h="226" extrusionOk="0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" y="125550"/>
            <a:ext cx="35433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000" y="75988"/>
            <a:ext cx="1385000" cy="13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006" y="75995"/>
            <a:ext cx="4900769" cy="13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638" y="37247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53075" y="37248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68BCF29-14C7-40ED-97DC-27E673B58ACE}"/>
              </a:ext>
            </a:extLst>
          </p:cNvPr>
          <p:cNvSpPr/>
          <p:nvPr/>
        </p:nvSpPr>
        <p:spPr>
          <a:xfrm>
            <a:off x="2498755" y="2481964"/>
            <a:ext cx="2761307" cy="543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Profesor: Sosa, Ezequiel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0C85B90-6863-4281-A614-17A5D74A4B75}"/>
              </a:ext>
            </a:extLst>
          </p:cNvPr>
          <p:cNvSpPr/>
          <p:nvPr/>
        </p:nvSpPr>
        <p:spPr>
          <a:xfrm>
            <a:off x="6524511" y="2132156"/>
            <a:ext cx="3168734" cy="1242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Duranti, Norberto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Juárez, María Florencia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Ruiz Di Paolo, Juan 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Vega Solana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del proyecto</a:t>
            </a:r>
            <a:br>
              <a:rPr lang="es-E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7" name="Google Shape;107;p2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LECTIS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6923892" y="18389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ESPECIFICACIÓN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587499" y="187764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1587498" y="475077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DIAGRAMA DE CLASES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923891" y="47747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18" name="Google Shape;118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del proyecto</a:t>
            </a:r>
            <a:br>
              <a:rPr lang="es-E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0" name="Google Shape;120;p3"/>
          <p:cNvSpPr/>
          <p:nvPr/>
        </p:nvSpPr>
        <p:spPr>
          <a:xfrm rot="5400000">
            <a:off x="4807309" y="-975868"/>
            <a:ext cx="2751219" cy="11560960"/>
          </a:xfrm>
          <a:prstGeom prst="trapezoid">
            <a:avLst>
              <a:gd name="adj" fmla="val 25000"/>
            </a:avLst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12089" y="3844264"/>
            <a:ext cx="32583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ESPECIFICACIÓN</a:t>
            </a:r>
            <a:endParaRPr sz="16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769360" y="4483995"/>
            <a:ext cx="11020202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programa será capaz de generar múltiples recomendaciones en base al genero que mas le guste al lector o la recomendación de uno de forma aleatoria. En ambos se tendrá en cuenta los libros leídos previamente para evitar recomendar uno leído y en el caso del </a:t>
            </a:r>
            <a:r>
              <a:rPr lang="es-E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género</a:t>
            </a:r>
            <a: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tener conocimiento del favorito.</a:t>
            </a:r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402438" y="1309779"/>
            <a:ext cx="11560961" cy="1911592"/>
            <a:chOff x="402439" y="677783"/>
            <a:chExt cx="11621495" cy="1911592"/>
          </a:xfrm>
        </p:grpSpPr>
        <p:sp>
          <p:nvSpPr>
            <p:cNvPr id="124" name="Google Shape;124;p3"/>
            <p:cNvSpPr/>
            <p:nvPr/>
          </p:nvSpPr>
          <p:spPr>
            <a:xfrm rot="5400000">
              <a:off x="5257391" y="-4177169"/>
              <a:ext cx="1911592" cy="11621495"/>
            </a:xfrm>
            <a:prstGeom prst="trapezoid">
              <a:avLst>
                <a:gd name="adj" fmla="val 25000"/>
              </a:avLst>
            </a:prstGeom>
            <a:solidFill>
              <a:srgbClr val="CA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12089" y="914064"/>
              <a:ext cx="2300631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OBJETIVO</a:t>
              </a:r>
              <a:endParaRPr sz="16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19421" y="1576711"/>
              <a:ext cx="7154012" cy="243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Recomendar libros al cliente en base a los previamente leídos.</a:t>
              </a: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33" name="Google Shape;133;p4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 de clases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35" name="Google Shape;135;p4"/>
          <p:cNvSpPr/>
          <p:nvPr/>
        </p:nvSpPr>
        <p:spPr>
          <a:xfrm>
            <a:off x="717769" y="2208707"/>
            <a:ext cx="7116748" cy="24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Recomendar libros al cliente en base a los previamente leídos.</a:t>
            </a:r>
            <a:endParaRPr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29F35DD-42A9-46B2-B9D9-A78D61D4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71" y="805174"/>
            <a:ext cx="6111257" cy="586232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18" name="Google Shape;118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 del programa</a:t>
            </a:r>
            <a:br>
              <a:rPr lang="es-ES" sz="28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1" name="Google Shape;121;p3"/>
          <p:cNvSpPr/>
          <p:nvPr/>
        </p:nvSpPr>
        <p:spPr>
          <a:xfrm>
            <a:off x="612089" y="3844264"/>
            <a:ext cx="32583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ESPECIFICACIÓN</a:t>
            </a:r>
            <a:endParaRPr sz="16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769360" y="4483995"/>
            <a:ext cx="11020202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programa será capaz de generar múltiples recomendaciones en base al genero que mas le guste al lector o la recomendación de uno de forma aleatoria. En ambos se tendrá en cuenta los libros leídos previamente para evitar recomendar uno leído y en el caso del </a:t>
            </a:r>
            <a:r>
              <a:rPr lang="es-ES" sz="20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género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tener conocimiento del favorito.</a:t>
            </a:r>
            <a:endParaRPr dirty="0"/>
          </a:p>
        </p:txBody>
      </p:sp>
      <p:sp>
        <p:nvSpPr>
          <p:cNvPr id="12" name="Google Shape;146;p5">
            <a:extLst>
              <a:ext uri="{FF2B5EF4-FFF2-40B4-BE49-F238E27FC236}">
                <a16:creationId xmlns:a16="http://schemas.microsoft.com/office/drawing/2014/main" id="{AD147431-6482-4786-866C-8266E492EE47}"/>
              </a:ext>
            </a:extLst>
          </p:cNvPr>
          <p:cNvSpPr txBox="1"/>
          <p:nvPr/>
        </p:nvSpPr>
        <p:spPr>
          <a:xfrm>
            <a:off x="482400" y="1145975"/>
            <a:ext cx="112272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chemeClr val="dk1"/>
                </a:solidFill>
                <a:highlight>
                  <a:schemeClr val="lt1"/>
                </a:highlight>
                <a:latin typeface="Adobe Caslon Pro" panose="0205050205050A020403" pitchFamily="18" charset="0"/>
              </a:rPr>
              <a:t>Los parámetros ingresados al sistema son los siguientes: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3200" dirty="0">
              <a:solidFill>
                <a:schemeClr val="dk1"/>
              </a:solidFill>
              <a:highlight>
                <a:schemeClr val="lt1"/>
              </a:highlight>
              <a:latin typeface="Adobe Caslon Pro" panose="0205050205050A020403" pitchFamily="18" charset="0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dk1"/>
                </a:solidFill>
                <a:highlight>
                  <a:schemeClr val="lt1"/>
                </a:highlight>
                <a:latin typeface="Adobe Caslon Pro" panose="0205050205050A020403" pitchFamily="18" charset="0"/>
                <a:ea typeface="Quattrocento Sans"/>
                <a:cs typeface="Quattrocento Sans"/>
                <a:sym typeface="Quattrocento Sans"/>
              </a:rPr>
              <a:t>Path del archivo de libros.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dk1"/>
                </a:solidFill>
                <a:highlight>
                  <a:schemeClr val="lt1"/>
                </a:highlight>
                <a:latin typeface="Adobe Caslon Pro" panose="0205050205050A020403" pitchFamily="18" charset="0"/>
                <a:ea typeface="Quattrocento Sans"/>
                <a:cs typeface="Quattrocento Sans"/>
                <a:sym typeface="Quattrocento Sans"/>
              </a:rPr>
              <a:t>Path del archivo de lectores.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dk1"/>
                </a:solidFill>
                <a:highlight>
                  <a:schemeClr val="lt1"/>
                </a:highlight>
                <a:latin typeface="Adobe Caslon Pro" panose="0205050205050A020403" pitchFamily="18" charset="0"/>
                <a:ea typeface="Quattrocento Sans"/>
                <a:cs typeface="Quattrocento Sans"/>
                <a:sym typeface="Quattrocento Sans"/>
              </a:rPr>
              <a:t>Path de salida para las recomendaciones.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dk1"/>
                </a:solidFill>
                <a:highlight>
                  <a:schemeClr val="lt1"/>
                </a:highlight>
                <a:latin typeface="Adobe Caslon Pro" panose="0205050205050A020403" pitchFamily="18" charset="0"/>
                <a:ea typeface="Quattrocento Sans"/>
                <a:cs typeface="Quattrocento Sans"/>
                <a:sym typeface="Quattrocento Sans"/>
              </a:rPr>
              <a:t>Tipo de operación a realizar (recomendación por genero, recomendación aleatoria o filtrado por genero).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dk1"/>
                </a:solidFill>
                <a:highlight>
                  <a:schemeClr val="lt1"/>
                </a:highlight>
                <a:latin typeface="Adobe Caslon Pro" panose="0205050205050A020403" pitchFamily="18" charset="0"/>
                <a:ea typeface="Quattrocento Sans"/>
                <a:cs typeface="Quattrocento Sans"/>
                <a:sym typeface="Quattrocento Sans"/>
              </a:rPr>
              <a:t>Genero a filtrar.</a:t>
            </a:r>
            <a:endParaRPr sz="3200" dirty="0">
              <a:solidFill>
                <a:schemeClr val="dk1"/>
              </a:solidFill>
              <a:highlight>
                <a:schemeClr val="lt1"/>
              </a:highlight>
              <a:latin typeface="Adobe Caslon Pro" panose="0205050205050A020403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9126136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43" name="Google Shape;143;p5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45" name="Google Shape;145;p5"/>
          <p:cNvSpPr/>
          <p:nvPr/>
        </p:nvSpPr>
        <p:spPr>
          <a:xfrm>
            <a:off x="717769" y="2208707"/>
            <a:ext cx="7116748" cy="24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Recomendar libros al cliente en base a los previamente leídos.</a:t>
            </a:r>
            <a:endParaRPr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10BE2F3-68B1-46D6-8128-B31584961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82534"/>
              </p:ext>
            </p:extLst>
          </p:nvPr>
        </p:nvGraphicFramePr>
        <p:xfrm>
          <a:off x="838200" y="1526666"/>
          <a:ext cx="10515600" cy="3192884"/>
        </p:xfrm>
        <a:graphic>
          <a:graphicData uri="http://schemas.openxmlformats.org/drawingml/2006/table">
            <a:tbl>
              <a:tblPr/>
              <a:tblGrid>
                <a:gridCol w="1515653">
                  <a:extLst>
                    <a:ext uri="{9D8B030D-6E8A-4147-A177-3AD203B41FA5}">
                      <a16:colId xmlns:a16="http://schemas.microsoft.com/office/drawing/2014/main" val="4040820246"/>
                    </a:ext>
                  </a:extLst>
                </a:gridCol>
                <a:gridCol w="2825177">
                  <a:extLst>
                    <a:ext uri="{9D8B030D-6E8A-4147-A177-3AD203B41FA5}">
                      <a16:colId xmlns:a16="http://schemas.microsoft.com/office/drawing/2014/main" val="3272232612"/>
                    </a:ext>
                  </a:extLst>
                </a:gridCol>
                <a:gridCol w="2646330">
                  <a:extLst>
                    <a:ext uri="{9D8B030D-6E8A-4147-A177-3AD203B41FA5}">
                      <a16:colId xmlns:a16="http://schemas.microsoft.com/office/drawing/2014/main" val="2513249622"/>
                    </a:ext>
                  </a:extLst>
                </a:gridCol>
                <a:gridCol w="3528440">
                  <a:extLst>
                    <a:ext uri="{9D8B030D-6E8A-4147-A177-3AD203B41FA5}">
                      <a16:colId xmlns:a16="http://schemas.microsoft.com/office/drawing/2014/main" val="2647925027"/>
                    </a:ext>
                  </a:extLst>
                </a:gridCol>
              </a:tblGrid>
              <a:tr h="19102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OPERACIONES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ESPERADO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06869"/>
                  </a:ext>
                </a:extLst>
              </a:tr>
              <a:tr h="37295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Linea Libro OK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ingresa la linea "11;TE REGALO LO QUE SE TE ANTOJE;MENDEZ,CONNY;ESOTERISMO;458";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le aplica el metodo parseLine de la clase ParserCSV.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espera Object[]{"11", "TE REGALO LO QUE SE TE ANTOJE", "MENDEZ,CONNY","ESOTERISMO","458"} como resultado.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656114"/>
                  </a:ext>
                </a:extLst>
              </a:tr>
              <a:tr h="37295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Linea Lector OK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"20;Rodriguez;Jose;0-4-8-9-13";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el metodo parseLine de la clase ParserCSV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Object[]{"20", "Rodriguez", "Jose","0-4-8-9-13"}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773122"/>
                  </a:ext>
                </a:extLst>
              </a:tr>
              <a:tr h="37295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Linea comentario OK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"#;11;TE REGALO LO QUE SE TE ANTOJE;MENDEZ,CONNY;ESOTERISMO;458"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el metodo parseLine de la clase ParserCSV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linea ingresada se considera nula ya que es un comentario.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95139"/>
                  </a:ext>
                </a:extLst>
              </a:tr>
              <a:tr h="39115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Linea Columnas insuficientes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"11;TE REGALO LO QUE SE TE ANTOJE;MENDEZ,CONNY;ESOTERISMO;458;20"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el metodo parseLine de la clase ParserCSV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Tira una excepcion por superar las columnas que deberia tener una linea del archivo Libro.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870125"/>
                  </a:ext>
                </a:extLst>
              </a:tr>
              <a:tr h="37295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genero recomendado OK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leyeron 2 libros de ESOTERISMO y uno de MOTIVACION PERSONAL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generoRecomendado de la clase Recomendador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Genero recomendado: ESOTERISMO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093038"/>
                  </a:ext>
                </a:extLst>
              </a:tr>
              <a:tr h="37295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recomendaciones por genero OK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leyeron 2 de los 3 libros de ESOTERISMO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recomendarGenero de la clase Recomendador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recomiendan los libros no leidos de ESOTERISMO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69561"/>
                  </a:ext>
                </a:extLst>
              </a:tr>
              <a:tr h="37295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no hay recomendaciones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lector leyo todos los libros de su genero favorito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recomendarGenero de la clase Recomendador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detecta la excepcion NoHayRecomendaciones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286071"/>
                  </a:ext>
                </a:extLst>
              </a:tr>
              <a:tr h="37295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Filtrado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solicitan todos los libros de ESOTERISMO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aplica filtrarGenero de la clase Recomendador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Devuelve todos los libros del genero ESOTERISMO</a:t>
                      </a:r>
                    </a:p>
                  </a:txBody>
                  <a:tcPr marL="9097" marR="9097" marT="9097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49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2588654" y="3569453"/>
            <a:ext cx="7109138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NORBERTO DURANTI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MARIA FLORENCIA JUAREZ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JUAN DIEGO RUIZ DI PAOLO</a:t>
            </a:r>
            <a:b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SOLANA VEGA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325258" y="591193"/>
            <a:ext cx="3541500" cy="3541500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ctrTitle"/>
          </p:nvPr>
        </p:nvSpPr>
        <p:spPr>
          <a:xfrm>
            <a:off x="1524000" y="1977528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s-ES" sz="7200" b="1">
                <a:solidFill>
                  <a:schemeClr val="lt1"/>
                </a:solidFill>
              </a:rPr>
              <a:t>Gracias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559</Words>
  <Application>Microsoft Office PowerPoint</Application>
  <PresentationFormat>Panorámica</PresentationFormat>
  <Paragraphs>78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Adobe Caslon Pro</vt:lpstr>
      <vt:lpstr>Century Gothic</vt:lpstr>
      <vt:lpstr>Arial</vt:lpstr>
      <vt:lpstr>Quattrocento Sans</vt:lpstr>
      <vt:lpstr>Tema de Office</vt:lpstr>
      <vt:lpstr>TP INTEGRADOR LECTIS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INTEGRADOR LECTIS</dc:title>
  <cp:lastModifiedBy>Juan Ruiz</cp:lastModifiedBy>
  <cp:revision>2</cp:revision>
  <dcterms:created xsi:type="dcterms:W3CDTF">2021-12-25T22:10:24Z</dcterms:created>
  <dcterms:modified xsi:type="dcterms:W3CDTF">2021-12-27T23:20:25Z</dcterms:modified>
</cp:coreProperties>
</file>