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6"/>
    <p:sldId id="257" r:id="rId27"/>
    <p:sldId id="258" r:id="rId28"/>
    <p:sldId id="259" r:id="rId29"/>
    <p:sldId id="260" r:id="rId30"/>
    <p:sldId id="261" r:id="rId31"/>
    <p:sldId id="262" r:id="rId32"/>
    <p:sldId id="263" r:id="rId33"/>
    <p:sldId id="264" r:id="rId34"/>
    <p:sldId id="265" r:id="rId35"/>
  </p:sldIdLst>
  <p:sldSz cx="18288000" cy="10287000"/>
  <p:notesSz cx="6858000" cy="9144000"/>
  <p:embeddedFontLst>
    <p:embeddedFont>
      <p:font typeface="IM Fell English SC" charset="1" panose="02000000000000000000"/>
      <p:regular r:id="rId6"/>
    </p:embeddedFont>
    <p:embeddedFont>
      <p:font typeface="Arimo" charset="1" panose="020B0604020202020204"/>
      <p:regular r:id="rId7"/>
    </p:embeddedFont>
    <p:embeddedFont>
      <p:font typeface="Arimo Bold" charset="1" panose="020B0704020202020204"/>
      <p:regular r:id="rId8"/>
    </p:embeddedFont>
    <p:embeddedFont>
      <p:font typeface="Arimo Italics" charset="1" panose="020B0604020202090204"/>
      <p:regular r:id="rId9"/>
    </p:embeddedFont>
    <p:embeddedFont>
      <p:font typeface="Arimo Bold Italics" charset="1" panose="020B0704020202090204"/>
      <p:regular r:id="rId10"/>
    </p:embeddedFont>
    <p:embeddedFont>
      <p:font typeface="Gistesy" charset="1" panose="00000000000000000000"/>
      <p:regular r:id="rId11"/>
    </p:embeddedFont>
    <p:embeddedFont>
      <p:font typeface="IBM Plex Sans Thai" charset="1" panose="020B0503050203000203"/>
      <p:regular r:id="rId12"/>
    </p:embeddedFont>
    <p:embeddedFont>
      <p:font typeface="IBM Plex Sans Thai Bold" charset="1" panose="020B0803050203000203"/>
      <p:regular r:id="rId13"/>
    </p:embeddedFont>
    <p:embeddedFont>
      <p:font typeface="IBM Plex Sans Thai Thin" charset="1" panose="020B0203050203000203"/>
      <p:regular r:id="rId14"/>
    </p:embeddedFont>
    <p:embeddedFont>
      <p:font typeface="IBM Plex Sans Thai Light" charset="1" panose="020B0403050203000203"/>
      <p:regular r:id="rId15"/>
    </p:embeddedFont>
    <p:embeddedFont>
      <p:font typeface="IBM Plex Sans Thai Medium" charset="1" panose="020B0603050203000203"/>
      <p:regular r:id="rId16"/>
    </p:embeddedFont>
    <p:embeddedFont>
      <p:font typeface="IBM Plex Sans Thai Semi-Bold" charset="1" panose="020B0703050203000203"/>
      <p:regular r:id="rId17"/>
    </p:embeddedFont>
    <p:embeddedFont>
      <p:font typeface="Open Sans" charset="1" panose="020B0606030504020204"/>
      <p:regular r:id="rId18"/>
    </p:embeddedFont>
    <p:embeddedFont>
      <p:font typeface="Open Sans Bold" charset="1" panose="020B0806030504020204"/>
      <p:regular r:id="rId19"/>
    </p:embeddedFont>
    <p:embeddedFont>
      <p:font typeface="Open Sans Italics" charset="1" panose="020B0606030504020204"/>
      <p:regular r:id="rId20"/>
    </p:embeddedFont>
    <p:embeddedFont>
      <p:font typeface="Open Sans Bold Italics" charset="1" panose="020B0806030504020204"/>
      <p:regular r:id="rId21"/>
    </p:embeddedFont>
    <p:embeddedFont>
      <p:font typeface="Open Sans Light" charset="1" panose="020B0306030504020204"/>
      <p:regular r:id="rId22"/>
    </p:embeddedFont>
    <p:embeddedFont>
      <p:font typeface="Open Sans Light Italics" charset="1" panose="020B0306030504020204"/>
      <p:regular r:id="rId23"/>
    </p:embeddedFont>
    <p:embeddedFont>
      <p:font typeface="Open Sans Ultra-Bold" charset="1" panose="00000000000000000000"/>
      <p:regular r:id="rId24"/>
    </p:embeddedFont>
    <p:embeddedFont>
      <p:font typeface="Open Sans Ultra-Bold Italics" charset="1" panose="000000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slides/slide1.xml" Type="http://schemas.openxmlformats.org/officeDocument/2006/relationships/slide"/><Relationship Id="rId27" Target="slides/slide2.xml" Type="http://schemas.openxmlformats.org/officeDocument/2006/relationships/slide"/><Relationship Id="rId28" Target="slides/slide3.xml" Type="http://schemas.openxmlformats.org/officeDocument/2006/relationships/slide"/><Relationship Id="rId29" Target="slides/slide4.xml" Type="http://schemas.openxmlformats.org/officeDocument/2006/relationships/slide"/><Relationship Id="rId3" Target="viewProps.xml" Type="http://schemas.openxmlformats.org/officeDocument/2006/relationships/viewProps"/><Relationship Id="rId30" Target="slides/slide5.xml" Type="http://schemas.openxmlformats.org/officeDocument/2006/relationships/slide"/><Relationship Id="rId31" Target="slides/slide6.xml" Type="http://schemas.openxmlformats.org/officeDocument/2006/relationships/slide"/><Relationship Id="rId32" Target="slides/slide7.xml" Type="http://schemas.openxmlformats.org/officeDocument/2006/relationships/slide"/><Relationship Id="rId33" Target="slides/slide8.xml" Type="http://schemas.openxmlformats.org/officeDocument/2006/relationships/slide"/><Relationship Id="rId34" Target="slides/slide9.xml" Type="http://schemas.openxmlformats.org/officeDocument/2006/relationships/slide"/><Relationship Id="rId35" Target="slides/slide10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9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408676"/>
            <a:ext cx="18288000" cy="5253644"/>
          </a:xfrm>
          <a:custGeom>
            <a:avLst/>
            <a:gdLst/>
            <a:ahLst/>
            <a:cxnLst/>
            <a:rect r="r" b="b" t="t" l="l"/>
            <a:pathLst>
              <a:path h="5253644" w="18288000">
                <a:moveTo>
                  <a:pt x="0" y="0"/>
                </a:moveTo>
                <a:lnTo>
                  <a:pt x="18288000" y="0"/>
                </a:lnTo>
                <a:lnTo>
                  <a:pt x="18288000" y="5253644"/>
                </a:lnTo>
                <a:lnTo>
                  <a:pt x="0" y="52536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400000">
            <a:off x="-342127" y="5155096"/>
            <a:ext cx="5474031" cy="4789777"/>
            <a:chOff x="0" y="0"/>
            <a:chExt cx="812800" cy="7112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8CA87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27000" y="127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74026" y="3601952"/>
            <a:ext cx="16483609" cy="3483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29"/>
              </a:lnSpc>
            </a:pPr>
            <a:r>
              <a:rPr lang="en-US" sz="10900">
                <a:solidFill>
                  <a:srgbClr val="000000"/>
                </a:solidFill>
                <a:latin typeface="IM Fell English SC"/>
              </a:rPr>
              <a:t>Tiempo de Ejecucion de un Algoritmo y Notacion asintotica</a:t>
            </a:r>
          </a:p>
        </p:txBody>
      </p:sp>
      <p:grpSp>
        <p:nvGrpSpPr>
          <p:cNvPr name="Group 7" id="7"/>
          <p:cNvGrpSpPr/>
          <p:nvPr/>
        </p:nvGrpSpPr>
        <p:grpSpPr>
          <a:xfrm rot="5400000">
            <a:off x="13156096" y="-617408"/>
            <a:ext cx="5474031" cy="4789777"/>
            <a:chOff x="0" y="0"/>
            <a:chExt cx="812800" cy="7112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414B3B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27000" y="127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-2700000">
            <a:off x="-624356" y="6868944"/>
            <a:ext cx="3141386" cy="2736775"/>
            <a:chOff x="0" y="0"/>
            <a:chExt cx="6350000" cy="553212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5532120"/>
            </a:xfrm>
            <a:custGeom>
              <a:avLst/>
              <a:gdLst/>
              <a:ahLst/>
              <a:cxnLst/>
              <a:rect r="r" b="b" t="t" l="l"/>
              <a:pathLst>
                <a:path h="5532120" w="6350000">
                  <a:moveTo>
                    <a:pt x="4762500" y="0"/>
                  </a:moveTo>
                  <a:lnTo>
                    <a:pt x="1587500" y="0"/>
                  </a:lnTo>
                  <a:lnTo>
                    <a:pt x="0" y="2766060"/>
                  </a:lnTo>
                  <a:lnTo>
                    <a:pt x="1587500" y="5532120"/>
                  </a:lnTo>
                  <a:lnTo>
                    <a:pt x="4762500" y="5532120"/>
                  </a:lnTo>
                  <a:lnTo>
                    <a:pt x="6350000" y="2766060"/>
                  </a:lnTo>
                  <a:lnTo>
                    <a:pt x="4762500" y="0"/>
                  </a:lnTo>
                  <a:close/>
                  <a:moveTo>
                    <a:pt x="4676140" y="5382260"/>
                  </a:moveTo>
                  <a:lnTo>
                    <a:pt x="1673860" y="5382260"/>
                  </a:lnTo>
                  <a:lnTo>
                    <a:pt x="172720" y="2766060"/>
                  </a:lnTo>
                  <a:lnTo>
                    <a:pt x="1673860" y="149860"/>
                  </a:lnTo>
                  <a:lnTo>
                    <a:pt x="4676140" y="149860"/>
                  </a:lnTo>
                  <a:lnTo>
                    <a:pt x="6177280" y="2766060"/>
                  </a:lnTo>
                  <a:lnTo>
                    <a:pt x="4676140" y="5382260"/>
                  </a:lnTo>
                  <a:close/>
                </a:path>
              </a:pathLst>
            </a:custGeom>
            <a:solidFill>
              <a:srgbClr val="414B3B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7314338">
            <a:off x="15456964" y="141103"/>
            <a:ext cx="3141386" cy="2736775"/>
            <a:chOff x="0" y="0"/>
            <a:chExt cx="6350000" cy="553212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00" cy="5532120"/>
            </a:xfrm>
            <a:custGeom>
              <a:avLst/>
              <a:gdLst/>
              <a:ahLst/>
              <a:cxnLst/>
              <a:rect r="r" b="b" t="t" l="l"/>
              <a:pathLst>
                <a:path h="5532120" w="6350000">
                  <a:moveTo>
                    <a:pt x="4762500" y="0"/>
                  </a:moveTo>
                  <a:lnTo>
                    <a:pt x="1587500" y="0"/>
                  </a:lnTo>
                  <a:lnTo>
                    <a:pt x="0" y="2766060"/>
                  </a:lnTo>
                  <a:lnTo>
                    <a:pt x="1587500" y="5532120"/>
                  </a:lnTo>
                  <a:lnTo>
                    <a:pt x="4762500" y="5532120"/>
                  </a:lnTo>
                  <a:lnTo>
                    <a:pt x="6350000" y="2766060"/>
                  </a:lnTo>
                  <a:lnTo>
                    <a:pt x="4762500" y="0"/>
                  </a:lnTo>
                  <a:close/>
                  <a:moveTo>
                    <a:pt x="4676140" y="5382260"/>
                  </a:moveTo>
                  <a:lnTo>
                    <a:pt x="1673860" y="5382260"/>
                  </a:lnTo>
                  <a:lnTo>
                    <a:pt x="172720" y="2766060"/>
                  </a:lnTo>
                  <a:lnTo>
                    <a:pt x="1673860" y="149860"/>
                  </a:lnTo>
                  <a:lnTo>
                    <a:pt x="4676140" y="149860"/>
                  </a:lnTo>
                  <a:lnTo>
                    <a:pt x="6177280" y="2766060"/>
                  </a:lnTo>
                  <a:lnTo>
                    <a:pt x="4676140" y="5382260"/>
                  </a:lnTo>
                  <a:close/>
                </a:path>
              </a:pathLst>
            </a:custGeom>
            <a:solidFill>
              <a:srgbClr val="8CA87C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1627295">
            <a:off x="17438190" y="4270326"/>
            <a:ext cx="1245737" cy="1085286"/>
            <a:chOff x="0" y="0"/>
            <a:chExt cx="6350000" cy="553212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00" cy="5532120"/>
            </a:xfrm>
            <a:custGeom>
              <a:avLst/>
              <a:gdLst/>
              <a:ahLst/>
              <a:cxnLst/>
              <a:rect r="r" b="b" t="t" l="l"/>
              <a:pathLst>
                <a:path h="5532120" w="6350000">
                  <a:moveTo>
                    <a:pt x="4762500" y="0"/>
                  </a:moveTo>
                  <a:lnTo>
                    <a:pt x="1587500" y="0"/>
                  </a:lnTo>
                  <a:lnTo>
                    <a:pt x="0" y="2766060"/>
                  </a:lnTo>
                  <a:lnTo>
                    <a:pt x="1587500" y="5532120"/>
                  </a:lnTo>
                  <a:lnTo>
                    <a:pt x="4762500" y="5532120"/>
                  </a:lnTo>
                  <a:lnTo>
                    <a:pt x="6350000" y="2766060"/>
                  </a:lnTo>
                  <a:lnTo>
                    <a:pt x="4762500" y="0"/>
                  </a:lnTo>
                  <a:close/>
                  <a:moveTo>
                    <a:pt x="4676140" y="5382260"/>
                  </a:moveTo>
                  <a:lnTo>
                    <a:pt x="1673860" y="5382260"/>
                  </a:lnTo>
                  <a:lnTo>
                    <a:pt x="172720" y="2766060"/>
                  </a:lnTo>
                  <a:lnTo>
                    <a:pt x="1673860" y="149860"/>
                  </a:lnTo>
                  <a:lnTo>
                    <a:pt x="4676140" y="149860"/>
                  </a:lnTo>
                  <a:lnTo>
                    <a:pt x="6177280" y="2766060"/>
                  </a:lnTo>
                  <a:lnTo>
                    <a:pt x="4676140" y="5382260"/>
                  </a:lnTo>
                  <a:close/>
                </a:path>
              </a:pathLst>
            </a:custGeom>
            <a:solidFill>
              <a:srgbClr val="8CA87C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7637041" y="7171147"/>
            <a:ext cx="301391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Grupo #5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332579" y="8677910"/>
            <a:ext cx="555322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Juan David Jiménez Romero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9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0" y="2408676"/>
            <a:ext cx="18288000" cy="5253644"/>
          </a:xfrm>
          <a:custGeom>
            <a:avLst/>
            <a:gdLst/>
            <a:ahLst/>
            <a:cxnLst/>
            <a:rect r="r" b="b" t="t" l="l"/>
            <a:pathLst>
              <a:path h="5253644" w="18288000">
                <a:moveTo>
                  <a:pt x="0" y="0"/>
                </a:moveTo>
                <a:lnTo>
                  <a:pt x="18288000" y="0"/>
                </a:lnTo>
                <a:lnTo>
                  <a:pt x="18288000" y="5253644"/>
                </a:lnTo>
                <a:lnTo>
                  <a:pt x="0" y="52536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400000">
            <a:off x="-342127" y="5155096"/>
            <a:ext cx="5474031" cy="4789777"/>
            <a:chOff x="0" y="0"/>
            <a:chExt cx="812800" cy="7112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414B3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27000" y="127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368369" y="2944419"/>
            <a:ext cx="9551261" cy="3744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412"/>
              </a:lnSpc>
            </a:pPr>
            <a:r>
              <a:rPr lang="en-US" sz="21723">
                <a:solidFill>
                  <a:srgbClr val="000000"/>
                </a:solidFill>
                <a:latin typeface="Gistesy"/>
              </a:rPr>
              <a:t>Gracias</a:t>
            </a:r>
          </a:p>
        </p:txBody>
      </p:sp>
      <p:grpSp>
        <p:nvGrpSpPr>
          <p:cNvPr name="Group 7" id="7"/>
          <p:cNvGrpSpPr/>
          <p:nvPr/>
        </p:nvGrpSpPr>
        <p:grpSpPr>
          <a:xfrm rot="5400000">
            <a:off x="13165621" y="342127"/>
            <a:ext cx="5474031" cy="4789777"/>
            <a:chOff x="0" y="0"/>
            <a:chExt cx="812800" cy="7112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8CA87C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27000" y="127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-2700000">
            <a:off x="-624356" y="6868944"/>
            <a:ext cx="3141386" cy="2736775"/>
            <a:chOff x="0" y="0"/>
            <a:chExt cx="6350000" cy="553212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5532120"/>
            </a:xfrm>
            <a:custGeom>
              <a:avLst/>
              <a:gdLst/>
              <a:ahLst/>
              <a:cxnLst/>
              <a:rect r="r" b="b" t="t" l="l"/>
              <a:pathLst>
                <a:path h="5532120" w="6350000">
                  <a:moveTo>
                    <a:pt x="4762500" y="0"/>
                  </a:moveTo>
                  <a:lnTo>
                    <a:pt x="1587500" y="0"/>
                  </a:lnTo>
                  <a:lnTo>
                    <a:pt x="0" y="2766060"/>
                  </a:lnTo>
                  <a:lnTo>
                    <a:pt x="1587500" y="5532120"/>
                  </a:lnTo>
                  <a:lnTo>
                    <a:pt x="4762500" y="5532120"/>
                  </a:lnTo>
                  <a:lnTo>
                    <a:pt x="6350000" y="2766060"/>
                  </a:lnTo>
                  <a:lnTo>
                    <a:pt x="4762500" y="0"/>
                  </a:lnTo>
                  <a:close/>
                  <a:moveTo>
                    <a:pt x="4676140" y="5382260"/>
                  </a:moveTo>
                  <a:lnTo>
                    <a:pt x="1673860" y="5382260"/>
                  </a:lnTo>
                  <a:lnTo>
                    <a:pt x="172720" y="2766060"/>
                  </a:lnTo>
                  <a:lnTo>
                    <a:pt x="1673860" y="149860"/>
                  </a:lnTo>
                  <a:lnTo>
                    <a:pt x="4676140" y="149860"/>
                  </a:lnTo>
                  <a:lnTo>
                    <a:pt x="6177280" y="2766060"/>
                  </a:lnTo>
                  <a:lnTo>
                    <a:pt x="4676140" y="5382260"/>
                  </a:lnTo>
                  <a:close/>
                </a:path>
              </a:pathLst>
            </a:custGeom>
            <a:solidFill>
              <a:srgbClr val="8CA87C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7314338">
            <a:off x="15456964" y="141103"/>
            <a:ext cx="3141386" cy="2736775"/>
            <a:chOff x="0" y="0"/>
            <a:chExt cx="6350000" cy="553212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00" cy="5532120"/>
            </a:xfrm>
            <a:custGeom>
              <a:avLst/>
              <a:gdLst/>
              <a:ahLst/>
              <a:cxnLst/>
              <a:rect r="r" b="b" t="t" l="l"/>
              <a:pathLst>
                <a:path h="5532120" w="6350000">
                  <a:moveTo>
                    <a:pt x="4762500" y="0"/>
                  </a:moveTo>
                  <a:lnTo>
                    <a:pt x="1587500" y="0"/>
                  </a:lnTo>
                  <a:lnTo>
                    <a:pt x="0" y="2766060"/>
                  </a:lnTo>
                  <a:lnTo>
                    <a:pt x="1587500" y="5532120"/>
                  </a:lnTo>
                  <a:lnTo>
                    <a:pt x="4762500" y="5532120"/>
                  </a:lnTo>
                  <a:lnTo>
                    <a:pt x="6350000" y="2766060"/>
                  </a:lnTo>
                  <a:lnTo>
                    <a:pt x="4762500" y="0"/>
                  </a:lnTo>
                  <a:close/>
                  <a:moveTo>
                    <a:pt x="4676140" y="5382260"/>
                  </a:moveTo>
                  <a:lnTo>
                    <a:pt x="1673860" y="5382260"/>
                  </a:lnTo>
                  <a:lnTo>
                    <a:pt x="172720" y="2766060"/>
                  </a:lnTo>
                  <a:lnTo>
                    <a:pt x="1673860" y="149860"/>
                  </a:lnTo>
                  <a:lnTo>
                    <a:pt x="4676140" y="149860"/>
                  </a:lnTo>
                  <a:lnTo>
                    <a:pt x="6177280" y="2766060"/>
                  </a:lnTo>
                  <a:lnTo>
                    <a:pt x="4676140" y="5382260"/>
                  </a:lnTo>
                  <a:close/>
                </a:path>
              </a:pathLst>
            </a:custGeom>
            <a:solidFill>
              <a:srgbClr val="414B3B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1627295">
            <a:off x="17438190" y="4600857"/>
            <a:ext cx="1245737" cy="1085286"/>
            <a:chOff x="0" y="0"/>
            <a:chExt cx="6350000" cy="553212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00" cy="5532120"/>
            </a:xfrm>
            <a:custGeom>
              <a:avLst/>
              <a:gdLst/>
              <a:ahLst/>
              <a:cxnLst/>
              <a:rect r="r" b="b" t="t" l="l"/>
              <a:pathLst>
                <a:path h="5532120" w="6350000">
                  <a:moveTo>
                    <a:pt x="4762500" y="0"/>
                  </a:moveTo>
                  <a:lnTo>
                    <a:pt x="1587500" y="0"/>
                  </a:lnTo>
                  <a:lnTo>
                    <a:pt x="0" y="2766060"/>
                  </a:lnTo>
                  <a:lnTo>
                    <a:pt x="1587500" y="5532120"/>
                  </a:lnTo>
                  <a:lnTo>
                    <a:pt x="4762500" y="5532120"/>
                  </a:lnTo>
                  <a:lnTo>
                    <a:pt x="6350000" y="2766060"/>
                  </a:lnTo>
                  <a:lnTo>
                    <a:pt x="4762500" y="0"/>
                  </a:lnTo>
                  <a:close/>
                  <a:moveTo>
                    <a:pt x="4676140" y="5382260"/>
                  </a:moveTo>
                  <a:lnTo>
                    <a:pt x="1673860" y="5382260"/>
                  </a:lnTo>
                  <a:lnTo>
                    <a:pt x="172720" y="2766060"/>
                  </a:lnTo>
                  <a:lnTo>
                    <a:pt x="1673860" y="149860"/>
                  </a:lnTo>
                  <a:lnTo>
                    <a:pt x="4676140" y="149860"/>
                  </a:lnTo>
                  <a:lnTo>
                    <a:pt x="6177280" y="2766060"/>
                  </a:lnTo>
                  <a:lnTo>
                    <a:pt x="4676140" y="5382260"/>
                  </a:lnTo>
                  <a:close/>
                </a:path>
              </a:pathLst>
            </a:custGeom>
            <a:solidFill>
              <a:srgbClr val="414B3B"/>
            </a:solid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9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122291" y="8105866"/>
            <a:ext cx="12395045" cy="3560758"/>
          </a:xfrm>
          <a:custGeom>
            <a:avLst/>
            <a:gdLst/>
            <a:ahLst/>
            <a:cxnLst/>
            <a:rect r="r" b="b" t="t" l="l"/>
            <a:pathLst>
              <a:path h="3560758" w="12395045">
                <a:moveTo>
                  <a:pt x="0" y="0"/>
                </a:moveTo>
                <a:lnTo>
                  <a:pt x="12395045" y="0"/>
                </a:lnTo>
                <a:lnTo>
                  <a:pt x="12395045" y="3560759"/>
                </a:lnTo>
                <a:lnTo>
                  <a:pt x="0" y="35607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400000">
            <a:off x="-182958" y="182958"/>
            <a:ext cx="2927335" cy="2561418"/>
            <a:chOff x="0" y="0"/>
            <a:chExt cx="812800" cy="7112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8CA87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27000" y="127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730250" y="2974960"/>
            <a:ext cx="8557750" cy="7359665"/>
            <a:chOff x="0" y="0"/>
            <a:chExt cx="6350000" cy="5461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59563" y="32385"/>
              <a:ext cx="6230874" cy="5396230"/>
            </a:xfrm>
            <a:custGeom>
              <a:avLst/>
              <a:gdLst/>
              <a:ahLst/>
              <a:cxnLst/>
              <a:rect r="r" b="b" t="t" l="l"/>
              <a:pathLst>
                <a:path h="5396230" w="6230874">
                  <a:moveTo>
                    <a:pt x="3115437" y="0"/>
                  </a:moveTo>
                  <a:lnTo>
                    <a:pt x="0" y="5396230"/>
                  </a:lnTo>
                  <a:lnTo>
                    <a:pt x="6230874" y="5396230"/>
                  </a:lnTo>
                  <a:close/>
                </a:path>
              </a:pathLst>
            </a:custGeom>
            <a:blipFill>
              <a:blip r:embed="rId4"/>
              <a:stretch>
                <a:fillRect l="0" t="-7733" r="0" b="-7733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2090477" y="-1751995"/>
            <a:ext cx="12395045" cy="3560758"/>
          </a:xfrm>
          <a:custGeom>
            <a:avLst/>
            <a:gdLst/>
            <a:ahLst/>
            <a:cxnLst/>
            <a:rect r="r" b="b" t="t" l="l"/>
            <a:pathLst>
              <a:path h="3560758" w="12395045">
                <a:moveTo>
                  <a:pt x="0" y="0"/>
                </a:moveTo>
                <a:lnTo>
                  <a:pt x="12395046" y="0"/>
                </a:lnTo>
                <a:lnTo>
                  <a:pt x="12395046" y="3560758"/>
                </a:lnTo>
                <a:lnTo>
                  <a:pt x="0" y="35607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564023"/>
            <a:ext cx="8866564" cy="2232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184"/>
              </a:lnSpc>
            </a:pPr>
            <a:r>
              <a:rPr lang="en-US" sz="12988">
                <a:solidFill>
                  <a:srgbClr val="414B3B"/>
                </a:solidFill>
                <a:latin typeface="Gistesy"/>
              </a:rPr>
              <a:t>Introducción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2720128"/>
            <a:ext cx="8866564" cy="5464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426"/>
              </a:lnSpc>
            </a:pPr>
            <a:r>
              <a:rPr lang="en-US" sz="3876">
                <a:solidFill>
                  <a:srgbClr val="000000"/>
                </a:solidFill>
                <a:latin typeface="IBM Plex Sans Thai"/>
              </a:rPr>
              <a:t>El tiempo de ejecución de un algoritmo es una medida fundamental para evaluar su eficiencia y rendimiento, y desempeña un papel importante en el diseño, análisis y optimización de algoritmos debido a que nos permite saber cuanto se tarda en ejecutar nuestro algoritmo.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814447" y="-38291"/>
            <a:ext cx="747355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Tiempo de ejecución de un algoritmo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9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6870963" y="9057110"/>
            <a:ext cx="1402681" cy="1227346"/>
            <a:chOff x="0" y="0"/>
            <a:chExt cx="812800" cy="711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8CA87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27000" y="127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5400000">
            <a:off x="-12328123" y="4200220"/>
            <a:ext cx="31989172" cy="9189617"/>
          </a:xfrm>
          <a:custGeom>
            <a:avLst/>
            <a:gdLst/>
            <a:ahLst/>
            <a:cxnLst/>
            <a:rect r="r" b="b" t="t" l="l"/>
            <a:pathLst>
              <a:path h="9189617" w="31989172">
                <a:moveTo>
                  <a:pt x="0" y="0"/>
                </a:moveTo>
                <a:lnTo>
                  <a:pt x="31989172" y="0"/>
                </a:lnTo>
                <a:lnTo>
                  <a:pt x="31989172" y="9189617"/>
                </a:lnTo>
                <a:lnTo>
                  <a:pt x="0" y="91896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6870963" y="0"/>
            <a:ext cx="1402681" cy="1227346"/>
            <a:chOff x="0" y="0"/>
            <a:chExt cx="812800" cy="7112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8CA87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27000" y="127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28700" y="1491792"/>
            <a:ext cx="14803816" cy="8795208"/>
          </a:xfrm>
          <a:custGeom>
            <a:avLst/>
            <a:gdLst/>
            <a:ahLst/>
            <a:cxnLst/>
            <a:rect r="r" b="b" t="t" l="l"/>
            <a:pathLst>
              <a:path h="8795208" w="14803816">
                <a:moveTo>
                  <a:pt x="0" y="0"/>
                </a:moveTo>
                <a:lnTo>
                  <a:pt x="14803816" y="0"/>
                </a:lnTo>
                <a:lnTo>
                  <a:pt x="14803816" y="8795208"/>
                </a:lnTo>
                <a:lnTo>
                  <a:pt x="0" y="87952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-705198" y="37964"/>
            <a:ext cx="7099168" cy="1781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59"/>
              </a:lnSpc>
            </a:pPr>
            <a:r>
              <a:rPr lang="en-US" sz="10399">
                <a:solidFill>
                  <a:srgbClr val="414B3B"/>
                </a:solidFill>
                <a:latin typeface="Gistesy"/>
              </a:rPr>
              <a:t>Código ejemplo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814447" y="-66675"/>
            <a:ext cx="747355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Tiempo de ejecución de un algoritmo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9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6870963" y="9057110"/>
            <a:ext cx="1402681" cy="1227346"/>
            <a:chOff x="0" y="0"/>
            <a:chExt cx="812800" cy="711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8CA87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27000" y="127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5400000">
            <a:off x="-12328123" y="4200220"/>
            <a:ext cx="31989172" cy="9189617"/>
          </a:xfrm>
          <a:custGeom>
            <a:avLst/>
            <a:gdLst/>
            <a:ahLst/>
            <a:cxnLst/>
            <a:rect r="r" b="b" t="t" l="l"/>
            <a:pathLst>
              <a:path h="9189617" w="31989172">
                <a:moveTo>
                  <a:pt x="0" y="0"/>
                </a:moveTo>
                <a:lnTo>
                  <a:pt x="31989172" y="0"/>
                </a:lnTo>
                <a:lnTo>
                  <a:pt x="31989172" y="9189617"/>
                </a:lnTo>
                <a:lnTo>
                  <a:pt x="0" y="91896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6870963" y="0"/>
            <a:ext cx="1402681" cy="1227346"/>
            <a:chOff x="0" y="0"/>
            <a:chExt cx="812800" cy="7112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8CA87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27000" y="127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565118" y="2181556"/>
            <a:ext cx="15489656" cy="7076744"/>
          </a:xfrm>
          <a:custGeom>
            <a:avLst/>
            <a:gdLst/>
            <a:ahLst/>
            <a:cxnLst/>
            <a:rect r="r" b="b" t="t" l="l"/>
            <a:pathLst>
              <a:path h="7076744" w="15489656">
                <a:moveTo>
                  <a:pt x="0" y="0"/>
                </a:moveTo>
                <a:lnTo>
                  <a:pt x="15489656" y="0"/>
                </a:lnTo>
                <a:lnTo>
                  <a:pt x="15489656" y="7076744"/>
                </a:lnTo>
                <a:lnTo>
                  <a:pt x="0" y="70767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-928345" y="-50749"/>
            <a:ext cx="8866564" cy="2232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184"/>
              </a:lnSpc>
            </a:pPr>
            <a:r>
              <a:rPr lang="en-US" sz="12988">
                <a:solidFill>
                  <a:srgbClr val="414B3B"/>
                </a:solidFill>
                <a:latin typeface="Gistesy"/>
              </a:rPr>
              <a:t>Código ejemplo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814447" y="-117107"/>
            <a:ext cx="747355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Tiempo de ejecución de un algoritmo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9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3972">
            <a:off x="-172210" y="164049"/>
            <a:ext cx="2627241" cy="2298836"/>
            <a:chOff x="0" y="0"/>
            <a:chExt cx="812800" cy="711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8CA87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27000" y="127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399999">
            <a:off x="15834487" y="7822635"/>
            <a:ext cx="2627241" cy="2298836"/>
            <a:chOff x="0" y="0"/>
            <a:chExt cx="812800" cy="7112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414B3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27000" y="127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700000">
            <a:off x="292166" y="140276"/>
            <a:ext cx="1473068" cy="1283337"/>
            <a:chOff x="0" y="0"/>
            <a:chExt cx="6350000" cy="553212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5532120"/>
            </a:xfrm>
            <a:custGeom>
              <a:avLst/>
              <a:gdLst/>
              <a:ahLst/>
              <a:cxnLst/>
              <a:rect r="r" b="b" t="t" l="l"/>
              <a:pathLst>
                <a:path h="5532120" w="6350000">
                  <a:moveTo>
                    <a:pt x="4762500" y="0"/>
                  </a:moveTo>
                  <a:lnTo>
                    <a:pt x="1587500" y="0"/>
                  </a:lnTo>
                  <a:lnTo>
                    <a:pt x="0" y="2766060"/>
                  </a:lnTo>
                  <a:lnTo>
                    <a:pt x="1587500" y="5532120"/>
                  </a:lnTo>
                  <a:lnTo>
                    <a:pt x="4762500" y="5532120"/>
                  </a:lnTo>
                  <a:lnTo>
                    <a:pt x="6350000" y="2766060"/>
                  </a:lnTo>
                  <a:lnTo>
                    <a:pt x="4762500" y="0"/>
                  </a:lnTo>
                  <a:close/>
                  <a:moveTo>
                    <a:pt x="4676140" y="5382260"/>
                  </a:moveTo>
                  <a:lnTo>
                    <a:pt x="1673860" y="5382260"/>
                  </a:lnTo>
                  <a:lnTo>
                    <a:pt x="172720" y="2766060"/>
                  </a:lnTo>
                  <a:lnTo>
                    <a:pt x="1673860" y="149860"/>
                  </a:lnTo>
                  <a:lnTo>
                    <a:pt x="4676140" y="149860"/>
                  </a:lnTo>
                  <a:lnTo>
                    <a:pt x="6177280" y="2766060"/>
                  </a:lnTo>
                  <a:lnTo>
                    <a:pt x="4676140" y="5382260"/>
                  </a:lnTo>
                  <a:close/>
                </a:path>
              </a:pathLst>
            </a:custGeom>
            <a:solidFill>
              <a:srgbClr val="414B3B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2700000">
            <a:off x="16576929" y="9122491"/>
            <a:ext cx="1473068" cy="1283337"/>
            <a:chOff x="0" y="0"/>
            <a:chExt cx="6350000" cy="553212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5532120"/>
            </a:xfrm>
            <a:custGeom>
              <a:avLst/>
              <a:gdLst/>
              <a:ahLst/>
              <a:cxnLst/>
              <a:rect r="r" b="b" t="t" l="l"/>
              <a:pathLst>
                <a:path h="5532120" w="6350000">
                  <a:moveTo>
                    <a:pt x="4762500" y="0"/>
                  </a:moveTo>
                  <a:lnTo>
                    <a:pt x="1587500" y="0"/>
                  </a:lnTo>
                  <a:lnTo>
                    <a:pt x="0" y="2766060"/>
                  </a:lnTo>
                  <a:lnTo>
                    <a:pt x="1587500" y="5532120"/>
                  </a:lnTo>
                  <a:lnTo>
                    <a:pt x="4762500" y="5532120"/>
                  </a:lnTo>
                  <a:lnTo>
                    <a:pt x="6350000" y="2766060"/>
                  </a:lnTo>
                  <a:lnTo>
                    <a:pt x="4762500" y="0"/>
                  </a:lnTo>
                  <a:close/>
                  <a:moveTo>
                    <a:pt x="4676140" y="5382260"/>
                  </a:moveTo>
                  <a:lnTo>
                    <a:pt x="1673860" y="5382260"/>
                  </a:lnTo>
                  <a:lnTo>
                    <a:pt x="172720" y="2766060"/>
                  </a:lnTo>
                  <a:lnTo>
                    <a:pt x="1673860" y="149860"/>
                  </a:lnTo>
                  <a:lnTo>
                    <a:pt x="4676140" y="149860"/>
                  </a:lnTo>
                  <a:lnTo>
                    <a:pt x="6177280" y="2766060"/>
                  </a:lnTo>
                  <a:lnTo>
                    <a:pt x="4676140" y="5382260"/>
                  </a:lnTo>
                  <a:close/>
                </a:path>
              </a:pathLst>
            </a:custGeom>
            <a:solidFill>
              <a:srgbClr val="8CA87C"/>
            </a:solid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2604806" y="2628414"/>
            <a:ext cx="12456623" cy="5021275"/>
          </a:xfrm>
          <a:custGeom>
            <a:avLst/>
            <a:gdLst/>
            <a:ahLst/>
            <a:cxnLst/>
            <a:rect r="r" b="b" t="t" l="l"/>
            <a:pathLst>
              <a:path h="5021275" w="12456623">
                <a:moveTo>
                  <a:pt x="0" y="0"/>
                </a:moveTo>
                <a:lnTo>
                  <a:pt x="12456623" y="0"/>
                </a:lnTo>
                <a:lnTo>
                  <a:pt x="12456623" y="5021275"/>
                </a:lnTo>
                <a:lnTo>
                  <a:pt x="0" y="50212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-9525" y="68726"/>
            <a:ext cx="13659762" cy="2232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184"/>
              </a:lnSpc>
            </a:pPr>
            <a:r>
              <a:rPr lang="en-US" sz="12988">
                <a:solidFill>
                  <a:srgbClr val="414B3B"/>
                </a:solidFill>
                <a:latin typeface="Gistesy"/>
              </a:rPr>
              <a:t>Ejecución del ejemplo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090117" y="8166053"/>
            <a:ext cx="14107767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414B3B"/>
                </a:solidFill>
                <a:latin typeface="Open Sans"/>
              </a:rPr>
              <a:t>Toca destacar que el tiempo de ejecución dependerá de los requisitos del ordenador y la cantidad de aplicaciones que estén abiertas o de la complejidad del algoritmo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823972" y="2369"/>
            <a:ext cx="747355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Tiempo de ejecución de un algoritmo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9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122291" y="8105866"/>
            <a:ext cx="12395045" cy="3560758"/>
          </a:xfrm>
          <a:custGeom>
            <a:avLst/>
            <a:gdLst/>
            <a:ahLst/>
            <a:cxnLst/>
            <a:rect r="r" b="b" t="t" l="l"/>
            <a:pathLst>
              <a:path h="3560758" w="12395045">
                <a:moveTo>
                  <a:pt x="0" y="0"/>
                </a:moveTo>
                <a:lnTo>
                  <a:pt x="12395045" y="0"/>
                </a:lnTo>
                <a:lnTo>
                  <a:pt x="12395045" y="3560759"/>
                </a:lnTo>
                <a:lnTo>
                  <a:pt x="0" y="35607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400000">
            <a:off x="-182958" y="182958"/>
            <a:ext cx="2927335" cy="2561418"/>
            <a:chOff x="0" y="0"/>
            <a:chExt cx="812800" cy="7112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8CA87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27000" y="127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2090477" y="-1751995"/>
            <a:ext cx="12395045" cy="3560758"/>
          </a:xfrm>
          <a:custGeom>
            <a:avLst/>
            <a:gdLst/>
            <a:ahLst/>
            <a:cxnLst/>
            <a:rect r="r" b="b" t="t" l="l"/>
            <a:pathLst>
              <a:path h="3560758" w="12395045">
                <a:moveTo>
                  <a:pt x="0" y="0"/>
                </a:moveTo>
                <a:lnTo>
                  <a:pt x="12395046" y="0"/>
                </a:lnTo>
                <a:lnTo>
                  <a:pt x="12395046" y="3560758"/>
                </a:lnTo>
                <a:lnTo>
                  <a:pt x="0" y="35607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071348" y="3207981"/>
            <a:ext cx="6881844" cy="3871037"/>
          </a:xfrm>
          <a:custGeom>
            <a:avLst/>
            <a:gdLst/>
            <a:ahLst/>
            <a:cxnLst/>
            <a:rect r="r" b="b" t="t" l="l"/>
            <a:pathLst>
              <a:path h="3871037" w="6881844">
                <a:moveTo>
                  <a:pt x="0" y="0"/>
                </a:moveTo>
                <a:lnTo>
                  <a:pt x="6881844" y="0"/>
                </a:lnTo>
                <a:lnTo>
                  <a:pt x="6881844" y="3871038"/>
                </a:lnTo>
                <a:lnTo>
                  <a:pt x="0" y="3871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564023"/>
            <a:ext cx="8866564" cy="2232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184"/>
              </a:lnSpc>
            </a:pPr>
            <a:r>
              <a:rPr lang="en-US" sz="12988">
                <a:solidFill>
                  <a:srgbClr val="414B3B"/>
                </a:solidFill>
                <a:latin typeface="Gistesy"/>
              </a:rPr>
              <a:t>Introducción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03886" y="2720128"/>
            <a:ext cx="10250079" cy="5464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426"/>
              </a:lnSpc>
            </a:pPr>
            <a:r>
              <a:rPr lang="en-US" sz="3876">
                <a:solidFill>
                  <a:srgbClr val="000000"/>
                </a:solidFill>
                <a:latin typeface="IBM Plex Sans Thai"/>
              </a:rPr>
              <a:t>La notación asintótica es una herramienta utilizada en el análisis de algoritmos para describir el comportamiento de la complejidad temporal o espacial de un algoritmo a medida que el tamaño de la entrada aumenta hacia el infinito. Se utiliza para expresar cómo crece la eficiencia de un algoritmo en términos de la entrada.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224028" y="-38291"/>
            <a:ext cx="390554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Notación Asintótica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FF9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327850" y="0"/>
            <a:ext cx="1632300" cy="1428263"/>
            <a:chOff x="0" y="0"/>
            <a:chExt cx="812800" cy="711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8CA87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27000" y="127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5216807">
            <a:off x="-593051" y="8266321"/>
            <a:ext cx="3243501" cy="2825738"/>
            <a:chOff x="0" y="0"/>
            <a:chExt cx="6350000" cy="553212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5532120"/>
            </a:xfrm>
            <a:custGeom>
              <a:avLst/>
              <a:gdLst/>
              <a:ahLst/>
              <a:cxnLst/>
              <a:rect r="r" b="b" t="t" l="l"/>
              <a:pathLst>
                <a:path h="5532120" w="6350000">
                  <a:moveTo>
                    <a:pt x="4762500" y="0"/>
                  </a:moveTo>
                  <a:lnTo>
                    <a:pt x="1587500" y="0"/>
                  </a:lnTo>
                  <a:lnTo>
                    <a:pt x="0" y="2766060"/>
                  </a:lnTo>
                  <a:lnTo>
                    <a:pt x="1587500" y="5532120"/>
                  </a:lnTo>
                  <a:lnTo>
                    <a:pt x="4762500" y="5532120"/>
                  </a:lnTo>
                  <a:lnTo>
                    <a:pt x="6350000" y="2766060"/>
                  </a:lnTo>
                  <a:lnTo>
                    <a:pt x="4762500" y="0"/>
                  </a:lnTo>
                  <a:close/>
                  <a:moveTo>
                    <a:pt x="4676140" y="5382260"/>
                  </a:moveTo>
                  <a:lnTo>
                    <a:pt x="1673860" y="5382260"/>
                  </a:lnTo>
                  <a:lnTo>
                    <a:pt x="172720" y="2766060"/>
                  </a:lnTo>
                  <a:lnTo>
                    <a:pt x="1673860" y="149860"/>
                  </a:lnTo>
                  <a:lnTo>
                    <a:pt x="4676140" y="149860"/>
                  </a:lnTo>
                  <a:lnTo>
                    <a:pt x="6177280" y="2766060"/>
                  </a:lnTo>
                  <a:lnTo>
                    <a:pt x="4676140" y="5382260"/>
                  </a:lnTo>
                  <a:close/>
                </a:path>
              </a:pathLst>
            </a:custGeom>
            <a:solidFill>
              <a:srgbClr val="8CA87C"/>
            </a:solidFill>
          </p:spPr>
        </p:sp>
      </p:grpSp>
      <p:grpSp>
        <p:nvGrpSpPr>
          <p:cNvPr name="Group 7" id="7"/>
          <p:cNvGrpSpPr/>
          <p:nvPr/>
        </p:nvGrpSpPr>
        <p:grpSpPr>
          <a:xfrm rot="-1603691">
            <a:off x="16798279" y="7560096"/>
            <a:ext cx="2436474" cy="2122656"/>
            <a:chOff x="0" y="0"/>
            <a:chExt cx="6350000" cy="553212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5532120"/>
            </a:xfrm>
            <a:custGeom>
              <a:avLst/>
              <a:gdLst/>
              <a:ahLst/>
              <a:cxnLst/>
              <a:rect r="r" b="b" t="t" l="l"/>
              <a:pathLst>
                <a:path h="5532120" w="6350000">
                  <a:moveTo>
                    <a:pt x="4762500" y="0"/>
                  </a:moveTo>
                  <a:lnTo>
                    <a:pt x="1587500" y="0"/>
                  </a:lnTo>
                  <a:lnTo>
                    <a:pt x="0" y="2766060"/>
                  </a:lnTo>
                  <a:lnTo>
                    <a:pt x="1587500" y="5532120"/>
                  </a:lnTo>
                  <a:lnTo>
                    <a:pt x="4762500" y="5532120"/>
                  </a:lnTo>
                  <a:lnTo>
                    <a:pt x="6350000" y="2766060"/>
                  </a:lnTo>
                  <a:lnTo>
                    <a:pt x="4762500" y="0"/>
                  </a:lnTo>
                  <a:close/>
                  <a:moveTo>
                    <a:pt x="4676140" y="5382260"/>
                  </a:moveTo>
                  <a:lnTo>
                    <a:pt x="1673860" y="5382260"/>
                  </a:lnTo>
                  <a:lnTo>
                    <a:pt x="172720" y="2766060"/>
                  </a:lnTo>
                  <a:lnTo>
                    <a:pt x="1673860" y="149860"/>
                  </a:lnTo>
                  <a:lnTo>
                    <a:pt x="4676140" y="149860"/>
                  </a:lnTo>
                  <a:lnTo>
                    <a:pt x="6177280" y="2766060"/>
                  </a:lnTo>
                  <a:lnTo>
                    <a:pt x="4676140" y="5382260"/>
                  </a:lnTo>
                  <a:close/>
                </a:path>
              </a:pathLst>
            </a:custGeom>
            <a:solidFill>
              <a:srgbClr val="AB8742"/>
            </a:solidFill>
          </p:spPr>
        </p:sp>
      </p:grpSp>
      <p:grpSp>
        <p:nvGrpSpPr>
          <p:cNvPr name="Group 9" id="9"/>
          <p:cNvGrpSpPr/>
          <p:nvPr/>
        </p:nvGrpSpPr>
        <p:grpSpPr>
          <a:xfrm rot="-5255914">
            <a:off x="15976358" y="8731734"/>
            <a:ext cx="1341754" cy="1168936"/>
            <a:chOff x="0" y="0"/>
            <a:chExt cx="6350000" cy="553212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5532120"/>
            </a:xfrm>
            <a:custGeom>
              <a:avLst/>
              <a:gdLst/>
              <a:ahLst/>
              <a:cxnLst/>
              <a:rect r="r" b="b" t="t" l="l"/>
              <a:pathLst>
                <a:path h="5532120" w="6350000">
                  <a:moveTo>
                    <a:pt x="4762500" y="0"/>
                  </a:moveTo>
                  <a:lnTo>
                    <a:pt x="1587500" y="0"/>
                  </a:lnTo>
                  <a:lnTo>
                    <a:pt x="0" y="2766060"/>
                  </a:lnTo>
                  <a:lnTo>
                    <a:pt x="1587500" y="5532120"/>
                  </a:lnTo>
                  <a:lnTo>
                    <a:pt x="4762500" y="5532120"/>
                  </a:lnTo>
                  <a:lnTo>
                    <a:pt x="6350000" y="2766060"/>
                  </a:lnTo>
                  <a:lnTo>
                    <a:pt x="4762500" y="0"/>
                  </a:lnTo>
                  <a:close/>
                  <a:moveTo>
                    <a:pt x="4676140" y="5382260"/>
                  </a:moveTo>
                  <a:lnTo>
                    <a:pt x="1673860" y="5382260"/>
                  </a:lnTo>
                  <a:lnTo>
                    <a:pt x="172720" y="2766060"/>
                  </a:lnTo>
                  <a:lnTo>
                    <a:pt x="1673860" y="149860"/>
                  </a:lnTo>
                  <a:lnTo>
                    <a:pt x="4676140" y="149860"/>
                  </a:lnTo>
                  <a:lnTo>
                    <a:pt x="6177280" y="2766060"/>
                  </a:lnTo>
                  <a:lnTo>
                    <a:pt x="4676140" y="5382260"/>
                  </a:lnTo>
                  <a:close/>
                </a:path>
              </a:pathLst>
            </a:custGeom>
            <a:solidFill>
              <a:srgbClr val="AB8742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028700" y="2103760"/>
            <a:ext cx="16230600" cy="5941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Open Sans Bold"/>
              </a:rPr>
              <a:t>Notación O Grande (O()):</a:t>
            </a:r>
            <a:r>
              <a:rPr lang="en-US" sz="3099">
                <a:solidFill>
                  <a:srgbClr val="000000"/>
                </a:solidFill>
                <a:latin typeface="Open Sans Light"/>
              </a:rPr>
              <a:t> Representa el límite superior del crecimiento de una función en términos de otra función. Se utiliza para describir la complejidad temporal o espacial del peor caso de un algoritmo.</a:t>
            </a:r>
          </a:p>
          <a:p>
            <a:pPr algn="just">
              <a:lnSpc>
                <a:spcPts val="4339"/>
              </a:lnSpc>
              <a:spcBef>
                <a:spcPct val="0"/>
              </a:spcBef>
            </a:pPr>
          </a:p>
          <a:p>
            <a:pPr algn="just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Open Sans Bold"/>
              </a:rPr>
              <a:t>Notación Omega (Ω()):</a:t>
            </a:r>
            <a:r>
              <a:rPr lang="en-US" sz="3099">
                <a:solidFill>
                  <a:srgbClr val="000000"/>
                </a:solidFill>
                <a:latin typeface="Open Sans Light"/>
              </a:rPr>
              <a:t> Representa el límite inferior del crecimiento de una función en términos de otra función. Se utiliza para describir la complejidad temporal o espacial del mejor caso de un algoritmo.</a:t>
            </a:r>
          </a:p>
          <a:p>
            <a:pPr algn="just">
              <a:lnSpc>
                <a:spcPts val="4339"/>
              </a:lnSpc>
              <a:spcBef>
                <a:spcPct val="0"/>
              </a:spcBef>
            </a:pPr>
          </a:p>
          <a:p>
            <a:pPr algn="just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Open Sans Bold"/>
              </a:rPr>
              <a:t>Notación Theta (Θ())</a:t>
            </a:r>
            <a:r>
              <a:rPr lang="en-US" sz="3099">
                <a:solidFill>
                  <a:srgbClr val="000000"/>
                </a:solidFill>
                <a:latin typeface="Open Sans Light"/>
              </a:rPr>
              <a:t>: Representa tanto el límite superior como el límite inferior del crecimiento de una función en términos de otra función. Se utiliza para describir la complejidad temporal o espacial promedio de un algoritmo.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86757" y="537527"/>
            <a:ext cx="473228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Para destacar: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224028" y="-38291"/>
            <a:ext cx="390554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Notación Asintótica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9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7314359" y="2526109"/>
            <a:ext cx="41031248" cy="11787159"/>
          </a:xfrm>
          <a:custGeom>
            <a:avLst/>
            <a:gdLst/>
            <a:ahLst/>
            <a:cxnLst/>
            <a:rect r="r" b="b" t="t" l="l"/>
            <a:pathLst>
              <a:path h="11787159" w="41031248">
                <a:moveTo>
                  <a:pt x="0" y="0"/>
                </a:moveTo>
                <a:lnTo>
                  <a:pt x="41031248" y="0"/>
                </a:lnTo>
                <a:lnTo>
                  <a:pt x="41031248" y="11787159"/>
                </a:lnTo>
                <a:lnTo>
                  <a:pt x="0" y="117871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2700000">
            <a:off x="16199015" y="-340549"/>
            <a:ext cx="2667003" cy="2323493"/>
            <a:chOff x="0" y="0"/>
            <a:chExt cx="6350000" cy="553212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5532120"/>
            </a:xfrm>
            <a:custGeom>
              <a:avLst/>
              <a:gdLst/>
              <a:ahLst/>
              <a:cxnLst/>
              <a:rect r="r" b="b" t="t" l="l"/>
              <a:pathLst>
                <a:path h="5532120" w="6350000">
                  <a:moveTo>
                    <a:pt x="4762500" y="0"/>
                  </a:moveTo>
                  <a:lnTo>
                    <a:pt x="1587500" y="0"/>
                  </a:lnTo>
                  <a:lnTo>
                    <a:pt x="0" y="2766060"/>
                  </a:lnTo>
                  <a:lnTo>
                    <a:pt x="1587500" y="5532120"/>
                  </a:lnTo>
                  <a:lnTo>
                    <a:pt x="4762500" y="5532120"/>
                  </a:lnTo>
                  <a:lnTo>
                    <a:pt x="6350000" y="2766060"/>
                  </a:lnTo>
                  <a:lnTo>
                    <a:pt x="4762500" y="0"/>
                  </a:lnTo>
                  <a:close/>
                  <a:moveTo>
                    <a:pt x="4676140" y="5382260"/>
                  </a:moveTo>
                  <a:lnTo>
                    <a:pt x="1673860" y="5382260"/>
                  </a:lnTo>
                  <a:lnTo>
                    <a:pt x="172720" y="2766060"/>
                  </a:lnTo>
                  <a:lnTo>
                    <a:pt x="1673860" y="149860"/>
                  </a:lnTo>
                  <a:lnTo>
                    <a:pt x="4676140" y="149860"/>
                  </a:lnTo>
                  <a:lnTo>
                    <a:pt x="6177280" y="2766060"/>
                  </a:lnTo>
                  <a:lnTo>
                    <a:pt x="4676140" y="5382260"/>
                  </a:lnTo>
                  <a:close/>
                </a:path>
              </a:pathLst>
            </a:custGeom>
            <a:solidFill>
              <a:srgbClr val="8CA87C"/>
            </a:solidFill>
          </p:spPr>
        </p:sp>
      </p:grpSp>
      <p:grpSp>
        <p:nvGrpSpPr>
          <p:cNvPr name="Group 5" id="5"/>
          <p:cNvGrpSpPr/>
          <p:nvPr/>
        </p:nvGrpSpPr>
        <p:grpSpPr>
          <a:xfrm rot="2342133">
            <a:off x="15211094" y="856872"/>
            <a:ext cx="3936819" cy="3429756"/>
            <a:chOff x="0" y="0"/>
            <a:chExt cx="6350000" cy="553212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5532120"/>
            </a:xfrm>
            <a:custGeom>
              <a:avLst/>
              <a:gdLst/>
              <a:ahLst/>
              <a:cxnLst/>
              <a:rect r="r" b="b" t="t" l="l"/>
              <a:pathLst>
                <a:path h="5532120" w="6350000">
                  <a:moveTo>
                    <a:pt x="4762500" y="0"/>
                  </a:moveTo>
                  <a:lnTo>
                    <a:pt x="1587500" y="0"/>
                  </a:lnTo>
                  <a:lnTo>
                    <a:pt x="0" y="2766060"/>
                  </a:lnTo>
                  <a:lnTo>
                    <a:pt x="1587500" y="5532120"/>
                  </a:lnTo>
                  <a:lnTo>
                    <a:pt x="4762500" y="5532120"/>
                  </a:lnTo>
                  <a:lnTo>
                    <a:pt x="6350000" y="2766060"/>
                  </a:lnTo>
                  <a:lnTo>
                    <a:pt x="4762500" y="0"/>
                  </a:lnTo>
                  <a:close/>
                  <a:moveTo>
                    <a:pt x="4676140" y="5382260"/>
                  </a:moveTo>
                  <a:lnTo>
                    <a:pt x="1673860" y="5382260"/>
                  </a:lnTo>
                  <a:lnTo>
                    <a:pt x="172720" y="2766060"/>
                  </a:lnTo>
                  <a:lnTo>
                    <a:pt x="1673860" y="149860"/>
                  </a:lnTo>
                  <a:lnTo>
                    <a:pt x="4676140" y="149860"/>
                  </a:lnTo>
                  <a:lnTo>
                    <a:pt x="6177280" y="2766060"/>
                  </a:lnTo>
                  <a:lnTo>
                    <a:pt x="4676140" y="5382260"/>
                  </a:lnTo>
                  <a:close/>
                </a:path>
              </a:pathLst>
            </a:custGeom>
            <a:solidFill>
              <a:srgbClr val="8CA87C"/>
            </a:solidFill>
          </p:spPr>
        </p:sp>
      </p:grpSp>
      <p:grpSp>
        <p:nvGrpSpPr>
          <p:cNvPr name="Group 7" id="7"/>
          <p:cNvGrpSpPr/>
          <p:nvPr/>
        </p:nvGrpSpPr>
        <p:grpSpPr>
          <a:xfrm rot="-2700000">
            <a:off x="9645219" y="8740869"/>
            <a:ext cx="2186810" cy="1905149"/>
            <a:chOff x="0" y="0"/>
            <a:chExt cx="6350000" cy="553212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5532120"/>
            </a:xfrm>
            <a:custGeom>
              <a:avLst/>
              <a:gdLst/>
              <a:ahLst/>
              <a:cxnLst/>
              <a:rect r="r" b="b" t="t" l="l"/>
              <a:pathLst>
                <a:path h="5532120" w="6350000">
                  <a:moveTo>
                    <a:pt x="4762500" y="0"/>
                  </a:moveTo>
                  <a:lnTo>
                    <a:pt x="1587500" y="0"/>
                  </a:lnTo>
                  <a:lnTo>
                    <a:pt x="0" y="2766060"/>
                  </a:lnTo>
                  <a:lnTo>
                    <a:pt x="1587500" y="5532120"/>
                  </a:lnTo>
                  <a:lnTo>
                    <a:pt x="4762500" y="5532120"/>
                  </a:lnTo>
                  <a:lnTo>
                    <a:pt x="6350000" y="2766060"/>
                  </a:lnTo>
                  <a:lnTo>
                    <a:pt x="4762500" y="0"/>
                  </a:lnTo>
                  <a:close/>
                  <a:moveTo>
                    <a:pt x="4676140" y="5382260"/>
                  </a:moveTo>
                  <a:lnTo>
                    <a:pt x="1673860" y="5382260"/>
                  </a:lnTo>
                  <a:lnTo>
                    <a:pt x="172720" y="2766060"/>
                  </a:lnTo>
                  <a:lnTo>
                    <a:pt x="1673860" y="149860"/>
                  </a:lnTo>
                  <a:lnTo>
                    <a:pt x="4676140" y="149860"/>
                  </a:lnTo>
                  <a:lnTo>
                    <a:pt x="6177280" y="2766060"/>
                  </a:lnTo>
                  <a:lnTo>
                    <a:pt x="4676140" y="5382260"/>
                  </a:lnTo>
                  <a:close/>
                </a:path>
              </a:pathLst>
            </a:custGeom>
            <a:solidFill>
              <a:srgbClr val="8CA87C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867935" y="2166858"/>
            <a:ext cx="12960064" cy="7526586"/>
          </a:xfrm>
          <a:custGeom>
            <a:avLst/>
            <a:gdLst/>
            <a:ahLst/>
            <a:cxnLst/>
            <a:rect r="r" b="b" t="t" l="l"/>
            <a:pathLst>
              <a:path h="7526586" w="12960064">
                <a:moveTo>
                  <a:pt x="0" y="0"/>
                </a:moveTo>
                <a:lnTo>
                  <a:pt x="12960065" y="0"/>
                </a:lnTo>
                <a:lnTo>
                  <a:pt x="12960065" y="7526585"/>
                </a:lnTo>
                <a:lnTo>
                  <a:pt x="0" y="75265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-320804" y="-82152"/>
            <a:ext cx="6598794" cy="2232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184"/>
              </a:lnSpc>
            </a:pPr>
            <a:r>
              <a:rPr lang="en-US" sz="12988">
                <a:solidFill>
                  <a:srgbClr val="414B3B"/>
                </a:solidFill>
                <a:latin typeface="Gistesy"/>
              </a:rPr>
              <a:t>Ejemplo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224028" y="-38291"/>
            <a:ext cx="390554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Notación Asintótica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9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0" y="9057110"/>
            <a:ext cx="1402681" cy="1227346"/>
            <a:chOff x="0" y="0"/>
            <a:chExt cx="812800" cy="711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8CA87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27000" y="127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5400000">
            <a:off x="-1706031" y="4200220"/>
            <a:ext cx="31989172" cy="9189617"/>
          </a:xfrm>
          <a:custGeom>
            <a:avLst/>
            <a:gdLst/>
            <a:ahLst/>
            <a:cxnLst/>
            <a:rect r="r" b="b" t="t" l="l"/>
            <a:pathLst>
              <a:path h="9189617" w="31989172">
                <a:moveTo>
                  <a:pt x="0" y="0"/>
                </a:moveTo>
                <a:lnTo>
                  <a:pt x="31989172" y="0"/>
                </a:lnTo>
                <a:lnTo>
                  <a:pt x="31989172" y="9189617"/>
                </a:lnTo>
                <a:lnTo>
                  <a:pt x="0" y="91896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8358" y="28066"/>
            <a:ext cx="11053411" cy="2232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184"/>
              </a:lnSpc>
            </a:pPr>
            <a:r>
              <a:rPr lang="en-US" sz="12988">
                <a:solidFill>
                  <a:srgbClr val="414B3B"/>
                </a:solidFill>
                <a:latin typeface="Gistesy"/>
              </a:rPr>
              <a:t>Ejecución del ejemplo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0" y="0"/>
            <a:ext cx="1402681" cy="1227346"/>
            <a:chOff x="0" y="0"/>
            <a:chExt cx="812800" cy="7112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8CA87C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27000" y="127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951664" y="2260372"/>
            <a:ext cx="9466799" cy="3515805"/>
          </a:xfrm>
          <a:custGeom>
            <a:avLst/>
            <a:gdLst/>
            <a:ahLst/>
            <a:cxnLst/>
            <a:rect r="r" b="b" t="t" l="l"/>
            <a:pathLst>
              <a:path h="3515805" w="9466799">
                <a:moveTo>
                  <a:pt x="0" y="0"/>
                </a:moveTo>
                <a:lnTo>
                  <a:pt x="9466799" y="0"/>
                </a:lnTo>
                <a:lnTo>
                  <a:pt x="9466799" y="3515805"/>
                </a:lnTo>
                <a:lnTo>
                  <a:pt x="0" y="35158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51664" y="5811152"/>
            <a:ext cx="11304402" cy="3245958"/>
          </a:xfrm>
          <a:custGeom>
            <a:avLst/>
            <a:gdLst/>
            <a:ahLst/>
            <a:cxnLst/>
            <a:rect r="r" b="b" t="t" l="l"/>
            <a:pathLst>
              <a:path h="3245958" w="11304402">
                <a:moveTo>
                  <a:pt x="0" y="0"/>
                </a:moveTo>
                <a:lnTo>
                  <a:pt x="11304402" y="0"/>
                </a:lnTo>
                <a:lnTo>
                  <a:pt x="11304402" y="3245958"/>
                </a:lnTo>
                <a:lnTo>
                  <a:pt x="0" y="32459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2428904" y="2399044"/>
            <a:ext cx="5198549" cy="4600633"/>
          </a:xfrm>
          <a:custGeom>
            <a:avLst/>
            <a:gdLst/>
            <a:ahLst/>
            <a:cxnLst/>
            <a:rect r="r" b="b" t="t" l="l"/>
            <a:pathLst>
              <a:path h="4600633" w="5198549">
                <a:moveTo>
                  <a:pt x="0" y="0"/>
                </a:moveTo>
                <a:lnTo>
                  <a:pt x="5198549" y="0"/>
                </a:lnTo>
                <a:lnTo>
                  <a:pt x="5198549" y="4600633"/>
                </a:lnTo>
                <a:lnTo>
                  <a:pt x="0" y="460063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4224028" y="-38291"/>
            <a:ext cx="390554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Notación Asintótica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51664" y="9210675"/>
            <a:ext cx="15922634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Open Sans Light"/>
              </a:rPr>
              <a:t>El </a:t>
            </a:r>
            <a:r>
              <a:rPr lang="en-US" sz="2499">
                <a:solidFill>
                  <a:srgbClr val="000000"/>
                </a:solidFill>
                <a:latin typeface="Open Sans Light"/>
              </a:rPr>
              <a:t>muestra que la función factorial tiene una complejidad de tiempo O(n) porque llama a sí misma n veces, donde n es el número para calcular el factorial. Esto se debe a que el algoritmo realiza un bucle de tamaño 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DAF95sff03k</dc:identifier>
  <dcterms:modified xsi:type="dcterms:W3CDTF">2011-08-01T06:04:30Z</dcterms:modified>
  <cp:revision>1</cp:revision>
  <dc:title>Tiempo de Ejecucion de un Algoritmo y Notacion asintotica</dc:title>
</cp:coreProperties>
</file>