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1"/>
  </p:notesMasterIdLst>
  <p:sldIdLst>
    <p:sldId id="256" r:id="rId2"/>
    <p:sldId id="270" r:id="rId3"/>
    <p:sldId id="271" r:id="rId4"/>
    <p:sldId id="272" r:id="rId5"/>
    <p:sldId id="286" r:id="rId6"/>
    <p:sldId id="274" r:id="rId7"/>
    <p:sldId id="273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  <a:srgbClr val="FF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696" autoAdjust="0"/>
  </p:normalViewPr>
  <p:slideViewPr>
    <p:cSldViewPr snapToGrid="0" showGuides="1">
      <p:cViewPr varScale="1">
        <p:scale>
          <a:sx n="101" d="100"/>
          <a:sy n="101" d="100"/>
        </p:scale>
        <p:origin x="10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9D368-D4AE-49DC-B7A4-AC817321A3CC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3823B-BEB0-4440-AC1E-51A63F28C9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2430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3823B-BEB0-4440-AC1E-51A63F28C9AF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9123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683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798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083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41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4688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0615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675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69143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3503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046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3397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3166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16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799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423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777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258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3AEA-854F-4189-B47D-D24064D588FB}" type="datetimeFigureOut">
              <a:rPr lang="ca-ES" smtClean="0"/>
              <a:t>29/8/2022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7762-8228-4917-A7C0-80EA987D1BC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577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UNsuUThiyo" TargetMode="External"/><Relationship Id="rId2" Type="http://schemas.openxmlformats.org/officeDocument/2006/relationships/hyperlink" Target="https://www.w3schools.com/html/html_accessibility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accessibility/accessibility_labels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106B8-1F26-4568-93A5-69459AC3F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59429"/>
            <a:ext cx="7315200" cy="1945745"/>
          </a:xfrm>
        </p:spPr>
        <p:txBody>
          <a:bodyPr>
            <a:noAutofit/>
          </a:bodyPr>
          <a:lstStyle/>
          <a:p>
            <a:r>
              <a:rPr lang="es-ES" sz="4400"/>
              <a:t>ACCESSIBILItat web 2:</a:t>
            </a:r>
            <a:br>
              <a:rPr lang="es-ES" sz="4400"/>
            </a:br>
            <a:r>
              <a:rPr lang="es-ES" sz="3200" cap="none"/>
              <a:t>Elements de disseny</a:t>
            </a:r>
            <a:endParaRPr lang="ca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434074-5207-4CDB-B5A5-98F26B947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157929"/>
            <a:ext cx="7315200" cy="685800"/>
          </a:xfrm>
        </p:spPr>
        <p:txBody>
          <a:bodyPr>
            <a:normAutofit lnSpcReduction="10000"/>
          </a:bodyPr>
          <a:lstStyle/>
          <a:p>
            <a:r>
              <a:rPr lang="es-ES" sz="2400"/>
              <a:t>UF1843: Aplicació de tècniques d’usabilitat i accessibilitat a l’entorn client</a:t>
            </a:r>
            <a:endParaRPr lang="ca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AB6235-219B-4596-933E-7B18B88F4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33636" y="1322774"/>
            <a:ext cx="2042945" cy="36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F36989-4B19-4A99-BF83-47DC326AB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41450" y="5714100"/>
            <a:ext cx="1027318" cy="360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F8070C-1B69-BB57-F415-9ACBDA64526A}"/>
              </a:ext>
            </a:extLst>
          </p:cNvPr>
          <p:cNvSpPr txBox="1"/>
          <p:nvPr/>
        </p:nvSpPr>
        <p:spPr>
          <a:xfrm rot="16200000">
            <a:off x="7788406" y="3597025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Ferran Parellada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77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D55E2-7D25-4BF1-CC20-9613282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22937"/>
            <a:ext cx="7955280" cy="529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/>
              <a:t>Utilitza </a:t>
            </a:r>
            <a:r>
              <a:rPr lang="es-ES" sz="2400" b="1" u="sng"/>
              <a:t>sempre</a:t>
            </a:r>
            <a:r>
              <a:rPr lang="es-ES" sz="2400"/>
              <a:t> etiquetes semàntiques</a:t>
            </a:r>
            <a:endParaRPr lang="ca-ES" sz="240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A62FF4-A95E-1F38-E70A-98374124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584119"/>
            <a:ext cx="5408475" cy="384905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D827E2F-5991-299F-F379-91334579600A}"/>
              </a:ext>
            </a:extLst>
          </p:cNvPr>
          <p:cNvSpPr txBox="1"/>
          <p:nvPr/>
        </p:nvSpPr>
        <p:spPr>
          <a:xfrm>
            <a:off x="3143250" y="6473755"/>
            <a:ext cx="6810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i="1"/>
              <a:t>Imatge: https://jorgesanchez.net/manuales/html/elementos-estructurales-html.html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674A91-CDA0-3ADA-A871-257AA718C26C}"/>
              </a:ext>
            </a:extLst>
          </p:cNvPr>
          <p:cNvSpPr txBox="1"/>
          <p:nvPr/>
        </p:nvSpPr>
        <p:spPr>
          <a:xfrm>
            <a:off x="6410324" y="2562881"/>
            <a:ext cx="2139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Recorda que </a:t>
            </a:r>
            <a:r>
              <a:rPr lang="es-ES" i="1"/>
              <a:t>div</a:t>
            </a:r>
            <a:r>
              <a:rPr lang="es-ES"/>
              <a:t> i </a:t>
            </a:r>
            <a:r>
              <a:rPr lang="es-ES" i="1"/>
              <a:t>span</a:t>
            </a:r>
            <a:r>
              <a:rPr lang="es-ES"/>
              <a:t> no són semàntiques</a:t>
            </a:r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CEAE0D3-B230-CE47-F140-0D74BF99EF61}"/>
              </a:ext>
            </a:extLst>
          </p:cNvPr>
          <p:cNvSpPr txBox="1"/>
          <p:nvPr/>
        </p:nvSpPr>
        <p:spPr>
          <a:xfrm>
            <a:off x="2038350" y="1637467"/>
            <a:ext cx="448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highlight>
                  <a:srgbClr val="FFFF00"/>
                </a:highlight>
              </a:rPr>
              <a:t>Etiquetes semàntiques</a:t>
            </a:r>
            <a:endParaRPr lang="ca-ES" sz="2000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429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D55E2-7D25-4BF1-CC20-9613282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381081"/>
            <a:ext cx="7955280" cy="529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/>
              <a:t>Respecta la jerarquia dels titols</a:t>
            </a:r>
            <a:endParaRPr lang="ca-ES" sz="24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827E2F-5991-299F-F379-91334579600A}"/>
              </a:ext>
            </a:extLst>
          </p:cNvPr>
          <p:cNvSpPr txBox="1"/>
          <p:nvPr/>
        </p:nvSpPr>
        <p:spPr>
          <a:xfrm>
            <a:off x="2333625" y="6464230"/>
            <a:ext cx="6810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i="1"/>
              <a:t>Més informació: https://developer.mozilla.org/es/docs/Web/HTML/Element/Heading_Elements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674A91-CDA0-3ADA-A871-257AA718C26C}"/>
              </a:ext>
            </a:extLst>
          </p:cNvPr>
          <p:cNvSpPr txBox="1"/>
          <p:nvPr/>
        </p:nvSpPr>
        <p:spPr>
          <a:xfrm>
            <a:off x="4705350" y="3319165"/>
            <a:ext cx="3844290" cy="2031325"/>
          </a:xfrm>
          <a:prstGeom prst="rect">
            <a:avLst/>
          </a:prstGeom>
          <a:solidFill>
            <a:srgbClr val="CCFFCC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Només hauria d’haver un &lt;h1&gt; per página, però s’accepta si hi ha moltes seccions.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Si hi ha subtítol ha de ser &lt;h2&gt;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No s’han d’utilizar els nivells del titols per a reduir el tamany de la lletra (això es fa al CSS) </a:t>
            </a:r>
            <a:endParaRPr lang="ca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656005-21A5-2495-179F-4EBE6490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" y="2989898"/>
            <a:ext cx="3923218" cy="28377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773BD1-DADC-BC09-7006-0CF7B246E204}"/>
              </a:ext>
            </a:extLst>
          </p:cNvPr>
          <p:cNvSpPr txBox="1"/>
          <p:nvPr/>
        </p:nvSpPr>
        <p:spPr>
          <a:xfrm>
            <a:off x="2038350" y="1637467"/>
            <a:ext cx="448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highlight>
                  <a:srgbClr val="FFFF00"/>
                </a:highlight>
              </a:rPr>
              <a:t>Títols h1, h2,..,h6 (headings)</a:t>
            </a:r>
            <a:endParaRPr lang="ca-ES" sz="2000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718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D55E2-7D25-4BF1-CC20-9613282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495626"/>
            <a:ext cx="7955280" cy="819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800"/>
              <a:t>El text sempre ha d’anar amb l’etiqueta &lt;p&gt;</a:t>
            </a:r>
          </a:p>
          <a:p>
            <a:pPr marL="0" indent="0">
              <a:buNone/>
            </a:pPr>
            <a:r>
              <a:rPr lang="es-ES"/>
              <a:t>Això está bé:</a:t>
            </a:r>
            <a:endParaRPr lang="ca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827E2F-5991-299F-F379-91334579600A}"/>
              </a:ext>
            </a:extLst>
          </p:cNvPr>
          <p:cNvSpPr txBox="1"/>
          <p:nvPr/>
        </p:nvSpPr>
        <p:spPr>
          <a:xfrm>
            <a:off x="2333625" y="6464230"/>
            <a:ext cx="6810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i="1"/>
              <a:t>Més informació: https://developer.mozilla.org/es/docs/Web/HTML/Element/Heading_Elements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4FAADA-3065-2F5F-F922-CADD070C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464847"/>
            <a:ext cx="7833742" cy="3927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6C6CA0-3CBC-8CEA-4A85-D95DB309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4817981"/>
            <a:ext cx="7833742" cy="45353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25DA2F0-E4BA-2866-410E-35A8802B5998}"/>
              </a:ext>
            </a:extLst>
          </p:cNvPr>
          <p:cNvSpPr txBox="1"/>
          <p:nvPr/>
        </p:nvSpPr>
        <p:spPr>
          <a:xfrm>
            <a:off x="470535" y="4275055"/>
            <a:ext cx="562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/>
              <a:t>Però això no</a:t>
            </a:r>
            <a:endParaRPr lang="ca-ES" sz="20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7CA77F-E78B-5DD0-2BB2-36B2C82C3C15}"/>
              </a:ext>
            </a:extLst>
          </p:cNvPr>
          <p:cNvSpPr txBox="1"/>
          <p:nvPr/>
        </p:nvSpPr>
        <p:spPr>
          <a:xfrm>
            <a:off x="2038350" y="1637467"/>
            <a:ext cx="448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highlight>
                  <a:srgbClr val="FFFF00"/>
                </a:highlight>
              </a:rPr>
              <a:t>Etiqueta p</a:t>
            </a:r>
            <a:endParaRPr lang="ca-ES" sz="2000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457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D55E2-7D25-4BF1-CC20-9613282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76590"/>
            <a:ext cx="7955280" cy="819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/>
              <a:t>Afegeix sempre el text alternatiu (alt) a les imatges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5DA2F0-E4BA-2866-410E-35A8802B5998}"/>
              </a:ext>
            </a:extLst>
          </p:cNvPr>
          <p:cNvSpPr txBox="1"/>
          <p:nvPr/>
        </p:nvSpPr>
        <p:spPr>
          <a:xfrm>
            <a:off x="470536" y="3863741"/>
            <a:ext cx="427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/>
              <a:t>Nota: en les imatges “decoratives” és millor deixar l’atribut buit: </a:t>
            </a:r>
            <a:endParaRPr lang="ca-ES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12A99F-08DB-0554-C6B6-D0E68C770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031248"/>
            <a:ext cx="6076190" cy="6761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70B6DA-3F49-0FDE-12CD-33CB602F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13" y="4690816"/>
            <a:ext cx="1279458" cy="72317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D8386F7-1CE7-2B31-E6D0-6F6E1DBB6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09" y="3826752"/>
            <a:ext cx="2147886" cy="242896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9F2807-2C00-5E5F-D149-0227959070F8}"/>
              </a:ext>
            </a:extLst>
          </p:cNvPr>
          <p:cNvSpPr txBox="1"/>
          <p:nvPr/>
        </p:nvSpPr>
        <p:spPr>
          <a:xfrm>
            <a:off x="2038350" y="1637467"/>
            <a:ext cx="448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/>
              <a:t>Atribut </a:t>
            </a:r>
            <a:r>
              <a:rPr lang="es-ES" sz="2000" b="1">
                <a:highlight>
                  <a:srgbClr val="FFFF00"/>
                </a:highlight>
              </a:rPr>
              <a:t>alt </a:t>
            </a:r>
            <a:r>
              <a:rPr lang="es-ES" sz="2000" b="1"/>
              <a:t>a les imatges</a:t>
            </a:r>
            <a:endParaRPr lang="ca-ES" sz="2000" b="1"/>
          </a:p>
        </p:txBody>
      </p:sp>
    </p:spTree>
    <p:extLst>
      <p:ext uri="{BB962C8B-B14F-4D97-AF65-F5344CB8AC3E}">
        <p14:creationId xmlns:p14="http://schemas.microsoft.com/office/powerpoint/2010/main" val="187535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1A4776-9CB1-0F3D-AC75-31D4E837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405340"/>
            <a:ext cx="5014452" cy="402842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5A38A62-7C04-2FB9-3C0E-3732E89FC8F6}"/>
              </a:ext>
            </a:extLst>
          </p:cNvPr>
          <p:cNvSpPr txBox="1"/>
          <p:nvPr/>
        </p:nvSpPr>
        <p:spPr>
          <a:xfrm>
            <a:off x="594360" y="3503586"/>
            <a:ext cx="22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Això está malament</a:t>
            </a:r>
            <a:endParaRPr lang="ca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548E22B-6C2C-562F-E984-86117965B8C7}"/>
              </a:ext>
            </a:extLst>
          </p:cNvPr>
          <p:cNvSpPr/>
          <p:nvPr/>
        </p:nvSpPr>
        <p:spPr>
          <a:xfrm>
            <a:off x="666750" y="3822299"/>
            <a:ext cx="2386013" cy="12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F93DE5D0-195A-4335-24BD-4357B9499ECF}"/>
              </a:ext>
            </a:extLst>
          </p:cNvPr>
          <p:cNvSpPr txBox="1">
            <a:spLocks/>
          </p:cNvSpPr>
          <p:nvPr/>
        </p:nvSpPr>
        <p:spPr>
          <a:xfrm>
            <a:off x="594360" y="1886026"/>
            <a:ext cx="7349490" cy="819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/>
              <a:t>Las llistes d’elements s’han d’estructurar amb ul / ol - li</a:t>
            </a:r>
          </a:p>
        </p:txBody>
      </p:sp>
    </p:spTree>
    <p:extLst>
      <p:ext uri="{BB962C8B-B14F-4D97-AF65-F5344CB8AC3E}">
        <p14:creationId xmlns:p14="http://schemas.microsoft.com/office/powerpoint/2010/main" val="61663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D55E2-7D25-4BF1-CC20-9613282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86026"/>
            <a:ext cx="7349490" cy="819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/>
              <a:t>Las llistes d’elements s’han d’estructurar amb ul / ol - li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736C00-AB70-B7F5-6C56-827C5F56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71" y="2371725"/>
            <a:ext cx="4902128" cy="40096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B71064D-0099-E203-95AB-609241745F2E}"/>
              </a:ext>
            </a:extLst>
          </p:cNvPr>
          <p:cNvSpPr txBox="1"/>
          <p:nvPr/>
        </p:nvSpPr>
        <p:spPr>
          <a:xfrm>
            <a:off x="594360" y="3503586"/>
            <a:ext cx="22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Això está bé</a:t>
            </a:r>
            <a:endParaRPr lang="ca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B58F8760-1BBA-729E-8A4E-24E776277F73}"/>
              </a:ext>
            </a:extLst>
          </p:cNvPr>
          <p:cNvSpPr/>
          <p:nvPr/>
        </p:nvSpPr>
        <p:spPr>
          <a:xfrm>
            <a:off x="666750" y="3822299"/>
            <a:ext cx="2386013" cy="12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8190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D55E2-7D25-4BF1-CC20-9613282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86026"/>
            <a:ext cx="7349490" cy="819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/>
              <a:t>Als formularis no poden faltar les etiquetes </a:t>
            </a:r>
            <a:r>
              <a:rPr lang="es-ES" sz="2800">
                <a:highlight>
                  <a:srgbClr val="FFFF00"/>
                </a:highlight>
              </a:rPr>
              <a:t>form</a:t>
            </a:r>
            <a:r>
              <a:rPr lang="es-ES" sz="2800"/>
              <a:t> i  </a:t>
            </a:r>
            <a:r>
              <a:rPr lang="es-ES" sz="2800">
                <a:highlight>
                  <a:srgbClr val="FFFF00"/>
                </a:highlight>
              </a:rPr>
              <a:t>label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71064D-0099-E203-95AB-609241745F2E}"/>
              </a:ext>
            </a:extLst>
          </p:cNvPr>
          <p:cNvSpPr txBox="1"/>
          <p:nvPr/>
        </p:nvSpPr>
        <p:spPr>
          <a:xfrm>
            <a:off x="594360" y="5385163"/>
            <a:ext cx="22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Això está malament</a:t>
            </a:r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9D5CF0-8E01-B9CC-8340-123EED95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899449"/>
            <a:ext cx="7828571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D55E2-7D25-4BF1-CC20-9613282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86026"/>
            <a:ext cx="7349490" cy="819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/>
              <a:t>Als formularis no poden faltar les etiquetes </a:t>
            </a:r>
            <a:r>
              <a:rPr lang="es-ES" sz="2800">
                <a:highlight>
                  <a:srgbClr val="FFFF00"/>
                </a:highlight>
              </a:rPr>
              <a:t>form</a:t>
            </a:r>
            <a:r>
              <a:rPr lang="es-ES" sz="2800"/>
              <a:t> i  </a:t>
            </a:r>
            <a:r>
              <a:rPr lang="es-ES" sz="2800">
                <a:highlight>
                  <a:srgbClr val="FFFF00"/>
                </a:highlight>
              </a:rPr>
              <a:t>label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71064D-0099-E203-95AB-609241745F2E}"/>
              </a:ext>
            </a:extLst>
          </p:cNvPr>
          <p:cNvSpPr txBox="1"/>
          <p:nvPr/>
        </p:nvSpPr>
        <p:spPr>
          <a:xfrm>
            <a:off x="594360" y="5049488"/>
            <a:ext cx="22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Això está bé</a:t>
            </a:r>
            <a:endParaRPr lang="ca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AEC246-5BBE-F859-2001-9A24A2C7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9" y="2980347"/>
            <a:ext cx="8861241" cy="19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2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D55E2-7D25-4BF1-CC20-9613282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86026"/>
            <a:ext cx="7349490" cy="819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/>
              <a:t>Considera utilizar </a:t>
            </a:r>
            <a:r>
              <a:rPr lang="es-ES" sz="2800" b="1">
                <a:highlight>
                  <a:srgbClr val="FFFF00"/>
                </a:highlight>
              </a:rPr>
              <a:t>fieldset</a:t>
            </a:r>
            <a:r>
              <a:rPr lang="es-ES" sz="2800"/>
              <a:t> i </a:t>
            </a:r>
            <a:r>
              <a:rPr lang="es-ES" sz="2800" b="1">
                <a:highlight>
                  <a:srgbClr val="FFFF00"/>
                </a:highlight>
              </a:rPr>
              <a:t>legend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398AF1-787A-2BAB-5804-EB2976C3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8" y="2452953"/>
            <a:ext cx="9104762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69EEF-2324-68EC-53A9-3624AB18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57204"/>
            <a:ext cx="6377940" cy="931077"/>
          </a:xfrm>
        </p:spPr>
        <p:txBody>
          <a:bodyPr>
            <a:normAutofit/>
          </a:bodyPr>
          <a:lstStyle/>
          <a:p>
            <a:r>
              <a:rPr lang="es-ES" sz="3200" cap="none"/>
              <a:t>Per a saber-ne més...</a:t>
            </a:r>
            <a:endParaRPr lang="ca-ES" sz="3200" cap="non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5B31CB-425B-3ADF-F1C4-C285EBDB6F65}"/>
              </a:ext>
            </a:extLst>
          </p:cNvPr>
          <p:cNvSpPr txBox="1"/>
          <p:nvPr/>
        </p:nvSpPr>
        <p:spPr>
          <a:xfrm>
            <a:off x="666750" y="180975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W3Schools: html accessibility</a:t>
            </a:r>
          </a:p>
          <a:p>
            <a:r>
              <a:rPr lang="es-ES" sz="1800" u="sng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https://www.w3schools.com/html/html_accessibility.asp</a:t>
            </a:r>
            <a:endParaRPr lang="ca-ES" sz="18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FE40B2-F09C-5F0A-9009-29F8FC23050C}"/>
              </a:ext>
            </a:extLst>
          </p:cNvPr>
          <p:cNvSpPr txBox="1"/>
          <p:nvPr/>
        </p:nvSpPr>
        <p:spPr>
          <a:xfrm>
            <a:off x="666750" y="4779260"/>
            <a:ext cx="8077200" cy="104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IdesWeb: Como No hacer una página accesible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sng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https://www.youtube.com/watch?v=RUNsuUThiyo</a:t>
            </a:r>
            <a:endParaRPr lang="ca-ES" sz="18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9F5557-62FD-DF8A-C4CF-9C743658F6F0}"/>
              </a:ext>
            </a:extLst>
          </p:cNvPr>
          <p:cNvSpPr txBox="1"/>
          <p:nvPr/>
        </p:nvSpPr>
        <p:spPr>
          <a:xfrm>
            <a:off x="666750" y="3201591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W3Schools: accessibility labels</a:t>
            </a:r>
          </a:p>
          <a:p>
            <a:r>
              <a:rPr lang="es-ES" sz="1800" u="sng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https://www.w3schools.com/accessibility/accessibility_labels.php</a:t>
            </a:r>
            <a:endParaRPr lang="es-ES" sz="1800" u="sng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6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0F2AB-E29F-20C0-DC06-05C020CA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/>
              <a:t>Primer de tot!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2ED64-C022-5529-E3D4-FFF8F077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3158490"/>
          </a:xfrm>
        </p:spPr>
        <p:txBody>
          <a:bodyPr/>
          <a:lstStyle/>
          <a:p>
            <a:pPr marL="0" indent="0" algn="ctr">
              <a:buNone/>
            </a:pPr>
            <a:r>
              <a:rPr lang="es-ES" sz="2800" b="1" u="sng"/>
              <a:t>Els criteris d’accessibilitat no s’han de considerar al final del projecte, sinó quan s’está desenvolupant.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Si ho fas al final, segurament hauràs de modificar a fons el teu codi, es trencaran els estils CSS i perdràs molt de temps.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6569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94FE-9A7D-FE26-0D51-CC3F9A6E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11998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generals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C5A57-B592-C9DA-AF4A-DCF81726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976922"/>
            <a:ext cx="7955280" cy="899628"/>
          </a:xfrm>
        </p:spPr>
        <p:txBody>
          <a:bodyPr/>
          <a:lstStyle/>
          <a:p>
            <a:r>
              <a:rPr lang="es-ES"/>
              <a:t>Utilitza tipus de tipografies, tamanys i colors adequats en totes les parts de la página.</a:t>
            </a:r>
          </a:p>
          <a:p>
            <a:pPr marL="0" indent="0">
              <a:buNone/>
            </a:pPr>
            <a:endParaRPr lang="es-ES"/>
          </a:p>
          <a:p>
            <a:endParaRPr lang="ca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C2B949-3311-CEEA-9555-400D2B0C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6" y="2876550"/>
            <a:ext cx="5066667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94FE-9A7D-FE26-0D51-CC3F9A6E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11998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generals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C5A57-B592-C9DA-AF4A-DCF81726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976922"/>
            <a:ext cx="7955280" cy="4069080"/>
          </a:xfrm>
        </p:spPr>
        <p:txBody>
          <a:bodyPr/>
          <a:lstStyle/>
          <a:p>
            <a:r>
              <a:rPr lang="es-ES"/>
              <a:t>Controla el contrast entre el text i el fons.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1A0046-8B4E-959E-B5DA-903622ED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455077"/>
            <a:ext cx="6343650" cy="35242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FA72D82-03F8-DA72-A755-BA68723C2477}"/>
              </a:ext>
            </a:extLst>
          </p:cNvPr>
          <p:cNvSpPr txBox="1"/>
          <p:nvPr/>
        </p:nvSpPr>
        <p:spPr>
          <a:xfrm>
            <a:off x="3409950" y="6396053"/>
            <a:ext cx="561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/>
              <a:t>Font: https://www.silocreativo.com/5-consejos-evitar-problemas-color-en-tu-web/</a:t>
            </a:r>
          </a:p>
        </p:txBody>
      </p:sp>
    </p:spTree>
    <p:extLst>
      <p:ext uri="{BB962C8B-B14F-4D97-AF65-F5344CB8AC3E}">
        <p14:creationId xmlns:p14="http://schemas.microsoft.com/office/powerpoint/2010/main" val="122473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94FE-9A7D-FE26-0D51-CC3F9A6E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11998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generals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C5A57-B592-C9DA-AF4A-DCF81726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976922"/>
            <a:ext cx="7955280" cy="4069080"/>
          </a:xfrm>
        </p:spPr>
        <p:txBody>
          <a:bodyPr/>
          <a:lstStyle/>
          <a:p>
            <a:r>
              <a:rPr lang="es-ES"/>
              <a:t>Controla el contrast entre el text i el fons.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6EF90C-9A1A-07FB-400F-F0C0CD9D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43" y="2557440"/>
            <a:ext cx="6120914" cy="29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1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94FE-9A7D-FE26-0D51-CC3F9A6E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11998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generals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C5A57-B592-C9DA-AF4A-DCF81726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976922"/>
            <a:ext cx="7955280" cy="4069080"/>
          </a:xfrm>
        </p:spPr>
        <p:txBody>
          <a:bodyPr/>
          <a:lstStyle/>
          <a:p>
            <a:r>
              <a:rPr lang="es-ES"/>
              <a:t>Atenció al text inclòs a les imatges.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A72D82-03F8-DA72-A755-BA68723C2477}"/>
              </a:ext>
            </a:extLst>
          </p:cNvPr>
          <p:cNvSpPr txBox="1"/>
          <p:nvPr/>
        </p:nvSpPr>
        <p:spPr>
          <a:xfrm>
            <a:off x="3409950" y="6396053"/>
            <a:ext cx="561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/>
              <a:t>Font: https://www.silocreativo.com/5-consejos-evitar-problemas-color-en-tu-web/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7F9153-5118-2869-63F8-77764EB2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455077"/>
            <a:ext cx="6343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8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94FE-9A7D-FE26-0D51-CC3F9A6E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11998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generals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C5A57-B592-C9DA-AF4A-DCF81726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976922"/>
            <a:ext cx="7955280" cy="4069080"/>
          </a:xfrm>
        </p:spPr>
        <p:txBody>
          <a:bodyPr/>
          <a:lstStyle/>
          <a:p>
            <a:r>
              <a:rPr lang="es-ES"/>
              <a:t>No utilitzis codis de colors per a transmetre informació.</a:t>
            </a:r>
          </a:p>
          <a:p>
            <a:endParaRPr lang="ca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9C6C97-008A-335A-DC3A-2E071F821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50"/>
          <a:stretch/>
        </p:blipFill>
        <p:spPr>
          <a:xfrm>
            <a:off x="1400175" y="2428875"/>
            <a:ext cx="6343650" cy="3438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58D42DA-22F0-05DA-16AB-5E4E6CB8789C}"/>
              </a:ext>
            </a:extLst>
          </p:cNvPr>
          <p:cNvSpPr txBox="1"/>
          <p:nvPr/>
        </p:nvSpPr>
        <p:spPr>
          <a:xfrm>
            <a:off x="3467100" y="6497955"/>
            <a:ext cx="561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/>
              <a:t>Font: https://www.silocreativo.com/5-consejos-evitar-problemas-color-en-tu-web/</a:t>
            </a:r>
          </a:p>
        </p:txBody>
      </p:sp>
    </p:spTree>
    <p:extLst>
      <p:ext uri="{BB962C8B-B14F-4D97-AF65-F5344CB8AC3E}">
        <p14:creationId xmlns:p14="http://schemas.microsoft.com/office/powerpoint/2010/main" val="412652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D55E2-7D25-4BF1-CC20-9613282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594610"/>
            <a:ext cx="7955280" cy="1405890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No et deixis l’atribut lang a l’etiqueta &lt;html&gt;</a:t>
            </a:r>
            <a:endParaRPr lang="ca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92E9A2-4F23-3B71-CD8A-C404AD3C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09" y="3076602"/>
            <a:ext cx="2087549" cy="676248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A62297B-F74B-5206-20A6-6C874FA9FB68}"/>
              </a:ext>
            </a:extLst>
          </p:cNvPr>
          <p:cNvSpPr txBox="1">
            <a:spLocks/>
          </p:cNvSpPr>
          <p:nvPr/>
        </p:nvSpPr>
        <p:spPr>
          <a:xfrm>
            <a:off x="594360" y="4013834"/>
            <a:ext cx="7955280" cy="140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Posa l’idioma correcte: ca (per a català), es (per a espanyol)</a:t>
            </a:r>
            <a:endParaRPr lang="ca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222DD3-3FCB-4C64-AA33-88A5D145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8" y="4650104"/>
            <a:ext cx="2281750" cy="7829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1A104C6-F680-374D-A46B-0F9C175BF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79" y="4636770"/>
            <a:ext cx="2420041" cy="7829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559FAE-E595-F468-27B7-A624BC2B6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822" y="4636769"/>
            <a:ext cx="2538284" cy="78295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BF6E5CE-C911-84FE-B54F-93B4D8741982}"/>
              </a:ext>
            </a:extLst>
          </p:cNvPr>
          <p:cNvSpPr txBox="1"/>
          <p:nvPr/>
        </p:nvSpPr>
        <p:spPr>
          <a:xfrm>
            <a:off x="2038350" y="1637467"/>
            <a:ext cx="448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/>
              <a:t>Atribut </a:t>
            </a:r>
            <a:r>
              <a:rPr lang="es-ES" sz="2000" b="1">
                <a:highlight>
                  <a:srgbClr val="FFFF00"/>
                </a:highlight>
              </a:rPr>
              <a:t>lang</a:t>
            </a:r>
            <a:endParaRPr lang="ca-ES" sz="2000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118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85DC-46B8-FD3B-8C64-DB0F9EA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Pautes en el codi</a:t>
            </a:r>
            <a:endParaRPr lang="ca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D55E2-7D25-4BF1-CC20-9613282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613660"/>
            <a:ext cx="7955280" cy="1405890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No et deixis de posar el títol ni el favicon dins del &lt;head&gt;</a:t>
            </a:r>
            <a:endParaRPr lang="ca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A62297B-F74B-5206-20A6-6C874FA9FB68}"/>
              </a:ext>
            </a:extLst>
          </p:cNvPr>
          <p:cNvSpPr txBox="1">
            <a:spLocks/>
          </p:cNvSpPr>
          <p:nvPr/>
        </p:nvSpPr>
        <p:spPr>
          <a:xfrm>
            <a:off x="594360" y="4032884"/>
            <a:ext cx="7955280" cy="140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El títol s’ha de correspondre amb la pàgina</a:t>
            </a:r>
            <a:endParaRPr lang="ca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43D541-24C4-E99A-3E48-BA775A45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57" y="4506341"/>
            <a:ext cx="6933333" cy="6952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7E64AE-4DEC-10C3-3000-44F8D7AFC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3" y="3100451"/>
            <a:ext cx="6946707" cy="54762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B6CF2E6-FEB4-A994-04E2-04C07A0ED2F6}"/>
              </a:ext>
            </a:extLst>
          </p:cNvPr>
          <p:cNvSpPr txBox="1"/>
          <p:nvPr/>
        </p:nvSpPr>
        <p:spPr>
          <a:xfrm>
            <a:off x="2038350" y="1637467"/>
            <a:ext cx="448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/>
              <a:t>Etiqueta </a:t>
            </a:r>
            <a:r>
              <a:rPr lang="es-ES" sz="2000" b="1">
                <a:highlight>
                  <a:srgbClr val="FFFF00"/>
                </a:highlight>
              </a:rPr>
              <a:t>title</a:t>
            </a:r>
            <a:endParaRPr lang="ca-ES" sz="2000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729248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1584</TotalTime>
  <Words>581</Words>
  <Application>Microsoft Office PowerPoint</Application>
  <PresentationFormat>Presentación en pantalla (4:3)</PresentationFormat>
  <Paragraphs>73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Estela de condensación</vt:lpstr>
      <vt:lpstr>ACCESSIBILItat web 2: Elements de disseny</vt:lpstr>
      <vt:lpstr>Primer de tot!</vt:lpstr>
      <vt:lpstr>Pautes generals</vt:lpstr>
      <vt:lpstr>Pautes generals</vt:lpstr>
      <vt:lpstr>Pautes generals</vt:lpstr>
      <vt:lpstr>Pautes generals</vt:lpstr>
      <vt:lpstr>Pautes generals</vt:lpstr>
      <vt:lpstr>Pautes en el codi</vt:lpstr>
      <vt:lpstr>Pautes en el codi</vt:lpstr>
      <vt:lpstr>Pautes en el codi</vt:lpstr>
      <vt:lpstr>Pautes en el codi</vt:lpstr>
      <vt:lpstr>Pautes en el codi</vt:lpstr>
      <vt:lpstr>Pautes en el codi</vt:lpstr>
      <vt:lpstr>Pautes en el codi</vt:lpstr>
      <vt:lpstr>Pautes en el codi</vt:lpstr>
      <vt:lpstr>Pautes en el codi</vt:lpstr>
      <vt:lpstr>Pautes en el codi</vt:lpstr>
      <vt:lpstr>Pautes en el codi</vt:lpstr>
      <vt:lpstr>Per a saber-ne més...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Confección y publicación de páginas web</dc:title>
  <dc:creator>Ferran Par</dc:creator>
  <cp:lastModifiedBy>Gran</cp:lastModifiedBy>
  <cp:revision>35</cp:revision>
  <dcterms:created xsi:type="dcterms:W3CDTF">2022-04-25T09:38:43Z</dcterms:created>
  <dcterms:modified xsi:type="dcterms:W3CDTF">2022-08-29T11:55:16Z</dcterms:modified>
</cp:coreProperties>
</file>