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9" r:id="rId9"/>
    <p:sldId id="270" r:id="rId10"/>
    <p:sldId id="262" r:id="rId11"/>
    <p:sldId id="263" r:id="rId12"/>
    <p:sldId id="264" r:id="rId13"/>
    <p:sldId id="268" r:id="rId1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Compresion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Hoja1!$B$2:$B$7</c:f>
              <c:strCache>
                <c:ptCount val="5"/>
                <c:pt idx="0">
                  <c:v>500kb</c:v>
                </c:pt>
                <c:pt idx="1">
                  <c:v>1500kb</c:v>
                </c:pt>
                <c:pt idx="2">
                  <c:v>3000kb</c:v>
                </c:pt>
                <c:pt idx="3">
                  <c:v>5000kb</c:v>
                </c:pt>
                <c:pt idx="4">
                  <c:v>10000kb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67</c:v>
                </c:pt>
                <c:pt idx="1">
                  <c:v>85</c:v>
                </c:pt>
                <c:pt idx="2">
                  <c:v>139</c:v>
                </c:pt>
                <c:pt idx="3">
                  <c:v>243</c:v>
                </c:pt>
                <c:pt idx="4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8-4EA9-983C-C3732B9315E2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Descompresion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Hoja1!$B$2:$B$7</c:f>
              <c:strCache>
                <c:ptCount val="5"/>
                <c:pt idx="0">
                  <c:v>500kb</c:v>
                </c:pt>
                <c:pt idx="1">
                  <c:v>1500kb</c:v>
                </c:pt>
                <c:pt idx="2">
                  <c:v>3000kb</c:v>
                </c:pt>
                <c:pt idx="3">
                  <c:v>5000kb</c:v>
                </c:pt>
                <c:pt idx="4">
                  <c:v>10000kb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  <c:pt idx="0">
                  <c:v>64</c:v>
                </c:pt>
                <c:pt idx="1">
                  <c:v>77</c:v>
                </c:pt>
                <c:pt idx="2">
                  <c:v>115</c:v>
                </c:pt>
                <c:pt idx="3">
                  <c:v>189</c:v>
                </c:pt>
                <c:pt idx="4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8-4EA9-983C-C3732B931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4248447"/>
        <c:axId val="1344256351"/>
      </c:barChart>
      <c:catAx>
        <c:axId val="134424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4256351"/>
        <c:crosses val="autoZero"/>
        <c:auto val="1"/>
        <c:lblAlgn val="ctr"/>
        <c:lblOffset val="100"/>
        <c:noMultiLvlLbl val="0"/>
      </c:catAx>
      <c:valAx>
        <c:axId val="134425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424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Compresion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Hoja1!$B$2:$B$7</c:f>
              <c:strCache>
                <c:ptCount val="5"/>
                <c:pt idx="0">
                  <c:v>500kb</c:v>
                </c:pt>
                <c:pt idx="1">
                  <c:v>1500kb</c:v>
                </c:pt>
                <c:pt idx="2">
                  <c:v>3000kb</c:v>
                </c:pt>
                <c:pt idx="3">
                  <c:v>5000kb</c:v>
                </c:pt>
                <c:pt idx="4">
                  <c:v>10000kb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6.3</c:v>
                </c:pt>
                <c:pt idx="1">
                  <c:v>17.7</c:v>
                </c:pt>
                <c:pt idx="2">
                  <c:v>45</c:v>
                </c:pt>
                <c:pt idx="3">
                  <c:v>188.1</c:v>
                </c:pt>
                <c:pt idx="4">
                  <c:v>761.4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4-420B-9477-2E29CD65BC9D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Descompresion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Hoja1!$B$2:$B$7</c:f>
              <c:strCache>
                <c:ptCount val="5"/>
                <c:pt idx="0">
                  <c:v>500kb</c:v>
                </c:pt>
                <c:pt idx="1">
                  <c:v>1500kb</c:v>
                </c:pt>
                <c:pt idx="2">
                  <c:v>3000kb</c:v>
                </c:pt>
                <c:pt idx="3">
                  <c:v>5000kb</c:v>
                </c:pt>
                <c:pt idx="4">
                  <c:v>10000kb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  <c:pt idx="0">
                  <c:v>7.1</c:v>
                </c:pt>
                <c:pt idx="1">
                  <c:v>20.9</c:v>
                </c:pt>
                <c:pt idx="2">
                  <c:v>56.2</c:v>
                </c:pt>
                <c:pt idx="3">
                  <c:v>235.7</c:v>
                </c:pt>
                <c:pt idx="4">
                  <c:v>924.5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A4-420B-9477-2E29CD65B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4248447"/>
        <c:axId val="1344256351"/>
      </c:barChart>
      <c:catAx>
        <c:axId val="134424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4256351"/>
        <c:crosses val="autoZero"/>
        <c:auto val="1"/>
        <c:lblAlgn val="ctr"/>
        <c:lblOffset val="100"/>
        <c:noMultiLvlLbl val="0"/>
      </c:catAx>
      <c:valAx>
        <c:axId val="134425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424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08.4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20.5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4:52.0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238 1 24575,'25'0'0,"0"0"0,-1 2 0,1 0 0,0 2 0,-1 1 0,0 1 0,0 1 0,36 15 0,-42-15 0,0 0 0,1-2 0,-1 0 0,38 4 0,-33-5 0,0 0 0,42 13 0,-53-12 0,25 10 0,0-2 0,1-1 0,0-2 0,40 5 0,-221-17 0,74 3 0,44 1 0,-1 1 0,1 1 0,-46 14 0,9-2 0,84-15 0,-1 0 0,1 2 0,-1 0 0,31 10 0,-127-10 0,-169-4 0,251 2 0,0 0 0,0 1 0,-1 0 0,1 0 0,-1 0 0,1 1 0,7 4 0,-6-2 0,1-1 0,0-1 0,14 4 0,115 12 0,-7 2 0,-106-17 0,0-1 0,0-1 0,35-2 0,-74 1 0,0 1 0,0 0 0,0 1 0,0 0 0,0 1 0,1 1 0,0 0 0,-22 12 0,23-11 0,1-1 0,-1-1 0,1 0 0,-1-1 0,-1 0 0,-18 2 0,15-3 0,1 1 0,1 0 0,-29 11 0,-11 6 0,37-15 0,1 1 0,-31 16 0,33-14 0,-1-1 0,-19 6 0,-12 6 0,81-15 0,76-3 0,113-4 0,-173-4 0,87-24 0,-131 30 0,233-66 0,-235 66 0,0 0 0,0 0 0,0-1 0,0 0 0,0 0 0,0 0 0,-1-1 0,1 0 0,-1 1 0,1-2 0,-1 1 0,7-8 0,-11 11 0,0-1 0,0 1 0,0-1 0,0 1 0,0-1 0,-1 1 0,1-1 0,0 1 0,0 0 0,-1-1 0,1 1 0,0-1 0,-1 1 0,1 0 0,0-1 0,-1 1 0,1 0 0,-1-1 0,1 1 0,0 0 0,-1 0 0,1-1 0,-1 1 0,1 0 0,-1 0 0,1 0 0,-1 0 0,1-1 0,-1 1 0,1 0 0,-1 0 0,1 0 0,-1 0 0,1 0 0,-1 0 0,1 0 0,-2 1 0,-23-3 0,24 2 0,-32-1 0,-204 4 0,169 7 0,45-5 0,-43 2 0,49-7 60,-46 2-406,-64 9 1,-35 11 345,77-13-100,58-7 383,-43 8 0,5-2-106,53-8-179,1 1 1,0 0-1,0 1 0,1 0 1,-1 0-1,-20 9 0,66-6 2,48-3 0,147-5 0,-157-8 0,-47 6 0,50-2 0,-45 4-94,0 0-1,-1-2 1,60-17 0,-61 13 1,2 1-1,-1 2 1,59-4 0,-36 6 93,0-1 0,-1-3 0,77-22 0,-100 25 0,54-5 0,-58 9 0,1-2 0,44-11 0,-38 4 156,-21 6-57,0 0 0,-1 1 0,1 0 0,0 1 0,12-1 0,73-7-99,-57 4 0,40 0 0,-55 5 0,0-2 0,0-1 0,33-10 0,-34 8 0,1 1 0,0 1 0,38-3 0,443 9 0,-492-2 0,-1 2 0,1 0 0,0 1 0,-1 0 0,23 9 0,-22-7 0,0-1 0,0 0 0,0-1 0,0-1 0,20 2 0,14-1 0,1 3 0,86 20 0,-4-5 0,-86-16 0,-37-5 0,-1 0 0,0 0 0,1 1 0,-1 0 0,0 0 0,1 0 0,-1 1 0,0 0 0,0 0 0,10 6 0,-17-8 0,1 1 0,0-1 0,0 0 0,-1 1 0,1-1 0,-1 1 0,1-1 0,0 0 0,-1 1 0,1-1 0,-1 0 0,1 1 0,-1-1 0,1 0 0,0 0 0,-1 1 0,1-1 0,-1 0 0,1 0 0,-1 0 0,0 0 0,1 0 0,-1 0 0,1 0 0,-1 0 0,1 0 0,-1 0 0,1 0 0,-1 0 0,0 0 0,-23 3 0,-44-3 0,27 0 0,1 1 0,-59 10 0,-54 12 0,13-10 0,38-5 0,17 4 0,36-4 0,-80 3 0,109-10 0,1 1 0,-1 1 0,1 1 0,-25 8 0,25-6 0,-2-1 0,1 0 0,-37 2 0,34-7 0,1 2 0,0 0 0,-1 2 0,1 0 0,1 2 0,-1 0 0,-24 12 0,29-13 0,0 0 0,0-1 0,-1-1 0,1 0 0,-1-2 0,1 0 0,-24-1 0,16-1 0,1 2 0,-46 7 0,-110 23 0,155-28 0,-45-1 0,114-2 0,79 13 0,-67-2 0,0-2 0,96 2 0,-124-9-211,49 7 0,-46-4 137,33 1 0,61-6 74,-48-1 0,127 14 0,-111-3 0,-61-8 0,0 1 0,60 15 0,-65-12 0,1 0 0,0-1 0,43 1 0,88-7 0,-57-2 0,3 5 212,118-4 146,-164-9-358,-43 8 0,0-1 0,24 0 0,-25 2 0,1 0 0,-1-1 0,0 0 0,-1-2 0,1 1 0,16-9 0,-16 6 0,0 1 0,0 1 0,0 1 0,1 0 0,28-3 0,2 2 0,78-17 0,-31 4 0,-90 18 0,1-1 0,0 1 0,-1-1 0,1-1 0,-1 1 0,1 0 0,-1-1 0,0 1 0,0-1 0,1 0 0,-1 0 0,0-1 0,3-2 0,-5 4 0,-1 0 0,1-1 0,0 1 0,-1 0 0,1 0 0,0-1 0,-1 1 0,0-1 0,1 1 0,-1 0 0,0-1 0,0 1 0,0-1 0,0 1 0,0 0 0,0-1 0,0 1 0,0-1 0,0 1 0,-1-1 0,1 1 0,-1 0 0,1-1 0,-1 1 0,1 0 0,-1 0 0,0-1 0,0 1 0,0 0 0,1 0 0,-1 0 0,0 0 0,0 0 0,-1 0 0,-1-1 0,-2-3 0,0 1 0,-1 0 0,1 0 0,-1 1 0,0-1 0,0 1 0,0 1 0,0-1 0,-1 1 0,1 0 0,-1 0 0,1 1 0,-13-1 0,-10 0 0,-57 5 0,34-1 0,-29-2 0,11 0 0,-120 13 0,184-12 11,-12 2-97,0 0-1,0 0 1,0 2-1,1 0 1,0 1-1,-24 12 1,27-12 86,0 0 0,-1-1-1,1 0 1,-1-1 0,0-1 0,0-1 0,-17 2 0,16-3 0,1 1 0,0 0 0,0 2 0,0-1 0,0 2 0,1 0 0,-15 7 0,18-7 32,1-1 1,-1 0-1,0 0 1,-1-1-1,1-1 1,0 0-1,-1-1 1,1 0-1,-1 0 1,-14-2-1,11 0 8,1 1 0,-1 1-1,0 1 1,0 0 0,-17 5-1,-77 36-39,108-43 0,1 0 0,-1 0 0,0 0 0,1 0 0,-1 0 0,1 0 0,-1 1 0,1-1 0,-1 0 0,1 0 0,-1 0 0,1 1 0,-1-1 0,1 0 0,-1 1 0,1-1 0,-1 0 0,1 1 0,-1-1 0,1 1 0,0-1 0,-1 1 0,1-1 0,0 1 0,-1-1 0,1 1 0,0 0 0,15 3 0,38-3 0,-47-1 0,175 1-177,124-4-209,-194-10-224,-56 5 396,2-2 375,-1-3 0,107-37 1,-134 41 499,-23 8-644,0 0 0,0-1 1,1 0-1,-2 0 0,1-1 1,0 1-1,0-1 0,-1 0 1,0-1-1,1 0 0,-1 1 1,0-1-1,4-6 0,-8 10-17,-1-1 0,1 0 0,-1 1 0,0-1 0,0 1 0,1-1 0,-1 1 0,0-1 0,0 0 0,1 1 0,-1-1 0,0 1 0,0-1 0,0 0 0,0 1 0,0-1 0,0 0 0,0 1 0,0-1 0,0 0 0,0 1 0,-1-1 0,1 1 0,0-1 0,0 0 0,0 1 0,-1-1 0,1 1 0,-1-2 0,-19-12 0,-27 1 0,-2 8 0,0 3 0,-66 4 0,23 0 0,20-2-116,2-2-201,0 4 0,-72 11-1,78-6 318,47-6 0,0 1 0,0 0 0,1 2 0,-1-1 0,-20 9 0,33-10 9,-22 12 517,26-14-517,0 0 0,0 0 1,0 1-1,0-1 0,0 0 0,0 0 0,0 1 0,0-1 0,-1 0 0,1 0 1,0 1-1,0-1 0,1 0 0,-1 0 0,0 0 0,0 1 0,0-1 0,0 0 0,0 0 1,0 1-1,0-1 0,0 0 0,0 0 0,0 0 0,0 0 0,1 1 0,-1-1 1,0 0-1,0 0 0,0 0 0,0 0 0,1 1 0,-1-1 0,0 0 0,1 0 0,17 9 164,106 29-141,-102-32-32,-1 0 0,1-2 0,0-1 0,23 1 0,7 1 0,107 6-858,13 3 475,-63-5 383,164-8 0,-125-3 0,277 2-336,-403-2 470,-1 0-1,0-2 1,0 0 0,0-1-1,27-11 1,-27 8 21,0 1 0,1 2 0,0 0 0,43-4 0,-30 9-155,-20 1 0,0-1 0,0 0 0,-1-1 0,1-1 0,0-1 0,-1 0 0,28-10 0,-16 4 0,0 1 0,49-9 0,-30 8 0,-45 9 0,1 0 0,-1 0 0,1 0 0,0 0 0,-1 0 0,1 0 0,-1 0 0,1 0 0,-1 0 0,1 0 0,-1-1 0,1 1 0,-1 0 0,1 0 0,-1-1 0,1 1 0,-1 0 0,1-1 0,-1 1 0,1 0 0,-1-1 0,1 1 0,-1-1 0,0 1 0,1 0 0,-1-1 0,0 1 0,0-1 0,1 1 0,-1-1 0,0 0 0,0 1 0,1-1 0,-2 0 0,0 0 0,1 0 0,-1 0 0,0 0 0,0 0 0,0 0 0,1 0 0,-1 0 0,0 1 0,0-1 0,0 0 0,0 1 0,0-1 0,-2 0 0,-42-16 0,5 12 0,-1 2 0,-80 5 0,36 0 0,-1010-2 0,1841 0 0,-746 0 0,1 0 0,-1 1 0,0-1 0,1 0 0,-1 0 0,0 0 0,1 0 0,-1 0 0,1 0 0,-1 0 0,0 0 0,1 0 0,-1 0 0,0 0 0,1 0 0,-1 0 0,1 0 0,-1 0 0,0 0 0,1 0 0,-1-1 0,0 1 0,1 0 0,-1 0 0,0 0 0,1 0 0,-1-1 0,0 1 0,1 0 0,-1-1 0,0 1 0,0 0 0,1 0 0,-1-1 0,0 1 0,0 0 0,0-1 0,1 1 0,-1 0 0,0-1 0,0 0 0,-14-13 0,-34-13 0,46 26 0,-9-3 0,0 0 0,-1 0 0,0 1 0,1 1 0,-1-1 0,-18 1 0,16 0 0,0 1 0,0-2 0,0 1 0,-18-8 0,8 2 0,0 2 0,-1 0 0,-43-4 0,37 6 0,-55-14 0,62 12 0,0 2 0,-1 1 0,1 1 0,0 1 0,-47 3 0,33 0 0,-47-4 0,59-2 0,0-1 0,-27-9 0,24 6 0,-34-5 0,-99-22-1365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3.5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622 34 24575,'-30'0'0,"0"-1"0,0-2 0,-51-10 0,39 6 0,1 2 0,-1 2 0,0 2 0,-45 4 0,-2-1 0,-18-2-1365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4.7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5.5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5:00.4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4098 90 24575,'-6'4'0,"0"-1"0,0 1 0,-1-1 0,1 0 0,-1-1 0,0 0 0,1 0 0,-1 0 0,-10 1 0,-15 5 0,24-6 0,-21 8 0,-48 8 0,43-10 0,0 1 0,1 2 0,-52 24 0,46-18 0,25-11 0,0-1 0,0 0 0,0-1 0,-1-1 0,1 0 0,-1-1 0,0-1 0,-16 0 0,11 0 0,-1 1 0,-32 8 0,15-3 0,-9 3 0,30-6 0,0 0 0,-33 2 0,-301-7 0,333 0 0,1-1 0,0-1 0,-19-5 0,-7-1 0,-45-12 0,57 13 0,-38-6 0,118 16 0,57-3 0,-27 0 0,1607 1 0,-1669 1 0,0 1 0,29 6 0,26 3 0,-437-12 0,181 1 0,159-1 0,-49-9 0,48 6 0,-46-3 0,29 7 0,14 1 0,1-2 0,-1 0 0,-48-10 0,-31-12 0,60 13 0,-1 2 0,0 2 0,-82 0 0,-333 7 0,435-3 0,-50-8 0,48 5 0,-46-2 0,-264 8 0,354-2 0,-1 0 0,0-1 0,15-5 0,33-4 0,-25 8 0,62-16 0,-67 12 0,0 1 0,0 2 0,33-1 0,17 5 0,-80 0 0,0 0 0,0 0 0,0 0 0,-1 0 0,1 0 0,0 0 0,0 0 0,0 0 0,0 0 0,0 0 0,0 0 0,0 0 0,0-1 0,0 1 0,0 0 0,0 0 0,0 0 0,0 0 0,0 0 0,0 0 0,0 0 0,0 0 0,0 0 0,0 0 0,1 0 0,-1 0 0,0 0 0,0 0 0,0 0 0,0 0 0,0-1 0,0 1 0,0 0 0,0 0 0,0 0 0,0 0 0,0 0 0,0 0 0,0 0 0,0 0 0,0 0 0,0 0 0,0 0 0,0 0 0,0 0 0,1 0 0,-1 0 0,0 0 0,0 0 0,0 0 0,0 0 0,-10-5 0,-15-4 0,-9 5 0,-39-1 0,40 4 0,-50-7 0,-56-15 0,104 17 0,0 2 0,0 1 0,0 2 0,-42 4 0,-4-1 0,-1627-2 0,1683-1 0,-48-9 0,46 6 0,-45-3 0,-104 8 0,817-1-1268,-608 1 1191,45 9 0,13 0-202,23 2 279,17 0 0,34 1-1165,-85-4 1193,-2 0-271,65 4 309,-56-14 17,-18 0-15,0 2 0,70 12 0,-2-2 354,-1 0 4,-67-4 173,0-2 1,95-7 0,-48 0-519,694 2-81,-805 0 0,-2 0 0,0 1 0,0-1 0,0 0 0,-1 0 0,1-1 0,0 1 0,0 0 0,-1-1 0,1 0 0,0 0 0,-1 0 0,1 0 0,4-2 0,-7 2 0,0 1 0,0 0 0,0-1 0,0 1 0,0 0 0,0-1 0,0 1 0,0 0 0,0 0 0,0-1 0,0 1 0,0 0 0,0 0 0,0-1 0,-1 1 0,1 0 0,0-1 0,0 1 0,0 0 0,0 0 0,-1 0 0,1-1 0,0 1 0,0 0 0,0 0 0,-1 0 0,1-1 0,0 1 0,0 0 0,-1 0 0,1 0 0,0 0 0,0 0 0,-1 0 0,1 0 0,0-1 0,-1 1 0,1 0 0,-16-6 0,15 6 0,-25-10 0,-1 2 0,0 1 0,0 1 0,0 1 0,-1 1 0,-35 0 0,46 3 0,1-1 0,0 0 0,-1-2 0,1 0 0,0-1 0,-21-9 0,20 7 0,0 1 0,-1 0 0,1 2 0,-1 0 0,-21-2 0,-159 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1.1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4.1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5.1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20.9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21.2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21.6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19.5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1:13:20.2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0.png"/><Relationship Id="rId18" Type="http://schemas.openxmlformats.org/officeDocument/2006/relationships/customXml" Target="../ink/ink11.xml"/><Relationship Id="rId26" Type="http://schemas.openxmlformats.org/officeDocument/2006/relationships/chart" Target="../charts/chart1.xml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5" Type="http://schemas.openxmlformats.org/officeDocument/2006/relationships/image" Target="../media/image21.png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94311" y="374148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Compresión de imágenes para la ganadería de precisión</a:t>
            </a:r>
            <a:endParaRPr lang="es-MX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s-E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7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276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727487" y="3269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Algoritmo</a:t>
            </a:r>
            <a:r>
              <a:rPr lang="en-US" dirty="0"/>
              <a:t> de compression Seam carving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1288986050"/>
              </p:ext>
            </p:extLst>
          </p:nvPr>
        </p:nvGraphicFramePr>
        <p:xfrm>
          <a:off x="747398" y="1024941"/>
          <a:ext cx="3831084" cy="2198942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8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0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1800" b="1" u="none" strike="noStrike" cap="none" dirty="0" err="1">
                          <a:solidFill>
                            <a:srgbClr val="001E33"/>
                          </a:solidFill>
                        </a:rPr>
                        <a:t>compresión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Ganado </a:t>
                      </a:r>
                      <a:r>
                        <a:rPr lang="en-US" sz="1800" u="none" strike="noStrike" cap="none" dirty="0" err="1">
                          <a:solidFill>
                            <a:srgbClr val="001E33"/>
                          </a:solidFill>
                        </a:rPr>
                        <a:t>sano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11:8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El </a:t>
                      </a:r>
                      <a:r>
                        <a:rPr lang="en-US" sz="1800" u="none" strike="noStrike" cap="none" dirty="0" err="1">
                          <a:solidFill>
                            <a:srgbClr val="001E33"/>
                          </a:solidFill>
                        </a:rPr>
                        <a:t>ganado</a:t>
                      </a: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001E33"/>
                          </a:solidFill>
                        </a:rPr>
                        <a:t>enfermo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5:3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413;gadd317ae2b_0_201">
            <a:extLst>
              <a:ext uri="{FF2B5EF4-FFF2-40B4-BE49-F238E27FC236}">
                <a16:creationId xmlns:a16="http://schemas.microsoft.com/office/drawing/2014/main" id="{5A07FDB0-7A05-4F74-9BD4-708D2C133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225990"/>
              </p:ext>
            </p:extLst>
          </p:nvPr>
        </p:nvGraphicFramePr>
        <p:xfrm>
          <a:off x="727487" y="3764355"/>
          <a:ext cx="3831084" cy="2198942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8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0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1800" b="1" u="none" strike="noStrike" cap="none" dirty="0" err="1">
                          <a:solidFill>
                            <a:srgbClr val="001E33"/>
                          </a:solidFill>
                        </a:rPr>
                        <a:t>compresión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Ganado </a:t>
                      </a:r>
                      <a:r>
                        <a:rPr lang="en-US" sz="1800" u="none" strike="noStrike" cap="none" dirty="0" err="1">
                          <a:solidFill>
                            <a:srgbClr val="001E33"/>
                          </a:solidFill>
                        </a:rPr>
                        <a:t>sano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11:4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El </a:t>
                      </a:r>
                      <a:r>
                        <a:rPr lang="en-US" sz="1800" u="none" strike="noStrike" cap="none" dirty="0" err="1">
                          <a:solidFill>
                            <a:srgbClr val="001E33"/>
                          </a:solidFill>
                        </a:rPr>
                        <a:t>ganado</a:t>
                      </a: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001E33"/>
                          </a:solidFill>
                        </a:rPr>
                        <a:t>enfermo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5:2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213B3B5-3FA0-4832-B7C9-362B6B377A59}"/>
              </a:ext>
            </a:extLst>
          </p:cNvPr>
          <p:cNvSpPr txBox="1"/>
          <p:nvPr/>
        </p:nvSpPr>
        <p:spPr>
          <a:xfrm>
            <a:off x="698120" y="5981772"/>
            <a:ext cx="39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Algoritmo</a:t>
            </a:r>
            <a:r>
              <a:rPr lang="en-US" dirty="0"/>
              <a:t> de compression Huffman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.AA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https://github.com/Juanes3312/STO245-003-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87460" y="167148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879AE4F-FF1E-446B-8269-28E5DF849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6384" y="1922379"/>
            <a:ext cx="1529487" cy="2039316"/>
          </a:xfrm>
          <a:prstGeom prst="ellipse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EB3469-3D88-45ED-BF42-54479742C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40" y="1837634"/>
            <a:ext cx="1656605" cy="2208806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215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ganado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227946" y="21271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130125" y="4152983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Tallado</a:t>
            </a:r>
            <a:r>
              <a:rPr lang="en-US" sz="2200" b="1" dirty="0">
                <a:solidFill>
                  <a:srgbClr val="001E33"/>
                </a:solidFill>
              </a:rPr>
              <a:t> de </a:t>
            </a:r>
            <a:r>
              <a:rPr lang="en-US" sz="2200" b="1" dirty="0" err="1">
                <a:solidFill>
                  <a:srgbClr val="001E33"/>
                </a:solidFill>
              </a:rPr>
              <a:t>costuras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6264796" y="4343604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Modelo</a:t>
            </a:r>
            <a:r>
              <a:rPr lang="en-US" sz="2200" b="1" dirty="0">
                <a:solidFill>
                  <a:srgbClr val="001E33"/>
                </a:solidFill>
              </a:rPr>
              <a:t> de </a:t>
            </a:r>
            <a:br>
              <a:rPr lang="en-US" sz="2200" b="1" dirty="0">
                <a:solidFill>
                  <a:srgbClr val="001E33"/>
                </a:solidFill>
              </a:rPr>
            </a:br>
            <a:r>
              <a:rPr lang="en-US" sz="2200" b="1" dirty="0" err="1">
                <a:solidFill>
                  <a:srgbClr val="001E33"/>
                </a:solidFill>
              </a:rPr>
              <a:t>Clasificación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260794" y="3206916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723875" y="3235804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669850" y="228828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2100" b="1" i="0" u="none" strike="noStrike" cap="none" dirty="0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enfermo</a:t>
            </a:r>
            <a:endParaRPr sz="2100" b="1" i="0" u="none" strike="noStrike" cap="none" dirty="0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9006344" y="4242334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26219E-4458-48B9-A99E-31F588BE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4" y="2429875"/>
            <a:ext cx="2540238" cy="118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99787" y="392913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Una vaca acostada en el suelo&#10;&#10;Descripción generada automáticamente con confianza baja">
            <a:extLst>
              <a:ext uri="{FF2B5EF4-FFF2-40B4-BE49-F238E27FC236}">
                <a16:creationId xmlns:a16="http://schemas.microsoft.com/office/drawing/2014/main" id="{3DCF7043-15A1-49D1-B110-B9A96870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63" y="1585098"/>
            <a:ext cx="4572000" cy="3429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5543AEA-7737-491F-97B1-10663ED66CAB}"/>
              </a:ext>
            </a:extLst>
          </p:cNvPr>
          <p:cNvSpPr txBox="1"/>
          <p:nvPr/>
        </p:nvSpPr>
        <p:spPr>
          <a:xfrm>
            <a:off x="99787" y="5965252"/>
            <a:ext cx="6317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puntos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representan</a:t>
            </a:r>
            <a:r>
              <a:rPr lang="en-US" dirty="0"/>
              <a:t> con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entre los </a:t>
            </a:r>
            <a:r>
              <a:rPr lang="en-US" dirty="0" err="1"/>
              <a:t>vecino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para </a:t>
            </a:r>
            <a:r>
              <a:rPr lang="en-US" dirty="0" err="1"/>
              <a:t>sumarlo</a:t>
            </a:r>
            <a:r>
              <a:rPr lang="en-US" dirty="0"/>
              <a:t> al de </a:t>
            </a:r>
            <a:r>
              <a:rPr lang="en-US" dirty="0" err="1"/>
              <a:t>abajo</a:t>
            </a:r>
            <a:r>
              <a:rPr lang="en-US" dirty="0"/>
              <a:t> </a:t>
            </a: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2F30E2-98D1-43A8-AE50-179CAC75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63" y="1633265"/>
            <a:ext cx="5338702" cy="29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21;p3">
            <a:extLst>
              <a:ext uri="{FF2B5EF4-FFF2-40B4-BE49-F238E27FC236}">
                <a16:creationId xmlns:a16="http://schemas.microsoft.com/office/drawing/2014/main" id="{ECE5894F-03C5-4804-9E09-4B1A73FBA6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E97A544-E058-45FD-B139-146B0C1B5967}"/>
              </a:ext>
            </a:extLst>
          </p:cNvPr>
          <p:cNvCxnSpPr>
            <a:cxnSpLocks/>
          </p:cNvCxnSpPr>
          <p:nvPr/>
        </p:nvCxnSpPr>
        <p:spPr>
          <a:xfrm flipV="1">
            <a:off x="5241998" y="3435803"/>
            <a:ext cx="1457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59201B3-B3ED-4D3F-8100-970B28826D36}"/>
              </a:ext>
            </a:extLst>
          </p:cNvPr>
          <p:cNvSpPr txBox="1"/>
          <p:nvPr/>
        </p:nvSpPr>
        <p:spPr>
          <a:xfrm>
            <a:off x="280416" y="6181344"/>
            <a:ext cx="473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 temenos un </a:t>
            </a:r>
            <a:r>
              <a:rPr lang="en-US" dirty="0" err="1"/>
              <a:t>ejemplo</a:t>
            </a:r>
            <a:r>
              <a:rPr lang="en-US" dirty="0"/>
              <a:t> de la </a:t>
            </a:r>
            <a:r>
              <a:rPr lang="en-US" dirty="0" err="1"/>
              <a:t>compresion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imagen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1B9F04-44B0-4F17-8A8D-A693FD73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2" y="1646833"/>
            <a:ext cx="3909399" cy="31701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8A1A16-F536-42A4-8000-12E9DD5B3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12" y="1646833"/>
            <a:ext cx="2842506" cy="320067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B9B601-C4CA-4C7B-A08B-76C012BA2DE2}"/>
              </a:ext>
            </a:extLst>
          </p:cNvPr>
          <p:cNvSpPr txBox="1"/>
          <p:nvPr/>
        </p:nvSpPr>
        <p:spPr>
          <a:xfrm>
            <a:off x="86710" y="392529"/>
            <a:ext cx="61643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</a:rPr>
              <a:t>Diseño del algoritmo de compresión</a:t>
            </a:r>
          </a:p>
        </p:txBody>
      </p:sp>
    </p:spTree>
    <p:extLst>
      <p:ext uri="{BB962C8B-B14F-4D97-AF65-F5344CB8AC3E}">
        <p14:creationId xmlns:p14="http://schemas.microsoft.com/office/powerpoint/2010/main" val="232277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21;p3">
            <a:extLst>
              <a:ext uri="{FF2B5EF4-FFF2-40B4-BE49-F238E27FC236}">
                <a16:creationId xmlns:a16="http://schemas.microsoft.com/office/drawing/2014/main" id="{ECE5894F-03C5-4804-9E09-4B1A73FBA6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079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B9B601-C4CA-4C7B-A08B-76C012BA2DE2}"/>
              </a:ext>
            </a:extLst>
          </p:cNvPr>
          <p:cNvSpPr txBox="1"/>
          <p:nvPr/>
        </p:nvSpPr>
        <p:spPr>
          <a:xfrm>
            <a:off x="86710" y="392529"/>
            <a:ext cx="61643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</a:rPr>
              <a:t>Diseño del algoritmo de compresión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CCD5BF-4870-4658-A501-807781837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" t="8653" r="4529" b="22467"/>
          <a:stretch/>
        </p:blipFill>
        <p:spPr>
          <a:xfrm>
            <a:off x="534459" y="2116669"/>
            <a:ext cx="4930046" cy="3159164"/>
          </a:xfrm>
          <a:prstGeom prst="rect">
            <a:avLst/>
          </a:prstGeom>
        </p:spPr>
      </p:pic>
      <p:sp>
        <p:nvSpPr>
          <p:cNvPr id="6" name="CuadroTexto 5" descr="l">
            <a:extLst>
              <a:ext uri="{FF2B5EF4-FFF2-40B4-BE49-F238E27FC236}">
                <a16:creationId xmlns:a16="http://schemas.microsoft.com/office/drawing/2014/main" id="{B7AB1E26-A00C-4F92-A417-AA48EEE5E08C}"/>
              </a:ext>
            </a:extLst>
          </p:cNvPr>
          <p:cNvSpPr txBox="1"/>
          <p:nvPr/>
        </p:nvSpPr>
        <p:spPr>
          <a:xfrm>
            <a:off x="4079418" y="1144152"/>
            <a:ext cx="483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Algoritmo</a:t>
            </a:r>
            <a:r>
              <a:rPr lang="en-US" sz="3200" dirty="0"/>
              <a:t> de </a:t>
            </a:r>
            <a:r>
              <a:rPr lang="en-US" sz="3200" dirty="0" err="1"/>
              <a:t>huffman</a:t>
            </a:r>
            <a:endParaRPr lang="es-MX" sz="3200" dirty="0"/>
          </a:p>
        </p:txBody>
      </p:sp>
      <p:pic>
        <p:nvPicPr>
          <p:cNvPr id="10" name="Google Shape;355;gadd317ae2b_0_11">
            <a:extLst>
              <a:ext uri="{FF2B5EF4-FFF2-40B4-BE49-F238E27FC236}">
                <a16:creationId xmlns:a16="http://schemas.microsoft.com/office/drawing/2014/main" id="{BB4310BD-CAAA-4521-9278-64BA36891A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488" y="2116668"/>
            <a:ext cx="4401384" cy="31591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FC969E-B45C-4BB3-9376-A5677E3DA4B7}"/>
              </a:ext>
            </a:extLst>
          </p:cNvPr>
          <p:cNvSpPr txBox="1"/>
          <p:nvPr/>
        </p:nvSpPr>
        <p:spPr>
          <a:xfrm>
            <a:off x="301658" y="5976594"/>
            <a:ext cx="474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saca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peso </a:t>
            </a:r>
            <a:r>
              <a:rPr lang="en-US" dirty="0" err="1"/>
              <a:t>en</a:t>
            </a:r>
            <a:r>
              <a:rPr lang="en-US" dirty="0"/>
              <a:t> bits de los </a:t>
            </a:r>
            <a:r>
              <a:rPr lang="en-US" dirty="0" err="1"/>
              <a:t>caracteres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46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5"/>
          <p:cNvGraphicFramePr/>
          <p:nvPr>
            <p:extLst>
              <p:ext uri="{D42A27DB-BD31-4B8C-83A1-F6EECF244321}">
                <p14:modId xmlns:p14="http://schemas.microsoft.com/office/powerpoint/2010/main" val="4200140849"/>
              </p:ext>
            </p:extLst>
          </p:nvPr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</a:t>
                      </a:r>
                      <a:r>
                        <a:rPr lang="en-US" sz="1800" b="1" u="none" strike="noStrike" cap="none" dirty="0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la </a:t>
                      </a:r>
                      <a:r>
                        <a:rPr lang="en-US" sz="1800" b="1" u="none" strike="noStrike" cap="none" dirty="0" err="1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memoria</a:t>
                      </a:r>
                      <a:endParaRPr sz="1800" b="0" u="none" strike="noStrike" cap="none" dirty="0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Algoritmo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</a:rPr>
                        <a:t> de </a:t>
                      </a:r>
                      <a:r>
                        <a:rPr lang="en-US" sz="1800" dirty="0" err="1">
                          <a:solidFill>
                            <a:srgbClr val="FFFFFF"/>
                          </a:solidFill>
                        </a:rPr>
                        <a:t>compresión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 log n)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 log n)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 log n)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 log n)</a:t>
                      </a: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E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66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6F483C7-2BD7-4D20-BF48-6CA1215325A8}"/>
                  </a:ext>
                </a:extLst>
              </p14:cNvPr>
              <p14:cNvContentPartPr/>
              <p14:nvPr/>
            </p14:nvContentPartPr>
            <p14:xfrm>
              <a:off x="3025011" y="1040722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6F483C7-2BD7-4D20-BF48-6CA1215325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9011" y="10047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49C93DF-8619-43F5-B86B-D5A507AC2EC7}"/>
                  </a:ext>
                </a:extLst>
              </p14:cNvPr>
              <p14:cNvContentPartPr/>
              <p14:nvPr/>
            </p14:nvContentPartPr>
            <p14:xfrm>
              <a:off x="97131" y="3355889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49C93DF-8619-43F5-B86B-D5A507AC2E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31" y="33202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45717F2-C647-4698-BDBE-C8D13D4CD6F5}"/>
                  </a:ext>
                </a:extLst>
              </p14:cNvPr>
              <p14:cNvContentPartPr/>
              <p14:nvPr/>
            </p14:nvContentPartPr>
            <p14:xfrm>
              <a:off x="6750651" y="5135729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45717F2-C647-4698-BDBE-C8D13D4CD6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5011" y="51000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81197BC-8A2F-4259-AEE6-674779EC16E2}"/>
                  </a:ext>
                </a:extLst>
              </p14:cNvPr>
              <p14:cNvContentPartPr/>
              <p14:nvPr/>
            </p14:nvContentPartPr>
            <p14:xfrm>
              <a:off x="3199971" y="933449"/>
              <a:ext cx="360" cy="3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81197BC-8A2F-4259-AEE6-674779EC16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4331" y="8978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910CDA48-C191-4B2C-9AEE-906311BF3F9E}"/>
                  </a:ext>
                </a:extLst>
              </p14:cNvPr>
              <p14:cNvContentPartPr/>
              <p14:nvPr/>
            </p14:nvContentPartPr>
            <p14:xfrm>
              <a:off x="3641487" y="4359066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910CDA48-C191-4B2C-9AEE-906311BF3F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5847" y="43230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F14B5EE6-4574-4A7F-8901-135C82CD0906}"/>
                  </a:ext>
                </a:extLst>
              </p14:cNvPr>
              <p14:cNvContentPartPr/>
              <p14:nvPr/>
            </p14:nvContentPartPr>
            <p14:xfrm>
              <a:off x="3507927" y="3759666"/>
              <a:ext cx="360" cy="3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F14B5EE6-4574-4A7F-8901-135C82CD09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1927" y="37240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0165464D-C01C-4F2F-80D1-A9A1ADFE900B}"/>
                  </a:ext>
                </a:extLst>
              </p14:cNvPr>
              <p14:cNvContentPartPr/>
              <p14:nvPr/>
            </p14:nvContentPartPr>
            <p14:xfrm>
              <a:off x="5163207" y="3925626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0165464D-C01C-4F2F-80D1-A9A1ADFE90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7567" y="388962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EA76CE0E-F3EE-4ADA-B3C6-85047D30C479}"/>
              </a:ext>
            </a:extLst>
          </p:cNvPr>
          <p:cNvGrpSpPr/>
          <p:nvPr/>
        </p:nvGrpSpPr>
        <p:grpSpPr>
          <a:xfrm>
            <a:off x="2002047" y="1639266"/>
            <a:ext cx="583560" cy="426240"/>
            <a:chOff x="2002047" y="1639266"/>
            <a:chExt cx="58356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382E7B3-8510-4AE4-9331-9823E825C853}"/>
                    </a:ext>
                  </a:extLst>
                </p14:cNvPr>
                <p14:cNvContentPartPr/>
                <p14:nvPr/>
              </p14:nvContentPartPr>
              <p14:xfrm>
                <a:off x="2585247" y="1639266"/>
                <a:ext cx="360" cy="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382E7B3-8510-4AE4-9331-9823E825C8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9607" y="160362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5E391CA3-4260-4FE9-8700-916DC435107B}"/>
                    </a:ext>
                  </a:extLst>
                </p14:cNvPr>
                <p14:cNvContentPartPr/>
                <p14:nvPr/>
              </p14:nvContentPartPr>
              <p14:xfrm>
                <a:off x="2002047" y="2065146"/>
                <a:ext cx="360" cy="3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5E391CA3-4260-4FE9-8700-916DC43510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66407" y="20291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0D41369-5BF7-4F6F-9125-17F7C28634D4}"/>
                    </a:ext>
                  </a:extLst>
                </p14:cNvPr>
                <p14:cNvContentPartPr/>
                <p14:nvPr/>
              </p14:nvContentPartPr>
              <p14:xfrm>
                <a:off x="2002047" y="2065146"/>
                <a:ext cx="360" cy="3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0D41369-5BF7-4F6F-9125-17F7C28634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66407" y="20291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B51A18C-4121-4B39-84B9-5E41E74DAC8B}"/>
              </a:ext>
            </a:extLst>
          </p:cNvPr>
          <p:cNvSpPr txBox="1"/>
          <p:nvPr/>
        </p:nvSpPr>
        <p:spPr>
          <a:xfrm rot="16200000">
            <a:off x="-807573" y="2682132"/>
            <a:ext cx="2362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Consumo de segundos (s)</a:t>
            </a:r>
            <a:endParaRPr lang="es-MX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7F7419F7-8C90-4E8B-B22E-03104BA7D89A}"/>
                  </a:ext>
                </a:extLst>
              </p14:cNvPr>
              <p14:cNvContentPartPr/>
              <p14:nvPr/>
            </p14:nvContentPartPr>
            <p14:xfrm>
              <a:off x="2555007" y="1859946"/>
              <a:ext cx="1802520" cy="26172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7F7419F7-8C90-4E8B-B22E-03104BA7D8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19367" y="1824306"/>
                <a:ext cx="187416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6531B6E5-41CB-4A7D-85F8-954C130E6FA2}"/>
              </a:ext>
            </a:extLst>
          </p:cNvPr>
          <p:cNvGrpSpPr/>
          <p:nvPr/>
        </p:nvGrpSpPr>
        <p:grpSpPr>
          <a:xfrm>
            <a:off x="2750628" y="1794006"/>
            <a:ext cx="2345604" cy="146520"/>
            <a:chOff x="2742207" y="1857569"/>
            <a:chExt cx="2345604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A346D70-A65F-43EB-B80F-FE2AFE6571F1}"/>
                    </a:ext>
                  </a:extLst>
                </p14:cNvPr>
                <p14:cNvContentPartPr/>
                <p14:nvPr/>
              </p14:nvContentPartPr>
              <p14:xfrm>
                <a:off x="4668771" y="1865489"/>
                <a:ext cx="224280" cy="122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A346D70-A65F-43EB-B80F-FE2AFE6571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33131" y="1829849"/>
                  <a:ext cx="295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57F5658-1665-42B2-B361-7C6BD6F260E3}"/>
                    </a:ext>
                  </a:extLst>
                </p14:cNvPr>
                <p14:cNvContentPartPr/>
                <p14:nvPr/>
              </p14:nvContentPartPr>
              <p14:xfrm>
                <a:off x="5087451" y="1857569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57F5658-1665-42B2-B361-7C6BD6F260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1811" y="182192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5E8AB57B-D54C-4FDE-97C3-7DBB15C11EB1}"/>
                    </a:ext>
                  </a:extLst>
                </p14:cNvPr>
                <p14:cNvContentPartPr/>
                <p14:nvPr/>
              </p14:nvContentPartPr>
              <p14:xfrm>
                <a:off x="3842211" y="2003729"/>
                <a:ext cx="360" cy="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5E8AB57B-D54C-4FDE-97C3-7DBB15C11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6211" y="19680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D9DB91C-DE41-4ACD-B750-79C5F20C750E}"/>
                    </a:ext>
                  </a:extLst>
                </p14:cNvPr>
                <p14:cNvContentPartPr/>
                <p14:nvPr/>
              </p14:nvContentPartPr>
              <p14:xfrm>
                <a:off x="2742207" y="1875426"/>
                <a:ext cx="1672200" cy="1116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D9DB91C-DE41-4ACD-B750-79C5F20C75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6567" y="1839786"/>
                  <a:ext cx="1743840" cy="1832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53" name="Gráfico 52">
            <a:extLst>
              <a:ext uri="{FF2B5EF4-FFF2-40B4-BE49-F238E27FC236}">
                <a16:creationId xmlns:a16="http://schemas.microsoft.com/office/drawing/2014/main" id="{8B469F04-9A88-4412-B7B9-DD62D88CC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45724"/>
              </p:ext>
            </p:extLst>
          </p:nvPr>
        </p:nvGraphicFramePr>
        <p:xfrm>
          <a:off x="6423932" y="1819596"/>
          <a:ext cx="5596188" cy="314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E6EC61CE-AB8E-43E8-AC5D-FD25E449DC2A}"/>
              </a:ext>
            </a:extLst>
          </p:cNvPr>
          <p:cNvSpPr txBox="1"/>
          <p:nvPr/>
        </p:nvSpPr>
        <p:spPr>
          <a:xfrm rot="16200000">
            <a:off x="4924781" y="2754668"/>
            <a:ext cx="286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Consumo de Memoria(MB)</a:t>
            </a:r>
            <a:endParaRPr lang="es-MX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8B469F04-9A88-4412-B7B9-DD62D88CC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65735"/>
              </p:ext>
            </p:extLst>
          </p:nvPr>
        </p:nvGraphicFramePr>
        <p:xfrm>
          <a:off x="430577" y="1591571"/>
          <a:ext cx="5678597" cy="332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293</Words>
  <Application>Microsoft Office PowerPoint</Application>
  <PresentationFormat>Panorámica</PresentationFormat>
  <Paragraphs>58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Juan Esteban Jaramillo</cp:lastModifiedBy>
  <cp:revision>8</cp:revision>
  <dcterms:created xsi:type="dcterms:W3CDTF">2020-06-26T14:36:07Z</dcterms:created>
  <dcterms:modified xsi:type="dcterms:W3CDTF">2021-11-19T00:08:28Z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