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93" r:id="rId3"/>
    <p:sldId id="494" r:id="rId4"/>
    <p:sldId id="496" r:id="rId5"/>
    <p:sldId id="497" r:id="rId6"/>
    <p:sldId id="498" r:id="rId7"/>
    <p:sldId id="499" r:id="rId8"/>
    <p:sldId id="500" r:id="rId9"/>
    <p:sldId id="501" r:id="rId10"/>
    <p:sldId id="502" r:id="rId11"/>
    <p:sldId id="503" r:id="rId12"/>
    <p:sldId id="504" r:id="rId13"/>
    <p:sldId id="506" r:id="rId14"/>
    <p:sldId id="507" r:id="rId15"/>
    <p:sldId id="508" r:id="rId16"/>
    <p:sldId id="509" r:id="rId17"/>
    <p:sldId id="510" r:id="rId18"/>
    <p:sldId id="511" r:id="rId19"/>
    <p:sldId id="512" r:id="rId20"/>
    <p:sldId id="513" r:id="rId21"/>
    <p:sldId id="514" r:id="rId22"/>
    <p:sldId id="515" r:id="rId23"/>
    <p:sldId id="516" r:id="rId24"/>
    <p:sldId id="517" r:id="rId25"/>
    <p:sldId id="492" r:id="rId26"/>
  </p:sldIdLst>
  <p:sldSz cx="12192000" cy="6858000"/>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Sección predeterminada" id="{D19EE9A2-B589-4983-BEDC-84D059D27039}">
          <p14:sldIdLst>
            <p14:sldId id="256"/>
            <p14:sldId id="493"/>
            <p14:sldId id="494"/>
            <p14:sldId id="496"/>
            <p14:sldId id="497"/>
            <p14:sldId id="498"/>
            <p14:sldId id="499"/>
            <p14:sldId id="500"/>
            <p14:sldId id="501"/>
            <p14:sldId id="502"/>
            <p14:sldId id="503"/>
            <p14:sldId id="504"/>
            <p14:sldId id="506"/>
            <p14:sldId id="507"/>
            <p14:sldId id="508"/>
            <p14:sldId id="509"/>
            <p14:sldId id="510"/>
            <p14:sldId id="511"/>
            <p14:sldId id="512"/>
            <p14:sldId id="513"/>
            <p14:sldId id="514"/>
            <p14:sldId id="515"/>
            <p14:sldId id="516"/>
            <p14:sldId id="517"/>
            <p14:sldId id="4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AEAEA"/>
    <a:srgbClr val="A82628"/>
    <a:srgbClr val="FF0000"/>
    <a:srgbClr val="FADE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4343" autoAdjust="0"/>
  </p:normalViewPr>
  <p:slideViewPr>
    <p:cSldViewPr snapToGrid="0">
      <p:cViewPr varScale="1">
        <p:scale>
          <a:sx n="64" d="100"/>
          <a:sy n="64" d="100"/>
        </p:scale>
        <p:origin x="87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16D39C0-3D03-43AA-B823-E2D4BD0AB886}" type="datetimeFigureOut">
              <a:rPr lang="es-CO"/>
              <a:pPr>
                <a:defRPr/>
              </a:pPr>
              <a:t>23/11/2024</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O"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36FB0E8-C1C9-4C10-8052-4A6E5DA532C7}" type="slidenum">
              <a:rPr lang="es-CO" altLang="es-CO"/>
              <a:pPr>
                <a:defRPr/>
              </a:pPr>
              <a:t>‹Nº›</a:t>
            </a:fld>
            <a:endParaRPr lang="es-CO" altLang="es-CO"/>
          </a:p>
        </p:txBody>
      </p:sp>
    </p:spTree>
    <p:extLst>
      <p:ext uri="{BB962C8B-B14F-4D97-AF65-F5344CB8AC3E}">
        <p14:creationId xmlns:p14="http://schemas.microsoft.com/office/powerpoint/2010/main" val="32481042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1524000" y="3248029"/>
            <a:ext cx="9144000" cy="1663447"/>
          </a:xfrm>
        </p:spPr>
        <p:txBody>
          <a:bodyPr>
            <a:normAutofit/>
          </a:bodyPr>
          <a:lstStyle>
            <a:lvl1pPr algn="ctr">
              <a:defRPr sz="4000" b="1">
                <a:solidFill>
                  <a:srgbClr val="C00000"/>
                </a:solidFill>
                <a:latin typeface="+mn-lt"/>
              </a:defRPr>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1524000" y="5093294"/>
            <a:ext cx="9144000" cy="101054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CO" dirty="0"/>
          </a:p>
        </p:txBody>
      </p:sp>
    </p:spTree>
    <p:extLst>
      <p:ext uri="{BB962C8B-B14F-4D97-AF65-F5344CB8AC3E}">
        <p14:creationId xmlns:p14="http://schemas.microsoft.com/office/powerpoint/2010/main" val="46673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893F50A1-662A-4BEC-9365-38900766019F}" type="datetimeFigureOut">
              <a:rPr lang="es-CO"/>
              <a:pPr>
                <a:defRPr/>
              </a:pPr>
              <a:t>23/11/2024</a:t>
            </a:fld>
            <a:endParaRPr lang="es-CO" dirty="0"/>
          </a:p>
        </p:txBody>
      </p:sp>
      <p:sp>
        <p:nvSpPr>
          <p:cNvPr id="5" name="Marcador de pie de página 4"/>
          <p:cNvSpPr>
            <a:spLocks noGrp="1"/>
          </p:cNvSpPr>
          <p:nvPr>
            <p:ph type="ftr" sz="quarter" idx="11"/>
          </p:nvPr>
        </p:nvSpPr>
        <p:spPr/>
        <p:txBody>
          <a:bodyPr/>
          <a:lstStyle>
            <a:lvl1pPr>
              <a:defRPr/>
            </a:lvl1pPr>
          </a:lstStyle>
          <a:p>
            <a:pPr>
              <a:defRPr/>
            </a:pPr>
            <a:endParaRPr lang="es-CO"/>
          </a:p>
        </p:txBody>
      </p:sp>
      <p:sp>
        <p:nvSpPr>
          <p:cNvPr id="6" name="Marcador de número de diapositiva 5"/>
          <p:cNvSpPr>
            <a:spLocks noGrp="1"/>
          </p:cNvSpPr>
          <p:nvPr>
            <p:ph type="sldNum" sz="quarter" idx="12"/>
          </p:nvPr>
        </p:nvSpPr>
        <p:spPr/>
        <p:txBody>
          <a:bodyPr/>
          <a:lstStyle>
            <a:lvl1pPr>
              <a:defRPr/>
            </a:lvl1pPr>
          </a:lstStyle>
          <a:p>
            <a:pPr>
              <a:defRPr/>
            </a:pPr>
            <a:fld id="{FBA7BA9D-4084-4790-A42D-00A64BF54060}" type="slidenum">
              <a:rPr lang="es-CO" altLang="es-CO"/>
              <a:pPr>
                <a:defRPr/>
              </a:pPr>
              <a:t>‹Nº›</a:t>
            </a:fld>
            <a:endParaRPr lang="es-CO" altLang="es-CO"/>
          </a:p>
        </p:txBody>
      </p:sp>
    </p:spTree>
    <p:extLst>
      <p:ext uri="{BB962C8B-B14F-4D97-AF65-F5344CB8AC3E}">
        <p14:creationId xmlns:p14="http://schemas.microsoft.com/office/powerpoint/2010/main" val="188674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2"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0C8AC243-6869-4F5E-B24F-18C2870E8E81}" type="datetimeFigureOut">
              <a:rPr lang="es-CO"/>
              <a:pPr>
                <a:defRPr/>
              </a:pPr>
              <a:t>23/11/2024</a:t>
            </a:fld>
            <a:endParaRPr lang="es-CO" dirty="0"/>
          </a:p>
        </p:txBody>
      </p:sp>
      <p:sp>
        <p:nvSpPr>
          <p:cNvPr id="5" name="Marcador de pie de página 4"/>
          <p:cNvSpPr>
            <a:spLocks noGrp="1"/>
          </p:cNvSpPr>
          <p:nvPr>
            <p:ph type="ftr" sz="quarter" idx="11"/>
          </p:nvPr>
        </p:nvSpPr>
        <p:spPr/>
        <p:txBody>
          <a:bodyPr/>
          <a:lstStyle>
            <a:lvl1pPr>
              <a:defRPr/>
            </a:lvl1pPr>
          </a:lstStyle>
          <a:p>
            <a:pPr>
              <a:defRPr/>
            </a:pPr>
            <a:endParaRPr lang="es-CO"/>
          </a:p>
        </p:txBody>
      </p:sp>
      <p:sp>
        <p:nvSpPr>
          <p:cNvPr id="6" name="Marcador de número de diapositiva 5"/>
          <p:cNvSpPr>
            <a:spLocks noGrp="1"/>
          </p:cNvSpPr>
          <p:nvPr>
            <p:ph type="sldNum" sz="quarter" idx="12"/>
          </p:nvPr>
        </p:nvSpPr>
        <p:spPr/>
        <p:txBody>
          <a:bodyPr/>
          <a:lstStyle>
            <a:lvl1pPr>
              <a:defRPr/>
            </a:lvl1pPr>
          </a:lstStyle>
          <a:p>
            <a:pPr>
              <a:defRPr/>
            </a:pPr>
            <a:fld id="{B379E128-9E92-4A4A-A6A1-287D090829D8}" type="slidenum">
              <a:rPr lang="es-CO" altLang="es-CO"/>
              <a:pPr>
                <a:defRPr/>
              </a:pPr>
              <a:t>‹Nº›</a:t>
            </a:fld>
            <a:endParaRPr lang="es-CO" altLang="es-CO"/>
          </a:p>
        </p:txBody>
      </p:sp>
    </p:spTree>
    <p:extLst>
      <p:ext uri="{BB962C8B-B14F-4D97-AF65-F5344CB8AC3E}">
        <p14:creationId xmlns:p14="http://schemas.microsoft.com/office/powerpoint/2010/main" val="316219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05811" y="160027"/>
            <a:ext cx="10515600" cy="984562"/>
          </a:xfrm>
        </p:spPr>
        <p:txBody>
          <a:bodyPr anchor="t">
            <a:normAutofit/>
          </a:bodyPr>
          <a:lstStyle>
            <a:lvl1pPr>
              <a:defRPr sz="3200" b="1">
                <a:solidFill>
                  <a:srgbClr val="C00000"/>
                </a:solidFill>
                <a:latin typeface="Calibri" panose="020F0502020204030204" pitchFamily="34" charset="0"/>
              </a:defRPr>
            </a:lvl1p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633415" y="1304617"/>
            <a:ext cx="10925175" cy="5036362"/>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82923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49"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49"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06F4DDE4-8C0C-4CEF-9805-20D20E899D2F}" type="datetimeFigureOut">
              <a:rPr lang="es-CO"/>
              <a:pPr>
                <a:defRPr/>
              </a:pPr>
              <a:t>23/11/2024</a:t>
            </a:fld>
            <a:endParaRPr lang="es-CO" dirty="0"/>
          </a:p>
        </p:txBody>
      </p:sp>
      <p:sp>
        <p:nvSpPr>
          <p:cNvPr id="5" name="Marcador de pie de página 4"/>
          <p:cNvSpPr>
            <a:spLocks noGrp="1"/>
          </p:cNvSpPr>
          <p:nvPr>
            <p:ph type="ftr" sz="quarter" idx="11"/>
          </p:nvPr>
        </p:nvSpPr>
        <p:spPr/>
        <p:txBody>
          <a:bodyPr/>
          <a:lstStyle>
            <a:lvl1pPr>
              <a:defRPr/>
            </a:lvl1pPr>
          </a:lstStyle>
          <a:p>
            <a:pPr>
              <a:defRPr/>
            </a:pPr>
            <a:endParaRPr lang="es-CO"/>
          </a:p>
        </p:txBody>
      </p:sp>
      <p:sp>
        <p:nvSpPr>
          <p:cNvPr id="6" name="Marcador de número de diapositiva 5"/>
          <p:cNvSpPr>
            <a:spLocks noGrp="1"/>
          </p:cNvSpPr>
          <p:nvPr>
            <p:ph type="sldNum" sz="quarter" idx="12"/>
          </p:nvPr>
        </p:nvSpPr>
        <p:spPr/>
        <p:txBody>
          <a:bodyPr/>
          <a:lstStyle>
            <a:lvl1pPr>
              <a:defRPr/>
            </a:lvl1pPr>
          </a:lstStyle>
          <a:p>
            <a:pPr>
              <a:defRPr/>
            </a:pPr>
            <a:fld id="{F1A31B92-EAAD-42B4-8ADE-9DC2723CD069}" type="slidenum">
              <a:rPr lang="es-CO" altLang="es-CO"/>
              <a:pPr>
                <a:defRPr/>
              </a:pPr>
              <a:t>‹Nº›</a:t>
            </a:fld>
            <a:endParaRPr lang="es-CO" altLang="es-CO"/>
          </a:p>
        </p:txBody>
      </p:sp>
    </p:spTree>
    <p:extLst>
      <p:ext uri="{BB962C8B-B14F-4D97-AF65-F5344CB8AC3E}">
        <p14:creationId xmlns:p14="http://schemas.microsoft.com/office/powerpoint/2010/main" val="86927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p:cNvSpPr>
            <a:spLocks noGrp="1"/>
          </p:cNvSpPr>
          <p:nvPr>
            <p:ph type="dt" sz="half" idx="10"/>
          </p:nvPr>
        </p:nvSpPr>
        <p:spPr/>
        <p:txBody>
          <a:bodyPr/>
          <a:lstStyle>
            <a:lvl1pPr>
              <a:defRPr/>
            </a:lvl1pPr>
          </a:lstStyle>
          <a:p>
            <a:pPr>
              <a:defRPr/>
            </a:pPr>
            <a:fld id="{1536449F-3E66-4CC6-96A3-F1FD2AF1D0AC}" type="datetimeFigureOut">
              <a:rPr lang="es-CO"/>
              <a:pPr>
                <a:defRPr/>
              </a:pPr>
              <a:t>23/11/2024</a:t>
            </a:fld>
            <a:endParaRPr lang="es-CO" dirty="0"/>
          </a:p>
        </p:txBody>
      </p:sp>
      <p:sp>
        <p:nvSpPr>
          <p:cNvPr id="6" name="Marcador de pie de página 4"/>
          <p:cNvSpPr>
            <a:spLocks noGrp="1"/>
          </p:cNvSpPr>
          <p:nvPr>
            <p:ph type="ftr" sz="quarter" idx="11"/>
          </p:nvPr>
        </p:nvSpPr>
        <p:spPr/>
        <p:txBody>
          <a:bodyPr/>
          <a:lstStyle>
            <a:lvl1pPr>
              <a:defRPr/>
            </a:lvl1pPr>
          </a:lstStyle>
          <a:p>
            <a:pPr>
              <a:defRPr/>
            </a:pPr>
            <a:endParaRPr lang="es-CO"/>
          </a:p>
        </p:txBody>
      </p:sp>
      <p:sp>
        <p:nvSpPr>
          <p:cNvPr id="7" name="Marcador de número de diapositiva 5"/>
          <p:cNvSpPr>
            <a:spLocks noGrp="1"/>
          </p:cNvSpPr>
          <p:nvPr>
            <p:ph type="sldNum" sz="quarter" idx="12"/>
          </p:nvPr>
        </p:nvSpPr>
        <p:spPr/>
        <p:txBody>
          <a:bodyPr/>
          <a:lstStyle>
            <a:lvl1pPr>
              <a:defRPr/>
            </a:lvl1pPr>
          </a:lstStyle>
          <a:p>
            <a:pPr>
              <a:defRPr/>
            </a:pPr>
            <a:fld id="{E20F2357-F683-40FB-956A-8A10413905B2}" type="slidenum">
              <a:rPr lang="es-CO" altLang="es-CO"/>
              <a:pPr>
                <a:defRPr/>
              </a:pPr>
              <a:t>‹Nº›</a:t>
            </a:fld>
            <a:endParaRPr lang="es-CO" altLang="es-CO"/>
          </a:p>
        </p:txBody>
      </p:sp>
    </p:spTree>
    <p:extLst>
      <p:ext uri="{BB962C8B-B14F-4D97-AF65-F5344CB8AC3E}">
        <p14:creationId xmlns:p14="http://schemas.microsoft.com/office/powerpoint/2010/main" val="182075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6"/>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2"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p:cNvSpPr>
            <a:spLocks noGrp="1"/>
          </p:cNvSpPr>
          <p:nvPr>
            <p:ph type="dt" sz="half" idx="10"/>
          </p:nvPr>
        </p:nvSpPr>
        <p:spPr/>
        <p:txBody>
          <a:bodyPr/>
          <a:lstStyle>
            <a:lvl1pPr>
              <a:defRPr/>
            </a:lvl1pPr>
          </a:lstStyle>
          <a:p>
            <a:pPr>
              <a:defRPr/>
            </a:pPr>
            <a:fld id="{76687A9E-3E2C-4E02-B5AC-20F7B0ABA840}" type="datetimeFigureOut">
              <a:rPr lang="es-CO"/>
              <a:pPr>
                <a:defRPr/>
              </a:pPr>
              <a:t>23/11/2024</a:t>
            </a:fld>
            <a:endParaRPr lang="es-CO" dirty="0"/>
          </a:p>
        </p:txBody>
      </p:sp>
      <p:sp>
        <p:nvSpPr>
          <p:cNvPr id="8" name="Marcador de pie de página 4"/>
          <p:cNvSpPr>
            <a:spLocks noGrp="1"/>
          </p:cNvSpPr>
          <p:nvPr>
            <p:ph type="ftr" sz="quarter" idx="11"/>
          </p:nvPr>
        </p:nvSpPr>
        <p:spPr/>
        <p:txBody>
          <a:bodyPr/>
          <a:lstStyle>
            <a:lvl1pPr>
              <a:defRPr/>
            </a:lvl1pPr>
          </a:lstStyle>
          <a:p>
            <a:pPr>
              <a:defRPr/>
            </a:pPr>
            <a:endParaRPr lang="es-CO"/>
          </a:p>
        </p:txBody>
      </p:sp>
      <p:sp>
        <p:nvSpPr>
          <p:cNvPr id="9" name="Marcador de número de diapositiva 5"/>
          <p:cNvSpPr>
            <a:spLocks noGrp="1"/>
          </p:cNvSpPr>
          <p:nvPr>
            <p:ph type="sldNum" sz="quarter" idx="12"/>
          </p:nvPr>
        </p:nvSpPr>
        <p:spPr/>
        <p:txBody>
          <a:bodyPr/>
          <a:lstStyle>
            <a:lvl1pPr>
              <a:defRPr/>
            </a:lvl1pPr>
          </a:lstStyle>
          <a:p>
            <a:pPr>
              <a:defRPr/>
            </a:pPr>
            <a:fld id="{BBB1F31E-7444-4F57-91FF-8D4438DBCF90}" type="slidenum">
              <a:rPr lang="es-CO" altLang="es-CO"/>
              <a:pPr>
                <a:defRPr/>
              </a:pPr>
              <a:t>‹Nº›</a:t>
            </a:fld>
            <a:endParaRPr lang="es-CO" altLang="es-CO"/>
          </a:p>
        </p:txBody>
      </p:sp>
    </p:spTree>
    <p:extLst>
      <p:ext uri="{BB962C8B-B14F-4D97-AF65-F5344CB8AC3E}">
        <p14:creationId xmlns:p14="http://schemas.microsoft.com/office/powerpoint/2010/main" val="42378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p:cNvSpPr>
            <a:spLocks noGrp="1"/>
          </p:cNvSpPr>
          <p:nvPr>
            <p:ph type="dt" sz="half" idx="10"/>
          </p:nvPr>
        </p:nvSpPr>
        <p:spPr/>
        <p:txBody>
          <a:bodyPr/>
          <a:lstStyle>
            <a:lvl1pPr>
              <a:defRPr/>
            </a:lvl1pPr>
          </a:lstStyle>
          <a:p>
            <a:pPr>
              <a:defRPr/>
            </a:pPr>
            <a:fld id="{A09A5DC3-C7AC-4DC0-9508-F503EE4BB796}" type="datetimeFigureOut">
              <a:rPr lang="es-CO"/>
              <a:pPr>
                <a:defRPr/>
              </a:pPr>
              <a:t>23/11/2024</a:t>
            </a:fld>
            <a:endParaRPr lang="es-CO" dirty="0"/>
          </a:p>
        </p:txBody>
      </p:sp>
      <p:sp>
        <p:nvSpPr>
          <p:cNvPr id="4" name="Marcador de pie de página 4"/>
          <p:cNvSpPr>
            <a:spLocks noGrp="1"/>
          </p:cNvSpPr>
          <p:nvPr>
            <p:ph type="ftr" sz="quarter" idx="11"/>
          </p:nvPr>
        </p:nvSpPr>
        <p:spPr/>
        <p:txBody>
          <a:bodyPr/>
          <a:lstStyle>
            <a:lvl1pPr>
              <a:defRPr/>
            </a:lvl1pPr>
          </a:lstStyle>
          <a:p>
            <a:pPr>
              <a:defRPr/>
            </a:pPr>
            <a:endParaRPr lang="es-CO"/>
          </a:p>
        </p:txBody>
      </p:sp>
      <p:sp>
        <p:nvSpPr>
          <p:cNvPr id="5" name="Marcador de número de diapositiva 5"/>
          <p:cNvSpPr>
            <a:spLocks noGrp="1"/>
          </p:cNvSpPr>
          <p:nvPr>
            <p:ph type="sldNum" sz="quarter" idx="12"/>
          </p:nvPr>
        </p:nvSpPr>
        <p:spPr/>
        <p:txBody>
          <a:bodyPr/>
          <a:lstStyle>
            <a:lvl1pPr>
              <a:defRPr/>
            </a:lvl1pPr>
          </a:lstStyle>
          <a:p>
            <a:pPr>
              <a:defRPr/>
            </a:pPr>
            <a:fld id="{28FF343F-C81D-481D-9279-165696D53D54}" type="slidenum">
              <a:rPr lang="es-CO" altLang="es-CO"/>
              <a:pPr>
                <a:defRPr/>
              </a:pPr>
              <a:t>‹Nº›</a:t>
            </a:fld>
            <a:endParaRPr lang="es-CO" altLang="es-CO"/>
          </a:p>
        </p:txBody>
      </p:sp>
    </p:spTree>
    <p:extLst>
      <p:ext uri="{BB962C8B-B14F-4D97-AF65-F5344CB8AC3E}">
        <p14:creationId xmlns:p14="http://schemas.microsoft.com/office/powerpoint/2010/main" val="137918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FA2DB7EF-3352-4C2D-A771-F31CED105634}" type="datetimeFigureOut">
              <a:rPr lang="es-CO"/>
              <a:pPr>
                <a:defRPr/>
              </a:pPr>
              <a:t>23/11/2024</a:t>
            </a:fld>
            <a:endParaRPr lang="es-CO" dirty="0"/>
          </a:p>
        </p:txBody>
      </p:sp>
      <p:sp>
        <p:nvSpPr>
          <p:cNvPr id="3" name="Marcador de pie de página 4"/>
          <p:cNvSpPr>
            <a:spLocks noGrp="1"/>
          </p:cNvSpPr>
          <p:nvPr>
            <p:ph type="ftr" sz="quarter" idx="11"/>
          </p:nvPr>
        </p:nvSpPr>
        <p:spPr/>
        <p:txBody>
          <a:bodyPr/>
          <a:lstStyle>
            <a:lvl1pPr>
              <a:defRPr/>
            </a:lvl1pPr>
          </a:lstStyle>
          <a:p>
            <a:pPr>
              <a:defRPr/>
            </a:pPr>
            <a:endParaRPr lang="es-CO"/>
          </a:p>
        </p:txBody>
      </p:sp>
      <p:sp>
        <p:nvSpPr>
          <p:cNvPr id="4" name="Marcador de número de diapositiva 5"/>
          <p:cNvSpPr>
            <a:spLocks noGrp="1"/>
          </p:cNvSpPr>
          <p:nvPr>
            <p:ph type="sldNum" sz="quarter" idx="12"/>
          </p:nvPr>
        </p:nvSpPr>
        <p:spPr/>
        <p:txBody>
          <a:bodyPr/>
          <a:lstStyle>
            <a:lvl1pPr>
              <a:defRPr/>
            </a:lvl1pPr>
          </a:lstStyle>
          <a:p>
            <a:pPr>
              <a:defRPr/>
            </a:pPr>
            <a:fld id="{FEE79CB2-59FC-4456-9A41-94AC6FDC4A6F}" type="slidenum">
              <a:rPr lang="es-CO" altLang="es-CO"/>
              <a:pPr>
                <a:defRPr/>
              </a:pPr>
              <a:t>‹Nº›</a:t>
            </a:fld>
            <a:endParaRPr lang="es-CO" altLang="es-CO"/>
          </a:p>
        </p:txBody>
      </p:sp>
    </p:spTree>
    <p:extLst>
      <p:ext uri="{BB962C8B-B14F-4D97-AF65-F5344CB8AC3E}">
        <p14:creationId xmlns:p14="http://schemas.microsoft.com/office/powerpoint/2010/main" val="162096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7923E7C3-123B-4B16-A7E9-EEE208563CEF}" type="datetimeFigureOut">
              <a:rPr lang="es-CO"/>
              <a:pPr>
                <a:defRPr/>
              </a:pPr>
              <a:t>23/11/2024</a:t>
            </a:fld>
            <a:endParaRPr lang="es-CO" dirty="0"/>
          </a:p>
        </p:txBody>
      </p:sp>
      <p:sp>
        <p:nvSpPr>
          <p:cNvPr id="6" name="Marcador de pie de página 4"/>
          <p:cNvSpPr>
            <a:spLocks noGrp="1"/>
          </p:cNvSpPr>
          <p:nvPr>
            <p:ph type="ftr" sz="quarter" idx="11"/>
          </p:nvPr>
        </p:nvSpPr>
        <p:spPr/>
        <p:txBody>
          <a:bodyPr/>
          <a:lstStyle>
            <a:lvl1pPr>
              <a:defRPr/>
            </a:lvl1pPr>
          </a:lstStyle>
          <a:p>
            <a:pPr>
              <a:defRPr/>
            </a:pPr>
            <a:endParaRPr lang="es-CO"/>
          </a:p>
        </p:txBody>
      </p:sp>
      <p:sp>
        <p:nvSpPr>
          <p:cNvPr id="7" name="Marcador de número de diapositiva 5"/>
          <p:cNvSpPr>
            <a:spLocks noGrp="1"/>
          </p:cNvSpPr>
          <p:nvPr>
            <p:ph type="sldNum" sz="quarter" idx="12"/>
          </p:nvPr>
        </p:nvSpPr>
        <p:spPr/>
        <p:txBody>
          <a:bodyPr/>
          <a:lstStyle>
            <a:lvl1pPr>
              <a:defRPr/>
            </a:lvl1pPr>
          </a:lstStyle>
          <a:p>
            <a:pPr>
              <a:defRPr/>
            </a:pPr>
            <a:fld id="{B69BDB95-595A-4F31-A8C0-5A35FCE42204}" type="slidenum">
              <a:rPr lang="es-CO" altLang="es-CO"/>
              <a:pPr>
                <a:defRPr/>
              </a:pPr>
              <a:t>‹Nº›</a:t>
            </a:fld>
            <a:endParaRPr lang="es-CO" altLang="es-CO"/>
          </a:p>
        </p:txBody>
      </p:sp>
    </p:spTree>
    <p:extLst>
      <p:ext uri="{BB962C8B-B14F-4D97-AF65-F5344CB8AC3E}">
        <p14:creationId xmlns:p14="http://schemas.microsoft.com/office/powerpoint/2010/main" val="102765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E76930CA-2604-4B68-97E4-6D302949834C}" type="datetimeFigureOut">
              <a:rPr lang="es-CO"/>
              <a:pPr>
                <a:defRPr/>
              </a:pPr>
              <a:t>23/11/2024</a:t>
            </a:fld>
            <a:endParaRPr lang="es-CO" dirty="0"/>
          </a:p>
        </p:txBody>
      </p:sp>
      <p:sp>
        <p:nvSpPr>
          <p:cNvPr id="6" name="Marcador de pie de página 4"/>
          <p:cNvSpPr>
            <a:spLocks noGrp="1"/>
          </p:cNvSpPr>
          <p:nvPr>
            <p:ph type="ftr" sz="quarter" idx="11"/>
          </p:nvPr>
        </p:nvSpPr>
        <p:spPr/>
        <p:txBody>
          <a:bodyPr/>
          <a:lstStyle>
            <a:lvl1pPr>
              <a:defRPr/>
            </a:lvl1pPr>
          </a:lstStyle>
          <a:p>
            <a:pPr>
              <a:defRPr/>
            </a:pPr>
            <a:endParaRPr lang="es-CO"/>
          </a:p>
        </p:txBody>
      </p:sp>
      <p:sp>
        <p:nvSpPr>
          <p:cNvPr id="7" name="Marcador de número de diapositiva 5"/>
          <p:cNvSpPr>
            <a:spLocks noGrp="1"/>
          </p:cNvSpPr>
          <p:nvPr>
            <p:ph type="sldNum" sz="quarter" idx="12"/>
          </p:nvPr>
        </p:nvSpPr>
        <p:spPr/>
        <p:txBody>
          <a:bodyPr/>
          <a:lstStyle>
            <a:lvl1pPr>
              <a:defRPr/>
            </a:lvl1pPr>
          </a:lstStyle>
          <a:p>
            <a:pPr>
              <a:defRPr/>
            </a:pPr>
            <a:fld id="{8B436E83-9AE6-4F20-A8CA-1B832A1A243E}" type="slidenum">
              <a:rPr lang="es-CO" altLang="es-CO"/>
              <a:pPr>
                <a:defRPr/>
              </a:pPr>
              <a:t>‹Nº›</a:t>
            </a:fld>
            <a:endParaRPr lang="es-CO" altLang="es-CO"/>
          </a:p>
        </p:txBody>
      </p:sp>
    </p:spTree>
    <p:extLst>
      <p:ext uri="{BB962C8B-B14F-4D97-AF65-F5344CB8AC3E}">
        <p14:creationId xmlns:p14="http://schemas.microsoft.com/office/powerpoint/2010/main" val="234348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Editar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CC19EA6A-4EFD-4214-9535-5F573BD951F5}" type="datetimeFigureOut">
              <a:rPr lang="es-CO"/>
              <a:pPr>
                <a:defRPr/>
              </a:pPr>
              <a:t>23/11/2024</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E3B9FBF7-0457-47BE-BB5A-9AE2DE073909}"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3248025"/>
            <a:ext cx="9144000" cy="1663700"/>
          </a:xfrm>
        </p:spPr>
        <p:txBody>
          <a:bodyPr rtlCol="0"/>
          <a:lstStyle/>
          <a:p>
            <a:pPr eaLnBrk="1" fontAlgn="auto" hangingPunct="1">
              <a:spcAft>
                <a:spcPts val="0"/>
              </a:spcAft>
              <a:defRPr/>
            </a:pPr>
            <a:r>
              <a:rPr lang="es-MX" sz="2800" dirty="0"/>
              <a:t>Plataforma Automatizada para la Optimización de Activos Financieros con Modelos Predictivos e Inferencia Automática</a:t>
            </a:r>
            <a:endParaRPr lang="es-CO" sz="3600" b="0" dirty="0">
              <a:solidFill>
                <a:srgbClr val="A82628"/>
              </a:solidFill>
            </a:endParaRPr>
          </a:p>
        </p:txBody>
      </p:sp>
      <p:sp>
        <p:nvSpPr>
          <p:cNvPr id="3" name="Subtítulo 2"/>
          <p:cNvSpPr>
            <a:spLocks noGrp="1"/>
          </p:cNvSpPr>
          <p:nvPr>
            <p:ph type="subTitle" idx="1"/>
          </p:nvPr>
        </p:nvSpPr>
        <p:spPr>
          <a:xfrm>
            <a:off x="1524000" y="5092700"/>
            <a:ext cx="9144000" cy="1011238"/>
          </a:xfrm>
        </p:spPr>
        <p:txBody>
          <a:bodyPr rtlCol="0">
            <a:normAutofit fontScale="85000" lnSpcReduction="20000"/>
          </a:bodyPr>
          <a:lstStyle/>
          <a:p>
            <a:pPr eaLnBrk="1" fontAlgn="auto" hangingPunct="1">
              <a:spcAft>
                <a:spcPts val="0"/>
              </a:spcAft>
              <a:defRPr/>
            </a:pPr>
            <a:r>
              <a:rPr lang="es-CO" dirty="0"/>
              <a:t>Juan Esteban Basto Dávila – 1093737496</a:t>
            </a:r>
          </a:p>
          <a:p>
            <a:pPr eaLnBrk="1" fontAlgn="auto" hangingPunct="1">
              <a:spcAft>
                <a:spcPts val="0"/>
              </a:spcAft>
              <a:defRPr/>
            </a:pPr>
            <a:r>
              <a:rPr lang="es-CO" dirty="0"/>
              <a:t>Jhon Deivy Jerez Joya – 1094860952</a:t>
            </a:r>
          </a:p>
          <a:p>
            <a:pPr eaLnBrk="1" fontAlgn="auto" hangingPunct="1">
              <a:spcAft>
                <a:spcPts val="0"/>
              </a:spcAft>
              <a:defRPr/>
            </a:pPr>
            <a:r>
              <a:rPr lang="es-CO" b="1" dirty="0"/>
              <a:t>Teoría de la Computación – 167408</a:t>
            </a:r>
          </a:p>
          <a:p>
            <a:pPr eaLnBrk="1" fontAlgn="auto" hangingPunct="1">
              <a:spcAft>
                <a:spcPts val="0"/>
              </a:spcAft>
              <a:defRPr/>
            </a:pPr>
            <a:endParaRPr lang="es-C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DEDCF-B5E3-EC8F-3273-6FAFE986E474}"/>
              </a:ext>
            </a:extLst>
          </p:cNvPr>
          <p:cNvSpPr>
            <a:spLocks noGrp="1"/>
          </p:cNvSpPr>
          <p:nvPr>
            <p:ph type="title"/>
          </p:nvPr>
        </p:nvSpPr>
        <p:spPr/>
        <p:txBody>
          <a:bodyPr/>
          <a:lstStyle/>
          <a:p>
            <a:r>
              <a:rPr lang="es-MX" dirty="0"/>
              <a:t>Recolección de Datos</a:t>
            </a:r>
            <a:endParaRPr lang="es-CO" dirty="0"/>
          </a:p>
        </p:txBody>
      </p:sp>
      <p:sp>
        <p:nvSpPr>
          <p:cNvPr id="3" name="Marcador de contenido 2">
            <a:extLst>
              <a:ext uri="{FF2B5EF4-FFF2-40B4-BE49-F238E27FC236}">
                <a16:creationId xmlns:a16="http://schemas.microsoft.com/office/drawing/2014/main" id="{5E53536E-BF8D-A072-B9B5-83156F96A810}"/>
              </a:ext>
            </a:extLst>
          </p:cNvPr>
          <p:cNvSpPr>
            <a:spLocks noGrp="1"/>
          </p:cNvSpPr>
          <p:nvPr>
            <p:ph idx="1"/>
          </p:nvPr>
        </p:nvSpPr>
        <p:spPr>
          <a:xfrm>
            <a:off x="303631" y="895981"/>
            <a:ext cx="7551215" cy="5444998"/>
          </a:xfrm>
        </p:spPr>
        <p:txBody>
          <a:bodyPr/>
          <a:lstStyle/>
          <a:p>
            <a:pPr>
              <a:buFont typeface="Arial" panose="020B0604020202020204" pitchFamily="34" charset="0"/>
              <a:buChar char="•"/>
            </a:pPr>
            <a:r>
              <a:rPr lang="es-MX" sz="2400" dirty="0"/>
              <a:t>La base del sistema depende de datos precisos y actualizados. Esto incluye:</a:t>
            </a:r>
          </a:p>
          <a:p>
            <a:pPr>
              <a:buFont typeface="Arial" panose="020B0604020202020204" pitchFamily="34" charset="0"/>
              <a:buChar char="•"/>
            </a:pPr>
            <a:r>
              <a:rPr lang="es-MX" sz="2400" b="1" dirty="0"/>
              <a:t>Fuentes de datos</a:t>
            </a:r>
            <a:r>
              <a:rPr lang="es-MX" sz="2400" dirty="0"/>
              <a:t>: Se utilizan </a:t>
            </a:r>
            <a:r>
              <a:rPr lang="es-MX" sz="2400" dirty="0" err="1"/>
              <a:t>APIs</a:t>
            </a:r>
            <a:r>
              <a:rPr lang="es-MX" sz="2400" dirty="0"/>
              <a:t> confiables, como </a:t>
            </a:r>
            <a:r>
              <a:rPr lang="es-MX" sz="2400" b="1" dirty="0" err="1"/>
              <a:t>CoinGecko</a:t>
            </a:r>
            <a:r>
              <a:rPr lang="es-MX" sz="2400" dirty="0"/>
              <a:t>, para obtener información en tiempo real sobre precios y tendencias de activos financieros, incluyendo criptomonedas y acciones.</a:t>
            </a:r>
          </a:p>
          <a:p>
            <a:pPr>
              <a:buFont typeface="Arial" panose="020B0604020202020204" pitchFamily="34" charset="0"/>
              <a:buChar char="•"/>
            </a:pPr>
            <a:r>
              <a:rPr lang="es-MX" sz="2400" b="1" dirty="0"/>
              <a:t>Tipos de datos recolectados</a:t>
            </a:r>
            <a:r>
              <a:rPr lang="es-MX" sz="2400" dirty="0"/>
              <a:t>:</a:t>
            </a:r>
          </a:p>
          <a:p>
            <a:pPr marL="742950" lvl="1" indent="-285750">
              <a:buFont typeface="Arial" panose="020B0604020202020204" pitchFamily="34" charset="0"/>
              <a:buChar char="•"/>
            </a:pPr>
            <a:r>
              <a:rPr lang="es-MX" sz="2000" dirty="0"/>
              <a:t>Precios históricos.</a:t>
            </a:r>
          </a:p>
          <a:p>
            <a:pPr marL="742950" lvl="1" indent="-285750">
              <a:buFont typeface="Arial" panose="020B0604020202020204" pitchFamily="34" charset="0"/>
              <a:buChar char="•"/>
            </a:pPr>
            <a:r>
              <a:rPr lang="es-MX" sz="2000" dirty="0"/>
              <a:t>Volúmenes de transacción.</a:t>
            </a:r>
          </a:p>
          <a:p>
            <a:pPr marL="742950" lvl="1" indent="-285750">
              <a:buFont typeface="Arial" panose="020B0604020202020204" pitchFamily="34" charset="0"/>
              <a:buChar char="•"/>
            </a:pPr>
            <a:r>
              <a:rPr lang="es-MX" sz="2000" dirty="0"/>
              <a:t>Fluctuaciones diarias.</a:t>
            </a:r>
          </a:p>
          <a:p>
            <a:pPr>
              <a:buFont typeface="Arial" panose="020B0604020202020204" pitchFamily="34" charset="0"/>
              <a:buChar char="•"/>
            </a:pPr>
            <a:r>
              <a:rPr lang="es-MX" sz="2400" b="1" dirty="0"/>
              <a:t>Herramientas utilizadas</a:t>
            </a:r>
            <a:r>
              <a:rPr lang="es-MX" sz="2400" dirty="0"/>
              <a:t>:</a:t>
            </a:r>
          </a:p>
          <a:p>
            <a:pPr marL="742950" lvl="1" indent="-285750">
              <a:buFont typeface="Arial" panose="020B0604020202020204" pitchFamily="34" charset="0"/>
              <a:buChar char="•"/>
            </a:pPr>
            <a:r>
              <a:rPr lang="es-MX" sz="2000" b="1" dirty="0" err="1"/>
              <a:t>APIs</a:t>
            </a:r>
            <a:r>
              <a:rPr lang="es-MX" sz="2000" b="1" dirty="0"/>
              <a:t> externas</a:t>
            </a:r>
            <a:r>
              <a:rPr lang="es-MX" sz="2000" dirty="0"/>
              <a:t> para conexión dinámica.</a:t>
            </a:r>
          </a:p>
          <a:p>
            <a:pPr marL="742950" lvl="1" indent="-285750">
              <a:buFont typeface="Arial" panose="020B0604020202020204" pitchFamily="34" charset="0"/>
              <a:buChar char="•"/>
            </a:pPr>
            <a:r>
              <a:rPr lang="es-MX" sz="2000" b="1" dirty="0" err="1"/>
              <a:t>MySql</a:t>
            </a:r>
            <a:r>
              <a:rPr lang="es-MX" sz="2000" dirty="0"/>
              <a:t> para almacenamiento estructurado y análisis posterior.</a:t>
            </a:r>
          </a:p>
          <a:p>
            <a:endParaRPr lang="es-CO" dirty="0"/>
          </a:p>
        </p:txBody>
      </p:sp>
      <p:sp>
        <p:nvSpPr>
          <p:cNvPr id="5" name="AutoShape 4" descr="CoinGecko Enhances Crypto API with On-Chain DEX Data | CoinGecko API">
            <a:extLst>
              <a:ext uri="{FF2B5EF4-FFF2-40B4-BE49-F238E27FC236}">
                <a16:creationId xmlns:a16="http://schemas.microsoft.com/office/drawing/2014/main" id="{8117537F-9B3C-D18D-2442-C6F7B12C22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a:extLst>
              <a:ext uri="{FF2B5EF4-FFF2-40B4-BE49-F238E27FC236}">
                <a16:creationId xmlns:a16="http://schemas.microsoft.com/office/drawing/2014/main" id="{450F3E42-950F-6154-BF88-34941D41E1C5}"/>
              </a:ext>
            </a:extLst>
          </p:cNvPr>
          <p:cNvPicPr>
            <a:picLocks noChangeAspect="1"/>
          </p:cNvPicPr>
          <p:nvPr/>
        </p:nvPicPr>
        <p:blipFill>
          <a:blip r:embed="rId2"/>
          <a:stretch>
            <a:fillRect/>
          </a:stretch>
        </p:blipFill>
        <p:spPr>
          <a:xfrm>
            <a:off x="7897862" y="2731638"/>
            <a:ext cx="3453984" cy="3453984"/>
          </a:xfrm>
          <a:prstGeom prst="rect">
            <a:avLst/>
          </a:prstGeom>
        </p:spPr>
      </p:pic>
      <p:pic>
        <p:nvPicPr>
          <p:cNvPr id="6152" name="Picture 8" descr="MySQL Logo - símbolo, significado logotipo, historia, PNG">
            <a:extLst>
              <a:ext uri="{FF2B5EF4-FFF2-40B4-BE49-F238E27FC236}">
                <a16:creationId xmlns:a16="http://schemas.microsoft.com/office/drawing/2014/main" id="{6102E410-198B-D9F1-102F-7E0DBBA476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2666" y="921898"/>
            <a:ext cx="3262858" cy="169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2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CF18F-1239-FDA1-B08F-E43347178A68}"/>
              </a:ext>
            </a:extLst>
          </p:cNvPr>
          <p:cNvSpPr>
            <a:spLocks noGrp="1"/>
          </p:cNvSpPr>
          <p:nvPr>
            <p:ph type="title"/>
          </p:nvPr>
        </p:nvSpPr>
        <p:spPr/>
        <p:txBody>
          <a:bodyPr/>
          <a:lstStyle/>
          <a:p>
            <a:r>
              <a:rPr lang="es-MX" dirty="0"/>
              <a:t>Análisis de Datos</a:t>
            </a:r>
            <a:endParaRPr lang="es-CO" dirty="0"/>
          </a:p>
        </p:txBody>
      </p:sp>
      <p:sp>
        <p:nvSpPr>
          <p:cNvPr id="3" name="Marcador de contenido 2">
            <a:extLst>
              <a:ext uri="{FF2B5EF4-FFF2-40B4-BE49-F238E27FC236}">
                <a16:creationId xmlns:a16="http://schemas.microsoft.com/office/drawing/2014/main" id="{6D337EA8-799D-69A1-F1AE-C19FA127CAF7}"/>
              </a:ext>
            </a:extLst>
          </p:cNvPr>
          <p:cNvSpPr>
            <a:spLocks noGrp="1"/>
          </p:cNvSpPr>
          <p:nvPr>
            <p:ph idx="1"/>
          </p:nvPr>
        </p:nvSpPr>
        <p:spPr>
          <a:xfrm>
            <a:off x="205812" y="779961"/>
            <a:ext cx="6644694" cy="5560877"/>
          </a:xfrm>
        </p:spPr>
        <p:txBody>
          <a:bodyPr/>
          <a:lstStyle/>
          <a:p>
            <a:r>
              <a:rPr lang="es-MX" sz="2400" dirty="0"/>
              <a:t>La precisión del sistema se logra mediante el uso de algoritmos avanzados:</a:t>
            </a:r>
          </a:p>
          <a:p>
            <a:pPr lvl="1"/>
            <a:r>
              <a:rPr lang="es-MX" sz="2000" dirty="0"/>
              <a:t>Regresión lineal: Se emplea para predecir tendencias de precios a corto plazo, analizando patrones históricos.</a:t>
            </a:r>
          </a:p>
          <a:p>
            <a:pPr lvl="1"/>
            <a:r>
              <a:rPr lang="es-MX" sz="2000" dirty="0"/>
              <a:t>Aprendizaje automático: Técnicas como redes neuronales permiten identificar relaciones complejas entre los datos financieros, mejorando la calidad de las predicciones.</a:t>
            </a:r>
          </a:p>
          <a:p>
            <a:r>
              <a:rPr lang="es-MX" sz="2400" dirty="0"/>
              <a:t>Objetivos del análisis: </a:t>
            </a:r>
          </a:p>
          <a:p>
            <a:pPr lvl="1"/>
            <a:r>
              <a:rPr lang="es-MX" sz="2000" dirty="0"/>
              <a:t>Prever fluctuaciones significativas en los precios de los activos.</a:t>
            </a:r>
          </a:p>
          <a:p>
            <a:pPr lvl="1"/>
            <a:r>
              <a:rPr lang="es-MX" sz="2000" dirty="0"/>
              <a:t>Identificar patrones que favorezcan decisiones de compra, venta o mantenimiento.</a:t>
            </a:r>
            <a:endParaRPr lang="es-CO" sz="2000" dirty="0"/>
          </a:p>
        </p:txBody>
      </p:sp>
      <p:pic>
        <p:nvPicPr>
          <p:cNvPr id="7171" name="Picture 3" descr="Trading Rápido Utilizando el Canal de Regresión Lineal para Invertir en  Opciones - FUTUROS TRADING">
            <a:extLst>
              <a:ext uri="{FF2B5EF4-FFF2-40B4-BE49-F238E27FC236}">
                <a16:creationId xmlns:a16="http://schemas.microsoft.com/office/drawing/2014/main" id="{EF36C0E2-0C42-32CE-D464-79B864B99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712" y="1764523"/>
            <a:ext cx="5466747" cy="306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96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7C643-23BA-A151-C1AA-654946C17B31}"/>
              </a:ext>
            </a:extLst>
          </p:cNvPr>
          <p:cNvSpPr>
            <a:spLocks noGrp="1"/>
          </p:cNvSpPr>
          <p:nvPr>
            <p:ph type="title"/>
          </p:nvPr>
        </p:nvSpPr>
        <p:spPr/>
        <p:txBody>
          <a:bodyPr/>
          <a:lstStyle/>
          <a:p>
            <a:r>
              <a:rPr lang="es-MX" dirty="0"/>
              <a:t>Diseño Técnico</a:t>
            </a:r>
            <a:endParaRPr lang="es-CO" dirty="0"/>
          </a:p>
        </p:txBody>
      </p:sp>
      <p:sp>
        <p:nvSpPr>
          <p:cNvPr id="3" name="Marcador de contenido 2">
            <a:extLst>
              <a:ext uri="{FF2B5EF4-FFF2-40B4-BE49-F238E27FC236}">
                <a16:creationId xmlns:a16="http://schemas.microsoft.com/office/drawing/2014/main" id="{B0519FAA-8E59-6ADB-3291-B5F7DF0AFB80}"/>
              </a:ext>
            </a:extLst>
          </p:cNvPr>
          <p:cNvSpPr>
            <a:spLocks noGrp="1"/>
          </p:cNvSpPr>
          <p:nvPr>
            <p:ph idx="1"/>
          </p:nvPr>
        </p:nvSpPr>
        <p:spPr>
          <a:xfrm>
            <a:off x="633415" y="1304617"/>
            <a:ext cx="6501903" cy="5036362"/>
          </a:xfrm>
        </p:spPr>
        <p:txBody>
          <a:bodyPr/>
          <a:lstStyle/>
          <a:p>
            <a:pPr>
              <a:buFont typeface="Arial" panose="020B0604020202020204" pitchFamily="34" charset="0"/>
              <a:buChar char="•"/>
            </a:pPr>
            <a:r>
              <a:rPr lang="es-MX" sz="2400" b="1" dirty="0"/>
              <a:t>Estructura del sistema</a:t>
            </a:r>
            <a:r>
              <a:rPr lang="es-MX" sz="2400" dirty="0"/>
              <a:t>:</a:t>
            </a:r>
          </a:p>
          <a:p>
            <a:pPr>
              <a:buFont typeface="Arial" panose="020B0604020202020204" pitchFamily="34" charset="0"/>
              <a:buChar char="•"/>
            </a:pPr>
            <a:r>
              <a:rPr lang="es-MX" sz="2400" b="1" dirty="0" err="1"/>
              <a:t>Backend</a:t>
            </a:r>
            <a:r>
              <a:rPr lang="es-MX" sz="2400" dirty="0"/>
              <a:t>:</a:t>
            </a:r>
          </a:p>
          <a:p>
            <a:pPr marL="742950" lvl="1" indent="-285750">
              <a:buFont typeface="Arial" panose="020B0604020202020204" pitchFamily="34" charset="0"/>
              <a:buChar char="•"/>
            </a:pPr>
            <a:r>
              <a:rPr lang="es-MX" sz="2000" dirty="0"/>
              <a:t>Lenguaje: Python, JavaScript.</a:t>
            </a:r>
          </a:p>
          <a:p>
            <a:pPr marL="742950" lvl="1" indent="-285750">
              <a:buFont typeface="Arial" panose="020B0604020202020204" pitchFamily="34" charset="0"/>
              <a:buChar char="•"/>
            </a:pPr>
            <a:r>
              <a:rPr lang="es-MX" sz="2000" dirty="0"/>
              <a:t>Funciones: Procesamiento de datos y conexión con las </a:t>
            </a:r>
            <a:r>
              <a:rPr lang="es-MX" sz="2000" dirty="0" err="1"/>
              <a:t>APIs</a:t>
            </a:r>
            <a:r>
              <a:rPr lang="es-MX" sz="2000" dirty="0"/>
              <a:t>.</a:t>
            </a:r>
          </a:p>
          <a:p>
            <a:pPr>
              <a:buFont typeface="Arial" panose="020B0604020202020204" pitchFamily="34" charset="0"/>
              <a:buChar char="•"/>
            </a:pPr>
            <a:r>
              <a:rPr lang="es-MX" sz="2400" b="1" dirty="0" err="1"/>
              <a:t>Frontend</a:t>
            </a:r>
            <a:r>
              <a:rPr lang="es-MX" sz="2400" dirty="0"/>
              <a:t>:</a:t>
            </a:r>
          </a:p>
          <a:p>
            <a:pPr marL="742950" lvl="1" indent="-285750">
              <a:buFont typeface="Arial" panose="020B0604020202020204" pitchFamily="34" charset="0"/>
              <a:buChar char="•"/>
            </a:pPr>
            <a:r>
              <a:rPr lang="es-MX" sz="2000" dirty="0"/>
              <a:t>Herramientas: HTML y CSS.</a:t>
            </a:r>
          </a:p>
          <a:p>
            <a:pPr marL="742950" lvl="1" indent="-285750">
              <a:buFont typeface="Arial" panose="020B0604020202020204" pitchFamily="34" charset="0"/>
              <a:buChar char="•"/>
            </a:pPr>
            <a:r>
              <a:rPr lang="es-MX" sz="2000" dirty="0"/>
              <a:t>Función: Visualización dinámica de datos financieros y gráficos.</a:t>
            </a:r>
          </a:p>
          <a:p>
            <a:pPr>
              <a:buFont typeface="Arial" panose="020B0604020202020204" pitchFamily="34" charset="0"/>
              <a:buChar char="•"/>
            </a:pPr>
            <a:r>
              <a:rPr lang="es-MX" sz="2400" b="1" dirty="0"/>
              <a:t>Almacenamiento</a:t>
            </a:r>
            <a:r>
              <a:rPr lang="es-MX" sz="2400" dirty="0"/>
              <a:t>:</a:t>
            </a:r>
          </a:p>
          <a:p>
            <a:pPr marL="742950" lvl="1" indent="-285750">
              <a:buFont typeface="Arial" panose="020B0604020202020204" pitchFamily="34" charset="0"/>
              <a:buChar char="•"/>
            </a:pPr>
            <a:r>
              <a:rPr lang="es-MX" sz="2000" dirty="0"/>
              <a:t>Base de datos: MySQL.</a:t>
            </a:r>
          </a:p>
          <a:p>
            <a:pPr marL="742950" lvl="1" indent="-285750">
              <a:buFont typeface="Arial" panose="020B0604020202020204" pitchFamily="34" charset="0"/>
              <a:buChar char="•"/>
            </a:pPr>
            <a:r>
              <a:rPr lang="es-MX" sz="2000" dirty="0"/>
              <a:t>Propósito: Gestionar datos históricos y en tiempo real.</a:t>
            </a:r>
          </a:p>
          <a:p>
            <a:endParaRPr lang="es-CO" dirty="0"/>
          </a:p>
        </p:txBody>
      </p:sp>
      <p:pic>
        <p:nvPicPr>
          <p:cNvPr id="8194" name="Picture 2" descr="Qué es el backend y por qué infravaloras a los desarrolladores -">
            <a:extLst>
              <a:ext uri="{FF2B5EF4-FFF2-40B4-BE49-F238E27FC236}">
                <a16:creationId xmlns:a16="http://schemas.microsoft.com/office/drawing/2014/main" id="{3F31F324-A1F7-065C-3B52-D63EABB85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054" y="1304617"/>
            <a:ext cx="5292078" cy="3332423"/>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7A0176C5-74F0-F96B-6032-87BDFF0DB100}"/>
              </a:ext>
            </a:extLst>
          </p:cNvPr>
          <p:cNvSpPr/>
          <p:nvPr/>
        </p:nvSpPr>
        <p:spPr>
          <a:xfrm>
            <a:off x="9308892" y="3702570"/>
            <a:ext cx="1740108" cy="5498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a:extLst>
              <a:ext uri="{FF2B5EF4-FFF2-40B4-BE49-F238E27FC236}">
                <a16:creationId xmlns:a16="http://schemas.microsoft.com/office/drawing/2014/main" id="{E379C275-A0EB-FD79-6813-1D1B80ACF19E}"/>
              </a:ext>
            </a:extLst>
          </p:cNvPr>
          <p:cNvSpPr/>
          <p:nvPr/>
        </p:nvSpPr>
        <p:spPr>
          <a:xfrm>
            <a:off x="9752351" y="4252374"/>
            <a:ext cx="969060" cy="4796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4ADDECF5-4A2B-AB96-86E2-F98197934B6D}"/>
              </a:ext>
            </a:extLst>
          </p:cNvPr>
          <p:cNvSpPr/>
          <p:nvPr/>
        </p:nvSpPr>
        <p:spPr>
          <a:xfrm>
            <a:off x="10824066" y="3702570"/>
            <a:ext cx="969059" cy="9344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196" name="Picture 4" descr="Historia de Python - Wikipedia, la enciclopedia libre">
            <a:extLst>
              <a:ext uri="{FF2B5EF4-FFF2-40B4-BE49-F238E27FC236}">
                <a16:creationId xmlns:a16="http://schemas.microsoft.com/office/drawing/2014/main" id="{8AF44E28-4A47-C769-8C59-E3D70D15B5B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647" b="15146"/>
          <a:stretch/>
        </p:blipFill>
        <p:spPr bwMode="auto">
          <a:xfrm>
            <a:off x="9306061" y="3610921"/>
            <a:ext cx="969061" cy="97724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ySQL — Wikipedia">
            <a:extLst>
              <a:ext uri="{FF2B5EF4-FFF2-40B4-BE49-F238E27FC236}">
                <a16:creationId xmlns:a16="http://schemas.microsoft.com/office/drawing/2014/main" id="{A7A8F056-A5DA-F54F-1967-ED08C6C342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2808" y="3610921"/>
            <a:ext cx="1344123" cy="69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4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37D7A-2BC7-8B99-739C-D5305F99502C}"/>
              </a:ext>
            </a:extLst>
          </p:cNvPr>
          <p:cNvSpPr>
            <a:spLocks noGrp="1"/>
          </p:cNvSpPr>
          <p:nvPr>
            <p:ph type="title"/>
          </p:nvPr>
        </p:nvSpPr>
        <p:spPr/>
        <p:txBody>
          <a:bodyPr/>
          <a:lstStyle/>
          <a:p>
            <a:r>
              <a:rPr lang="es-CO" dirty="0"/>
              <a:t>Análisis e Interpretación de Resultados</a:t>
            </a:r>
          </a:p>
        </p:txBody>
      </p:sp>
      <p:sp>
        <p:nvSpPr>
          <p:cNvPr id="3" name="Marcador de contenido 2">
            <a:extLst>
              <a:ext uri="{FF2B5EF4-FFF2-40B4-BE49-F238E27FC236}">
                <a16:creationId xmlns:a16="http://schemas.microsoft.com/office/drawing/2014/main" id="{959ED501-651F-8BBB-CC82-BEFFC014D843}"/>
              </a:ext>
            </a:extLst>
          </p:cNvPr>
          <p:cNvSpPr>
            <a:spLocks noGrp="1"/>
          </p:cNvSpPr>
          <p:nvPr>
            <p:ph idx="1"/>
          </p:nvPr>
        </p:nvSpPr>
        <p:spPr/>
        <p:txBody>
          <a:bodyPr/>
          <a:lstStyle/>
          <a:p>
            <a:pPr marL="0" indent="0">
              <a:buNone/>
            </a:pPr>
            <a:r>
              <a:rPr lang="es-MX" sz="2400" dirty="0"/>
              <a:t>A través de estas visualizaciones, se exploran temas centrales como la optimización de carteras, la gestión de riesgos y la implementación de herramientas tecnológicas en la toma de decisiones. Estos hallazgos no solo contribuyen a una mejor comprensión del panorama actual en la gestión de activos, sino que también estructuran las bases temáticas del área de estudio, facilitando el diseño de soluciones innovadoras que cumplan con los objetivos específicos del proyecto.</a:t>
            </a:r>
            <a:endParaRPr lang="es-CO" sz="2400" dirty="0"/>
          </a:p>
        </p:txBody>
      </p:sp>
    </p:spTree>
    <p:extLst>
      <p:ext uri="{BB962C8B-B14F-4D97-AF65-F5344CB8AC3E}">
        <p14:creationId xmlns:p14="http://schemas.microsoft.com/office/powerpoint/2010/main" val="972530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BFED1-2E8E-AD5D-50D5-C39B015B96AD}"/>
              </a:ext>
            </a:extLst>
          </p:cNvPr>
          <p:cNvSpPr>
            <a:spLocks noGrp="1"/>
          </p:cNvSpPr>
          <p:nvPr>
            <p:ph type="title"/>
          </p:nvPr>
        </p:nvSpPr>
        <p:spPr/>
        <p:txBody>
          <a:bodyPr/>
          <a:lstStyle/>
          <a:p>
            <a:r>
              <a:rPr lang="es-MX" dirty="0"/>
              <a:t>Limitaciones en la Gestión de Activos Financieros</a:t>
            </a:r>
            <a:endParaRPr lang="es-CO" dirty="0"/>
          </a:p>
        </p:txBody>
      </p:sp>
      <p:sp>
        <p:nvSpPr>
          <p:cNvPr id="3" name="Marcador de contenido 2">
            <a:extLst>
              <a:ext uri="{FF2B5EF4-FFF2-40B4-BE49-F238E27FC236}">
                <a16:creationId xmlns:a16="http://schemas.microsoft.com/office/drawing/2014/main" id="{96D667F5-BAF7-8482-70EA-60E40175625D}"/>
              </a:ext>
            </a:extLst>
          </p:cNvPr>
          <p:cNvSpPr>
            <a:spLocks noGrp="1"/>
          </p:cNvSpPr>
          <p:nvPr>
            <p:ph idx="1"/>
          </p:nvPr>
        </p:nvSpPr>
        <p:spPr>
          <a:xfrm>
            <a:off x="633415" y="1304617"/>
            <a:ext cx="4940071" cy="5036362"/>
          </a:xfrm>
        </p:spPr>
        <p:txBody>
          <a:bodyPr/>
          <a:lstStyle/>
          <a:p>
            <a:r>
              <a:rPr lang="es-MX" sz="2400" dirty="0"/>
              <a:t>Los términos identificados en los </a:t>
            </a:r>
            <a:r>
              <a:rPr lang="es-MX" sz="2400" dirty="0" err="1"/>
              <a:t>clusters</a:t>
            </a:r>
            <a:r>
              <a:rPr lang="es-MX" sz="2400" dirty="0"/>
              <a:t> incluyen:</a:t>
            </a:r>
          </a:p>
          <a:p>
            <a:pPr lvl="1"/>
            <a:r>
              <a:rPr lang="es-MX" sz="2000" dirty="0"/>
              <a:t>"</a:t>
            </a:r>
            <a:r>
              <a:rPr lang="es-MX" sz="2000" dirty="0" err="1"/>
              <a:t>Financial</a:t>
            </a:r>
            <a:r>
              <a:rPr lang="es-MX" sz="2000" dirty="0"/>
              <a:t> portfolio", "Portfolio </a:t>
            </a:r>
            <a:r>
              <a:rPr lang="es-MX" sz="2000" dirty="0" err="1"/>
              <a:t>optimization</a:t>
            </a:r>
            <a:r>
              <a:rPr lang="es-MX" sz="2000" dirty="0"/>
              <a:t>", "</a:t>
            </a:r>
            <a:r>
              <a:rPr lang="es-MX" sz="2000" dirty="0" err="1"/>
              <a:t>Asset</a:t>
            </a:r>
            <a:r>
              <a:rPr lang="es-MX" sz="2000" dirty="0"/>
              <a:t> </a:t>
            </a:r>
            <a:r>
              <a:rPr lang="es-MX" sz="2000" dirty="0" err="1"/>
              <a:t>allocation</a:t>
            </a:r>
            <a:r>
              <a:rPr lang="es-MX" sz="2000" dirty="0"/>
              <a:t>".</a:t>
            </a:r>
          </a:p>
          <a:p>
            <a:r>
              <a:rPr lang="es-MX" sz="2400" dirty="0"/>
              <a:t>Estos términos reflejan los desafíos actuales, como la necesidad de optimizar estrategias de inversión y diversificar activos para enfrentar la volatilidad del mercado.</a:t>
            </a:r>
            <a:endParaRPr lang="es-CO" sz="2400" dirty="0"/>
          </a:p>
        </p:txBody>
      </p:sp>
      <p:pic>
        <p:nvPicPr>
          <p:cNvPr id="6" name="image3.png" descr="Figura 1. &#10;Cluster de optimización de portafolios y gestión financiera generado en VOSviewer.">
            <a:extLst>
              <a:ext uri="{FF2B5EF4-FFF2-40B4-BE49-F238E27FC236}">
                <a16:creationId xmlns:a16="http://schemas.microsoft.com/office/drawing/2014/main" id="{E23C2B7D-F410-48F7-85A1-3904B132FB30}"/>
              </a:ext>
            </a:extLst>
          </p:cNvPr>
          <p:cNvPicPr>
            <a:picLocks/>
          </p:cNvPicPr>
          <p:nvPr/>
        </p:nvPicPr>
        <p:blipFill>
          <a:blip r:embed="rId2"/>
          <a:srcRect/>
          <a:stretch>
            <a:fillRect/>
          </a:stretch>
        </p:blipFill>
        <p:spPr bwMode="auto">
          <a:xfrm>
            <a:off x="5463611" y="1206275"/>
            <a:ext cx="6496160" cy="470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920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C8D531E4-E71D-B069-8BD7-7880CCF6FD5B}"/>
              </a:ext>
            </a:extLst>
          </p:cNvPr>
          <p:cNvSpPr>
            <a:spLocks noGrp="1"/>
          </p:cNvSpPr>
          <p:nvPr>
            <p:ph idx="1"/>
          </p:nvPr>
        </p:nvSpPr>
        <p:spPr>
          <a:xfrm>
            <a:off x="633412" y="367367"/>
            <a:ext cx="10925175" cy="6123265"/>
          </a:xfrm>
        </p:spPr>
        <p:txBody>
          <a:bodyPr/>
          <a:lstStyle/>
          <a:p>
            <a:r>
              <a:rPr lang="es-MX" sz="2400" dirty="0"/>
              <a:t>Los términos "</a:t>
            </a:r>
            <a:r>
              <a:rPr lang="es-MX" sz="2400" dirty="0" err="1"/>
              <a:t>financial</a:t>
            </a:r>
            <a:r>
              <a:rPr lang="es-MX" sz="2400" dirty="0"/>
              <a:t> </a:t>
            </a:r>
            <a:r>
              <a:rPr lang="es-MX" sz="2400" dirty="0" err="1"/>
              <a:t>markets</a:t>
            </a:r>
            <a:r>
              <a:rPr lang="es-MX" sz="2400" dirty="0"/>
              <a:t>", "</a:t>
            </a:r>
            <a:r>
              <a:rPr lang="es-MX" sz="2400" dirty="0" err="1"/>
              <a:t>investments</a:t>
            </a:r>
            <a:r>
              <a:rPr lang="es-MX" sz="2400" dirty="0"/>
              <a:t>" y "</a:t>
            </a:r>
            <a:r>
              <a:rPr lang="es-MX" sz="2400" dirty="0" err="1"/>
              <a:t>decision</a:t>
            </a:r>
            <a:r>
              <a:rPr lang="es-MX" sz="2400" dirty="0"/>
              <a:t> </a:t>
            </a:r>
            <a:r>
              <a:rPr lang="es-MX" sz="2400" dirty="0" err="1"/>
              <a:t>making</a:t>
            </a:r>
            <a:r>
              <a:rPr lang="es-MX" sz="2400" dirty="0"/>
              <a:t>" se encuentran en el núcleo de la red, lo que indica su rol central y su alta interconectividad.</a:t>
            </a:r>
            <a:br>
              <a:rPr lang="es-MX" sz="2400" dirty="0"/>
            </a:br>
            <a:endParaRPr lang="es-MX" sz="2400" dirty="0"/>
          </a:p>
          <a:p>
            <a:r>
              <a:rPr lang="es-MX" sz="2400" dirty="0"/>
              <a:t>Los nodos relacionados con "portfolio </a:t>
            </a:r>
            <a:r>
              <a:rPr lang="es-MX" sz="2400" dirty="0" err="1"/>
              <a:t>selection</a:t>
            </a:r>
            <a:r>
              <a:rPr lang="es-MX" sz="2400" dirty="0"/>
              <a:t>", "</a:t>
            </a:r>
            <a:r>
              <a:rPr lang="es-MX" sz="2400" dirty="0" err="1"/>
              <a:t>asset</a:t>
            </a:r>
            <a:r>
              <a:rPr lang="es-MX" sz="2400" dirty="0"/>
              <a:t> </a:t>
            </a:r>
            <a:r>
              <a:rPr lang="es-MX" sz="2400" dirty="0" err="1"/>
              <a:t>allocation</a:t>
            </a:r>
            <a:r>
              <a:rPr lang="es-MX" sz="2400" dirty="0"/>
              <a:t>" y "</a:t>
            </a:r>
            <a:r>
              <a:rPr lang="es-MX" sz="2400" dirty="0" err="1"/>
              <a:t>risk</a:t>
            </a:r>
            <a:r>
              <a:rPr lang="es-MX" sz="2400" dirty="0"/>
              <a:t> </a:t>
            </a:r>
            <a:r>
              <a:rPr lang="es-MX" sz="2400" dirty="0" err="1"/>
              <a:t>assessment</a:t>
            </a:r>
            <a:r>
              <a:rPr lang="es-MX" sz="2400" dirty="0"/>
              <a:t>" están conectados al núcleo, reflejando que los desafíos y oportunidades en la administración de carteras son un tema crucial. </a:t>
            </a:r>
            <a:br>
              <a:rPr lang="es-MX" sz="2400" dirty="0"/>
            </a:br>
            <a:endParaRPr lang="es-MX" sz="2400" dirty="0"/>
          </a:p>
          <a:p>
            <a:r>
              <a:rPr lang="es-MX" sz="2400" dirty="0"/>
              <a:t>Los términos como "machine </a:t>
            </a:r>
            <a:r>
              <a:rPr lang="es-MX" sz="2400" dirty="0" err="1"/>
              <a:t>learning</a:t>
            </a:r>
            <a:r>
              <a:rPr lang="es-MX" sz="2400" dirty="0"/>
              <a:t>", "</a:t>
            </a:r>
            <a:r>
              <a:rPr lang="es-MX" sz="2400" dirty="0" err="1"/>
              <a:t>value</a:t>
            </a:r>
            <a:r>
              <a:rPr lang="es-MX" sz="2400" dirty="0"/>
              <a:t> </a:t>
            </a:r>
            <a:r>
              <a:rPr lang="es-MX" sz="2400" dirty="0" err="1"/>
              <a:t>engineering</a:t>
            </a:r>
            <a:r>
              <a:rPr lang="es-MX" sz="2400" dirty="0"/>
              <a:t>" y "</a:t>
            </a:r>
            <a:r>
              <a:rPr lang="es-MX" sz="2400" dirty="0" err="1"/>
              <a:t>collaborative</a:t>
            </a:r>
            <a:r>
              <a:rPr lang="es-MX" sz="2400" dirty="0"/>
              <a:t> </a:t>
            </a:r>
            <a:r>
              <a:rPr lang="es-MX" sz="2400" dirty="0" err="1"/>
              <a:t>maintenance</a:t>
            </a:r>
            <a:r>
              <a:rPr lang="es-MX" sz="2400" dirty="0"/>
              <a:t>" subrayan el papel de las herramientas tecnológicas avanzadas en la optimización de estrategias financieras.</a:t>
            </a:r>
            <a:br>
              <a:rPr lang="es-MX" sz="2400" dirty="0"/>
            </a:br>
            <a:endParaRPr lang="es-MX" sz="2400" dirty="0"/>
          </a:p>
        </p:txBody>
      </p:sp>
    </p:spTree>
    <p:extLst>
      <p:ext uri="{BB962C8B-B14F-4D97-AF65-F5344CB8AC3E}">
        <p14:creationId xmlns:p14="http://schemas.microsoft.com/office/powerpoint/2010/main" val="1344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DF5D7E-DEDD-DA82-195B-18CAF6E1686A}"/>
              </a:ext>
            </a:extLst>
          </p:cNvPr>
          <p:cNvSpPr>
            <a:spLocks noGrp="1"/>
          </p:cNvSpPr>
          <p:nvPr>
            <p:ph idx="1"/>
          </p:nvPr>
        </p:nvSpPr>
        <p:spPr>
          <a:xfrm>
            <a:off x="633412" y="390215"/>
            <a:ext cx="10925175" cy="5430013"/>
          </a:xfrm>
        </p:spPr>
        <p:txBody>
          <a:bodyPr/>
          <a:lstStyle/>
          <a:p>
            <a:r>
              <a:rPr lang="es-MX" sz="2400" dirty="0"/>
              <a:t>La conexión entre "</a:t>
            </a:r>
            <a:r>
              <a:rPr lang="es-MX" sz="2400" dirty="0" err="1"/>
              <a:t>causality</a:t>
            </a:r>
            <a:r>
              <a:rPr lang="es-MX" sz="2400" dirty="0"/>
              <a:t>" y "</a:t>
            </a:r>
            <a:r>
              <a:rPr lang="es-MX" sz="2400" dirty="0" err="1"/>
              <a:t>abnormal</a:t>
            </a:r>
            <a:r>
              <a:rPr lang="es-MX" sz="2400" dirty="0"/>
              <a:t> </a:t>
            </a:r>
            <a:r>
              <a:rPr lang="es-MX" sz="2400" dirty="0" err="1"/>
              <a:t>returns</a:t>
            </a:r>
            <a:r>
              <a:rPr lang="es-MX" sz="2400" dirty="0"/>
              <a:t>" resalta el interés en comprender las relaciones causales entre eventos del mercado y rendimientos inesperados. </a:t>
            </a:r>
            <a:br>
              <a:rPr lang="es-MX" sz="2400" dirty="0"/>
            </a:br>
            <a:endParaRPr lang="es-MX" sz="2400" dirty="0"/>
          </a:p>
          <a:p>
            <a:r>
              <a:rPr lang="es-MX" sz="2400" dirty="0"/>
              <a:t>Nodos como "</a:t>
            </a:r>
            <a:r>
              <a:rPr lang="es-MX" sz="2400" dirty="0" err="1"/>
              <a:t>industry</a:t>
            </a:r>
            <a:r>
              <a:rPr lang="es-MX" sz="2400" dirty="0"/>
              <a:t> 4.0" y "</a:t>
            </a:r>
            <a:r>
              <a:rPr lang="es-MX" sz="2400" dirty="0" err="1"/>
              <a:t>budget</a:t>
            </a:r>
            <a:r>
              <a:rPr lang="es-MX" sz="2400" dirty="0"/>
              <a:t> control" muestran la conexión entre la gestión financiera y las industrias emergentes. Esto indica que la automatización y la digitalización están influyendo en cómo se diseñan e implementan las estrategias financieras.</a:t>
            </a:r>
          </a:p>
          <a:p>
            <a:r>
              <a:rPr lang="es-MX" sz="2400" dirty="0"/>
              <a:t>La visualización de </a:t>
            </a:r>
            <a:r>
              <a:rPr lang="es-MX" sz="2400" dirty="0" err="1"/>
              <a:t>clusters</a:t>
            </a:r>
            <a:r>
              <a:rPr lang="es-MX" sz="2400" dirty="0"/>
              <a:t> refleja la complejidad y la interrelación entre los conceptos clave en este campo. Destaca cómo las limitaciones en la administración de carteras, como la optimización y la diversificación de activos, afectan directamente las decisiones de inversión. Además, muestra que las herramientas tecnológicas avanzadas son fundamentales para enfrentar estos desafíos y aprovechar las oportunidades en un entorno financiero cada vez más dinámico.</a:t>
            </a:r>
            <a:endParaRPr lang="es-CO" sz="2400" dirty="0"/>
          </a:p>
          <a:p>
            <a:endParaRPr lang="es-CO" dirty="0"/>
          </a:p>
        </p:txBody>
      </p:sp>
    </p:spTree>
    <p:extLst>
      <p:ext uri="{BB962C8B-B14F-4D97-AF65-F5344CB8AC3E}">
        <p14:creationId xmlns:p14="http://schemas.microsoft.com/office/powerpoint/2010/main" val="282098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784BF-E481-8EA8-265A-AD3B337EB9C7}"/>
              </a:ext>
            </a:extLst>
          </p:cNvPr>
          <p:cNvSpPr>
            <a:spLocks noGrp="1"/>
          </p:cNvSpPr>
          <p:nvPr>
            <p:ph type="title"/>
          </p:nvPr>
        </p:nvSpPr>
        <p:spPr/>
        <p:txBody>
          <a:bodyPr/>
          <a:lstStyle/>
          <a:p>
            <a:r>
              <a:rPr lang="es-MX" dirty="0"/>
              <a:t>Selección de Herramientas Tecnológicas y Software</a:t>
            </a:r>
            <a:endParaRPr lang="es-CO" dirty="0"/>
          </a:p>
        </p:txBody>
      </p:sp>
      <p:sp>
        <p:nvSpPr>
          <p:cNvPr id="3" name="Marcador de contenido 2">
            <a:extLst>
              <a:ext uri="{FF2B5EF4-FFF2-40B4-BE49-F238E27FC236}">
                <a16:creationId xmlns:a16="http://schemas.microsoft.com/office/drawing/2014/main" id="{9C9B426F-B20A-B59C-20B0-0B99D4B3D1DE}"/>
              </a:ext>
            </a:extLst>
          </p:cNvPr>
          <p:cNvSpPr>
            <a:spLocks noGrp="1"/>
          </p:cNvSpPr>
          <p:nvPr>
            <p:ph idx="1"/>
          </p:nvPr>
        </p:nvSpPr>
        <p:spPr/>
        <p:txBody>
          <a:bodyPr/>
          <a:lstStyle/>
          <a:p>
            <a:r>
              <a:rPr lang="es-MX" sz="2400" dirty="0" err="1"/>
              <a:t>Clusters</a:t>
            </a:r>
            <a:r>
              <a:rPr lang="es-MX" sz="2400" dirty="0"/>
              <a:t> relacionados:</a:t>
            </a:r>
          </a:p>
          <a:p>
            <a:pPr lvl="1"/>
            <a:r>
              <a:rPr lang="es-MX" sz="2000" dirty="0"/>
              <a:t>"</a:t>
            </a:r>
            <a:r>
              <a:rPr lang="es-MX" sz="2000" dirty="0" err="1"/>
              <a:t>Financial</a:t>
            </a:r>
            <a:r>
              <a:rPr lang="es-MX" sz="2000" dirty="0"/>
              <a:t> </a:t>
            </a:r>
            <a:r>
              <a:rPr lang="es-MX" sz="2000" dirty="0" err="1"/>
              <a:t>markets</a:t>
            </a:r>
            <a:r>
              <a:rPr lang="es-MX" sz="2000" dirty="0"/>
              <a:t>", "Machine </a:t>
            </a:r>
            <a:r>
              <a:rPr lang="es-MX" sz="2000" dirty="0" err="1"/>
              <a:t>learning</a:t>
            </a:r>
            <a:r>
              <a:rPr lang="es-MX" sz="2000" dirty="0"/>
              <a:t>", "</a:t>
            </a:r>
            <a:r>
              <a:rPr lang="es-MX" sz="2000" dirty="0" err="1"/>
              <a:t>Risk</a:t>
            </a:r>
            <a:r>
              <a:rPr lang="es-MX" sz="2000" dirty="0"/>
              <a:t> </a:t>
            </a:r>
            <a:r>
              <a:rPr lang="es-MX" sz="2000" dirty="0" err="1"/>
              <a:t>management</a:t>
            </a:r>
            <a:r>
              <a:rPr lang="es-MX" sz="2000" dirty="0"/>
              <a:t>".</a:t>
            </a:r>
          </a:p>
          <a:p>
            <a:r>
              <a:rPr lang="es-MX" sz="2400" dirty="0"/>
              <a:t>Estos términos sugieren que la inteligencia artificial y el aprendizaje profundo son esenciales para:</a:t>
            </a:r>
          </a:p>
          <a:p>
            <a:pPr lvl="1"/>
            <a:r>
              <a:rPr lang="es-MX" sz="2000" dirty="0"/>
              <a:t>Mejorar la precisión en la predicción de tendencias.</a:t>
            </a:r>
          </a:p>
          <a:p>
            <a:pPr lvl="1"/>
            <a:r>
              <a:rPr lang="es-MX" sz="2000" dirty="0"/>
              <a:t>Automatizar procesos financieros complejos.</a:t>
            </a:r>
          </a:p>
          <a:p>
            <a:r>
              <a:rPr lang="es-MX" sz="2400" dirty="0"/>
              <a:t>La inteligencia artificial no solo optimiza procesos, sino que también incrementa la capacidad para adaptarse rápidamente a cambios del mercado.</a:t>
            </a:r>
            <a:endParaRPr lang="es-CO" sz="2400" dirty="0"/>
          </a:p>
        </p:txBody>
      </p:sp>
    </p:spTree>
    <p:extLst>
      <p:ext uri="{BB962C8B-B14F-4D97-AF65-F5344CB8AC3E}">
        <p14:creationId xmlns:p14="http://schemas.microsoft.com/office/powerpoint/2010/main" val="219331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D1BFD53D-0D01-AA44-0C72-4F5E993F83B1}"/>
              </a:ext>
            </a:extLst>
          </p:cNvPr>
          <p:cNvSpPr>
            <a:spLocks noGrp="1"/>
          </p:cNvSpPr>
          <p:nvPr>
            <p:ph type="body" sz="half" idx="2"/>
          </p:nvPr>
        </p:nvSpPr>
        <p:spPr>
          <a:xfrm>
            <a:off x="836612" y="1523206"/>
            <a:ext cx="3932237" cy="3811588"/>
          </a:xfrm>
        </p:spPr>
        <p:txBody>
          <a:bodyPr/>
          <a:lstStyle/>
          <a:p>
            <a:r>
              <a:rPr lang="es-MX" sz="2000" dirty="0"/>
              <a:t>Conceptos como "</a:t>
            </a:r>
            <a:r>
              <a:rPr lang="es-MX" sz="2000" dirty="0" err="1"/>
              <a:t>financial</a:t>
            </a:r>
            <a:r>
              <a:rPr lang="es-MX" sz="2000" dirty="0"/>
              <a:t> </a:t>
            </a:r>
            <a:r>
              <a:rPr lang="es-MX" sz="2000" dirty="0" err="1"/>
              <a:t>markets</a:t>
            </a:r>
            <a:r>
              <a:rPr lang="es-MX" sz="2000" dirty="0"/>
              <a:t>", "portfolio </a:t>
            </a:r>
            <a:r>
              <a:rPr lang="es-MX" sz="2000" dirty="0" err="1"/>
              <a:t>selection</a:t>
            </a:r>
            <a:r>
              <a:rPr lang="es-MX" sz="2000" dirty="0"/>
              <a:t>" y "</a:t>
            </a:r>
            <a:r>
              <a:rPr lang="es-MX" sz="2000" dirty="0" err="1"/>
              <a:t>risk</a:t>
            </a:r>
            <a:r>
              <a:rPr lang="es-MX" sz="2000" dirty="0"/>
              <a:t> </a:t>
            </a:r>
            <a:r>
              <a:rPr lang="es-MX" sz="2000" dirty="0" err="1"/>
              <a:t>assessment</a:t>
            </a:r>
            <a:r>
              <a:rPr lang="es-MX" sz="2000" dirty="0"/>
              <a:t>" están interconectados, destacando la necesidad de optimizar estrategias de inversión y gestionar riesgos. Además, términos como "machine </a:t>
            </a:r>
            <a:r>
              <a:rPr lang="es-MX" sz="2000" dirty="0" err="1"/>
              <a:t>learning</a:t>
            </a:r>
            <a:r>
              <a:rPr lang="es-MX" sz="2000" dirty="0"/>
              <a:t>" y "</a:t>
            </a:r>
            <a:r>
              <a:rPr lang="es-MX" sz="2000" dirty="0" err="1"/>
              <a:t>value</a:t>
            </a:r>
            <a:r>
              <a:rPr lang="es-MX" sz="2000" dirty="0"/>
              <a:t> </a:t>
            </a:r>
            <a:r>
              <a:rPr lang="es-MX" sz="2000" dirty="0" err="1"/>
              <a:t>engineering</a:t>
            </a:r>
            <a:r>
              <a:rPr lang="es-MX" sz="2000" dirty="0"/>
              <a:t>" resaltan el papel de tecnologías avanzadas, como redes neuronales y algoritmos de aprendizaje profundo, en la automatización de procesos y la predicción de tendencias financieras.</a:t>
            </a:r>
            <a:endParaRPr lang="es-CO" sz="1800" dirty="0"/>
          </a:p>
        </p:txBody>
      </p:sp>
      <p:pic>
        <p:nvPicPr>
          <p:cNvPr id="9" name="image4.png" descr="Figura 2. &#10;Cluster de relación entre inteligencia artificial, mercado financiero y gestión de riesgos.">
            <a:extLst>
              <a:ext uri="{FF2B5EF4-FFF2-40B4-BE49-F238E27FC236}">
                <a16:creationId xmlns:a16="http://schemas.microsoft.com/office/drawing/2014/main" id="{F252A783-C982-EE0E-7002-F2B7682AE9EB}"/>
              </a:ext>
            </a:extLst>
          </p:cNvPr>
          <p:cNvPicPr>
            <a:picLocks noGrp="1"/>
          </p:cNvPicPr>
          <p:nvPr>
            <p:ph type="pic" idx="1"/>
          </p:nvPr>
        </p:nvPicPr>
        <p:blipFill>
          <a:blip r:embed="rId2"/>
          <a:srcRect l="10390" r="10390"/>
          <a:stretch>
            <a:fillRect/>
          </a:stretch>
        </p:blipFill>
        <p:spPr>
          <a:xfrm>
            <a:off x="5183188" y="987425"/>
            <a:ext cx="6172200" cy="4873625"/>
          </a:xfrm>
          <a:prstGeom prst="rect">
            <a:avLst/>
          </a:prstGeom>
          <a:ln/>
        </p:spPr>
      </p:pic>
    </p:spTree>
    <p:extLst>
      <p:ext uri="{BB962C8B-B14F-4D97-AF65-F5344CB8AC3E}">
        <p14:creationId xmlns:p14="http://schemas.microsoft.com/office/powerpoint/2010/main" val="291675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18C066A-7075-96B8-4C9E-39A2716D54E2}"/>
              </a:ext>
            </a:extLst>
          </p:cNvPr>
          <p:cNvSpPr>
            <a:spLocks noGrp="1"/>
          </p:cNvSpPr>
          <p:nvPr>
            <p:ph type="title"/>
          </p:nvPr>
        </p:nvSpPr>
        <p:spPr/>
        <p:txBody>
          <a:bodyPr/>
          <a:lstStyle/>
          <a:p>
            <a:r>
              <a:rPr lang="es-CO" dirty="0"/>
              <a:t>Diseño Técnico</a:t>
            </a:r>
          </a:p>
        </p:txBody>
      </p:sp>
      <p:sp>
        <p:nvSpPr>
          <p:cNvPr id="9" name="Rectangle 1">
            <a:extLst>
              <a:ext uri="{FF2B5EF4-FFF2-40B4-BE49-F238E27FC236}">
                <a16:creationId xmlns:a16="http://schemas.microsoft.com/office/drawing/2014/main" id="{27BE2EFA-2D9C-3652-1B24-5F478F6BBB55}"/>
              </a:ext>
            </a:extLst>
          </p:cNvPr>
          <p:cNvSpPr>
            <a:spLocks noGrp="1" noChangeArrowheads="1"/>
          </p:cNvSpPr>
          <p:nvPr>
            <p:ph idx="1"/>
          </p:nvPr>
        </p:nvSpPr>
        <p:spPr bwMode="auto">
          <a:xfrm>
            <a:off x="633415" y="1237476"/>
            <a:ext cx="10515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rPr>
              <a:t>Estructura del sistema</a:t>
            </a:r>
            <a:r>
              <a:rPr kumimoji="0" lang="es-CO" altLang="es-CO"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err="1">
                <a:ln>
                  <a:noFill/>
                </a:ln>
                <a:solidFill>
                  <a:schemeClr val="tx1"/>
                </a:solidFill>
                <a:effectLst/>
              </a:rPr>
              <a:t>Backend</a:t>
            </a:r>
            <a:r>
              <a:rPr kumimoji="0" lang="es-CO" altLang="es-CO" sz="24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rPr>
              <a:t>Lenguaje: Python, JavaScript.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rPr>
              <a:t>Funciones: Procesamiento de datos y conexión con las </a:t>
            </a:r>
            <a:r>
              <a:rPr kumimoji="0" lang="es-CO" altLang="es-CO" b="0" i="0" u="none" strike="noStrike" cap="none" normalizeH="0" baseline="0" dirty="0" err="1">
                <a:ln>
                  <a:noFill/>
                </a:ln>
                <a:solidFill>
                  <a:schemeClr val="tx1"/>
                </a:solidFill>
                <a:effectLst/>
              </a:rPr>
              <a:t>APIs</a:t>
            </a:r>
            <a:r>
              <a:rPr kumimoji="0" lang="es-CO" altLang="es-CO"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err="1">
                <a:ln>
                  <a:noFill/>
                </a:ln>
                <a:solidFill>
                  <a:schemeClr val="tx1"/>
                </a:solidFill>
                <a:effectLst/>
              </a:rPr>
              <a:t>Frontend</a:t>
            </a:r>
            <a:r>
              <a:rPr kumimoji="0" lang="es-CO" altLang="es-CO" sz="24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rPr>
              <a:t>Herramientas: HTML, CSS y Bootstrap.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rPr>
              <a:t>Función: Visualización dinámica de datos financieros y gráficos.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rPr>
              <a:t>Almacenamiento</a:t>
            </a:r>
            <a:r>
              <a:rPr kumimoji="0" lang="es-CO" altLang="es-CO" sz="24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rPr>
              <a:t>Base de datos: MySQL.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rPr>
              <a:t>Propósito: Gestionar datos históricos y en tiempo real.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rPr>
              <a:t>Características clave</a:t>
            </a:r>
            <a:r>
              <a:rPr kumimoji="0" lang="es-CO" altLang="es-CO"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rPr>
              <a:t>Interfaz intuitiva y adaptable.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rPr>
              <a:t>Gráficos dinámicos que muestran tendencias en tiempo real.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81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4FB2E-B359-0768-A5A3-F27B8EF3E474}"/>
              </a:ext>
            </a:extLst>
          </p:cNvPr>
          <p:cNvSpPr>
            <a:spLocks noGrp="1"/>
          </p:cNvSpPr>
          <p:nvPr>
            <p:ph type="title"/>
          </p:nvPr>
        </p:nvSpPr>
        <p:spPr/>
        <p:txBody>
          <a:bodyPr/>
          <a:lstStyle/>
          <a:p>
            <a:r>
              <a:rPr lang="es-MX" dirty="0"/>
              <a:t>Puntos a socializar</a:t>
            </a:r>
            <a:endParaRPr lang="es-CO" dirty="0"/>
          </a:p>
        </p:txBody>
      </p:sp>
      <p:sp>
        <p:nvSpPr>
          <p:cNvPr id="4" name="Forma libre: forma 3">
            <a:extLst>
              <a:ext uri="{FF2B5EF4-FFF2-40B4-BE49-F238E27FC236}">
                <a16:creationId xmlns:a16="http://schemas.microsoft.com/office/drawing/2014/main" id="{6E28E476-FD96-4959-58BA-DF47C82CA4EA}"/>
              </a:ext>
            </a:extLst>
          </p:cNvPr>
          <p:cNvSpPr/>
          <p:nvPr/>
        </p:nvSpPr>
        <p:spPr>
          <a:xfrm flipH="1">
            <a:off x="633410" y="1304617"/>
            <a:ext cx="8036940" cy="1294957"/>
          </a:xfrm>
          <a:custGeom>
            <a:avLst/>
            <a:gdLst>
              <a:gd name="connsiteX0" fmla="*/ 0 w 6464518"/>
              <a:gd name="connsiteY0" fmla="*/ 0 h 1103407"/>
              <a:gd name="connsiteX1" fmla="*/ 5912815 w 6464518"/>
              <a:gd name="connsiteY1" fmla="*/ 0 h 1103407"/>
              <a:gd name="connsiteX2" fmla="*/ 6464518 w 6464518"/>
              <a:gd name="connsiteY2" fmla="*/ 551704 h 1103407"/>
              <a:gd name="connsiteX3" fmla="*/ 5912815 w 6464518"/>
              <a:gd name="connsiteY3" fmla="*/ 1103407 h 1103407"/>
              <a:gd name="connsiteX4" fmla="*/ 0 w 6464518"/>
              <a:gd name="connsiteY4" fmla="*/ 1103407 h 1103407"/>
              <a:gd name="connsiteX5" fmla="*/ 0 w 6464518"/>
              <a:gd name="connsiteY5" fmla="*/ 0 h 110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4518" h="1103407">
                <a:moveTo>
                  <a:pt x="6464518" y="1103406"/>
                </a:moveTo>
                <a:lnTo>
                  <a:pt x="551703" y="1103406"/>
                </a:lnTo>
                <a:lnTo>
                  <a:pt x="0" y="551703"/>
                </a:lnTo>
                <a:lnTo>
                  <a:pt x="551703" y="1"/>
                </a:lnTo>
                <a:lnTo>
                  <a:pt x="6464518" y="1"/>
                </a:lnTo>
                <a:lnTo>
                  <a:pt x="6464518" y="1103406"/>
                </a:lnTo>
                <a:close/>
              </a:path>
            </a:pathLst>
          </a:custGeom>
          <a:solidFill>
            <a:srgbClr val="A82628"/>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708491" tIns="91441" rIns="170688" bIns="91441"/>
          <a:lstStyle>
            <a:lvl1pPr defTabSz="1066800">
              <a:defRPr>
                <a:solidFill>
                  <a:schemeClr val="tx1"/>
                </a:solidFill>
                <a:latin typeface="Century Gothic" panose="020B0502020202020204" pitchFamily="34" charset="0"/>
              </a:defRPr>
            </a:lvl1pPr>
            <a:lvl2pPr marL="171450" indent="-171450" defTabSz="1066800">
              <a:defRPr>
                <a:solidFill>
                  <a:schemeClr val="tx1"/>
                </a:solidFill>
                <a:latin typeface="Century Gothic" panose="020B0502020202020204" pitchFamily="34" charset="0"/>
              </a:defRPr>
            </a:lvl2pPr>
            <a:lvl3pPr marL="1143000" indent="-228600" defTabSz="1066800">
              <a:defRPr>
                <a:solidFill>
                  <a:schemeClr val="tx1"/>
                </a:solidFill>
                <a:latin typeface="Century Gothic" panose="020B0502020202020204" pitchFamily="34" charset="0"/>
              </a:defRPr>
            </a:lvl3pPr>
            <a:lvl4pPr marL="1600200" indent="-228600" defTabSz="1066800">
              <a:defRPr>
                <a:solidFill>
                  <a:schemeClr val="tx1"/>
                </a:solidFill>
                <a:latin typeface="Century Gothic" panose="020B0502020202020204" pitchFamily="34" charset="0"/>
              </a:defRPr>
            </a:lvl4pPr>
            <a:lvl5pPr marL="2057400" indent="-228600" defTabSz="1066800">
              <a:defRPr>
                <a:solidFill>
                  <a:schemeClr val="tx1"/>
                </a:solidFill>
                <a:latin typeface="Century Gothic" panose="020B0502020202020204" pitchFamily="34" charset="0"/>
              </a:defRPr>
            </a:lvl5pPr>
            <a:lvl6pPr marL="2514600" indent="-228600" defTabSz="10668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10668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10668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1066800" eaLnBrk="0" fontAlgn="base" hangingPunct="0">
              <a:spcBef>
                <a:spcPct val="0"/>
              </a:spcBef>
              <a:spcAft>
                <a:spcPct val="0"/>
              </a:spcAft>
              <a:defRPr>
                <a:solidFill>
                  <a:schemeClr val="tx1"/>
                </a:solidFill>
                <a:latin typeface="Century Gothic" panose="020B0502020202020204" pitchFamily="34" charset="0"/>
              </a:defRPr>
            </a:lvl9pPr>
          </a:lstStyle>
          <a:p>
            <a:pPr marL="285750" lvl="1" indent="-285750" algn="just">
              <a:lnSpc>
                <a:spcPct val="90000"/>
              </a:lnSpc>
              <a:spcAft>
                <a:spcPct val="15000"/>
              </a:spcAft>
              <a:buFont typeface="Arial" panose="020B0604020202020204" pitchFamily="34" charset="0"/>
              <a:buChar char="•"/>
              <a:defRPr/>
            </a:pPr>
            <a:r>
              <a:rPr lang="es-VE" altLang="es-ES" sz="2400" b="1" dirty="0">
                <a:solidFill>
                  <a:srgbClr val="FFFFFF"/>
                </a:solidFill>
                <a:latin typeface="+mn-lt"/>
                <a:cs typeface="Arial" panose="020B0604020202020204" pitchFamily="34" charset="0"/>
              </a:rPr>
              <a:t>Planteamiento del problema</a:t>
            </a:r>
          </a:p>
          <a:p>
            <a:pPr marL="285750" lvl="1" indent="-285750" algn="just">
              <a:lnSpc>
                <a:spcPct val="90000"/>
              </a:lnSpc>
              <a:spcAft>
                <a:spcPct val="15000"/>
              </a:spcAft>
              <a:buFont typeface="Arial" panose="020B0604020202020204" pitchFamily="34" charset="0"/>
              <a:buChar char="•"/>
              <a:defRPr/>
            </a:pPr>
            <a:r>
              <a:rPr lang="es-VE" altLang="es-ES" sz="2400" b="1" dirty="0">
                <a:solidFill>
                  <a:srgbClr val="FFFFFF"/>
                </a:solidFill>
                <a:latin typeface="+mn-lt"/>
                <a:cs typeface="Arial" panose="020B0604020202020204" pitchFamily="34" charset="0"/>
              </a:rPr>
              <a:t>Objetivos</a:t>
            </a:r>
          </a:p>
          <a:p>
            <a:pPr marL="285750" lvl="1" indent="-285750" algn="just">
              <a:lnSpc>
                <a:spcPct val="90000"/>
              </a:lnSpc>
              <a:spcAft>
                <a:spcPct val="15000"/>
              </a:spcAft>
              <a:buFont typeface="Arial" panose="020B0604020202020204" pitchFamily="34" charset="0"/>
              <a:buChar char="•"/>
              <a:defRPr/>
            </a:pPr>
            <a:r>
              <a:rPr lang="es-VE" altLang="es-ES" sz="2400" b="1" dirty="0">
                <a:solidFill>
                  <a:srgbClr val="FFFFFF"/>
                </a:solidFill>
                <a:latin typeface="+mn-lt"/>
                <a:cs typeface="Arial" panose="020B0604020202020204" pitchFamily="34" charset="0"/>
              </a:rPr>
              <a:t>Justificación de la investigación</a:t>
            </a:r>
          </a:p>
        </p:txBody>
      </p:sp>
      <p:sp>
        <p:nvSpPr>
          <p:cNvPr id="5" name="Forma libre: forma 4">
            <a:extLst>
              <a:ext uri="{FF2B5EF4-FFF2-40B4-BE49-F238E27FC236}">
                <a16:creationId xmlns:a16="http://schemas.microsoft.com/office/drawing/2014/main" id="{3B7E4A09-A093-3E56-069C-F0DAAFDA6E64}"/>
              </a:ext>
            </a:extLst>
          </p:cNvPr>
          <p:cNvSpPr/>
          <p:nvPr/>
        </p:nvSpPr>
        <p:spPr>
          <a:xfrm flipH="1">
            <a:off x="633410" y="4666946"/>
            <a:ext cx="8036940" cy="1047747"/>
          </a:xfrm>
          <a:custGeom>
            <a:avLst/>
            <a:gdLst>
              <a:gd name="connsiteX0" fmla="*/ 0 w 6633500"/>
              <a:gd name="connsiteY0" fmla="*/ 0 h 981102"/>
              <a:gd name="connsiteX1" fmla="*/ 6142949 w 6633500"/>
              <a:gd name="connsiteY1" fmla="*/ 0 h 981102"/>
              <a:gd name="connsiteX2" fmla="*/ 6633500 w 6633500"/>
              <a:gd name="connsiteY2" fmla="*/ 490551 h 981102"/>
              <a:gd name="connsiteX3" fmla="*/ 6142949 w 6633500"/>
              <a:gd name="connsiteY3" fmla="*/ 981102 h 981102"/>
              <a:gd name="connsiteX4" fmla="*/ 0 w 6633500"/>
              <a:gd name="connsiteY4" fmla="*/ 981102 h 981102"/>
              <a:gd name="connsiteX5" fmla="*/ 0 w 6633500"/>
              <a:gd name="connsiteY5" fmla="*/ 0 h 98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33500" h="981102">
                <a:moveTo>
                  <a:pt x="6633500" y="981101"/>
                </a:moveTo>
                <a:lnTo>
                  <a:pt x="490551" y="981101"/>
                </a:lnTo>
                <a:lnTo>
                  <a:pt x="0" y="490551"/>
                </a:lnTo>
                <a:lnTo>
                  <a:pt x="490551" y="1"/>
                </a:lnTo>
                <a:lnTo>
                  <a:pt x="6633500" y="1"/>
                </a:lnTo>
                <a:lnTo>
                  <a:pt x="6633500" y="981101"/>
                </a:lnTo>
                <a:close/>
              </a:path>
            </a:pathLst>
          </a:custGeom>
          <a:solidFill>
            <a:srgbClr val="A82628"/>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677914" tIns="91441" rIns="170688" bIns="91440"/>
          <a:lstStyle>
            <a:lvl1pPr defTabSz="1066800">
              <a:defRPr>
                <a:solidFill>
                  <a:schemeClr val="tx1"/>
                </a:solidFill>
                <a:latin typeface="Century Gothic" panose="020B0502020202020204" pitchFamily="34" charset="0"/>
              </a:defRPr>
            </a:lvl1pPr>
            <a:lvl2pPr marL="271463" defTabSz="1066800">
              <a:defRPr>
                <a:solidFill>
                  <a:schemeClr val="tx1"/>
                </a:solidFill>
                <a:latin typeface="Century Gothic" panose="020B0502020202020204" pitchFamily="34" charset="0"/>
              </a:defRPr>
            </a:lvl2pPr>
            <a:lvl3pPr marL="1143000" indent="-228600" defTabSz="1066800">
              <a:defRPr>
                <a:solidFill>
                  <a:schemeClr val="tx1"/>
                </a:solidFill>
                <a:latin typeface="Century Gothic" panose="020B0502020202020204" pitchFamily="34" charset="0"/>
              </a:defRPr>
            </a:lvl3pPr>
            <a:lvl4pPr marL="1600200" indent="-228600" defTabSz="1066800">
              <a:defRPr>
                <a:solidFill>
                  <a:schemeClr val="tx1"/>
                </a:solidFill>
                <a:latin typeface="Century Gothic" panose="020B0502020202020204" pitchFamily="34" charset="0"/>
              </a:defRPr>
            </a:lvl4pPr>
            <a:lvl5pPr marL="2057400" indent="-228600" defTabSz="1066800">
              <a:defRPr>
                <a:solidFill>
                  <a:schemeClr val="tx1"/>
                </a:solidFill>
                <a:latin typeface="Century Gothic" panose="020B0502020202020204" pitchFamily="34" charset="0"/>
              </a:defRPr>
            </a:lvl5pPr>
            <a:lvl6pPr marL="2514600" indent="-228600" defTabSz="10668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10668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10668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1066800" eaLnBrk="0" fontAlgn="base" hangingPunct="0">
              <a:spcBef>
                <a:spcPct val="0"/>
              </a:spcBef>
              <a:spcAft>
                <a:spcPct val="0"/>
              </a:spcAft>
              <a:defRPr>
                <a:solidFill>
                  <a:schemeClr val="tx1"/>
                </a:solidFill>
                <a:latin typeface="Century Gothic" panose="020B0502020202020204" pitchFamily="34" charset="0"/>
              </a:defRPr>
            </a:lvl9pPr>
          </a:lstStyle>
          <a:p>
            <a:pPr marL="342900" indent="-342900" algn="just">
              <a:lnSpc>
                <a:spcPct val="90000"/>
              </a:lnSpc>
              <a:spcAft>
                <a:spcPct val="35000"/>
              </a:spcAft>
              <a:buFont typeface="Arial" panose="020B0604020202020204" pitchFamily="34" charset="0"/>
              <a:buChar char="•"/>
              <a:defRPr/>
            </a:pPr>
            <a:r>
              <a:rPr lang="es-VE" altLang="es-ES" sz="2400" b="1" dirty="0">
                <a:solidFill>
                  <a:srgbClr val="FFFFFF"/>
                </a:solidFill>
                <a:latin typeface="Calibri" panose="020F0502020204030204" pitchFamily="34" charset="0"/>
                <a:ea typeface="Calibri" panose="020F0502020204030204" pitchFamily="34" charset="0"/>
                <a:cs typeface="Calibri" panose="020F0502020204030204" pitchFamily="34" charset="0"/>
              </a:rPr>
              <a:t>Análisis e interpretación de resultados    </a:t>
            </a:r>
          </a:p>
          <a:p>
            <a:pPr marL="342900" indent="-342900" algn="just">
              <a:lnSpc>
                <a:spcPct val="90000"/>
              </a:lnSpc>
              <a:spcAft>
                <a:spcPct val="35000"/>
              </a:spcAft>
              <a:buFont typeface="Arial" panose="020B0604020202020204" pitchFamily="34" charset="0"/>
              <a:buChar char="•"/>
              <a:defRPr/>
            </a:pPr>
            <a:r>
              <a:rPr lang="es-VE" altLang="es-ES" sz="2400" b="1" dirty="0">
                <a:solidFill>
                  <a:srgbClr val="FFFFFF"/>
                </a:solidFill>
                <a:latin typeface="Calibri" panose="020F0502020204030204" pitchFamily="34" charset="0"/>
                <a:ea typeface="Calibri" panose="020F0502020204030204" pitchFamily="34" charset="0"/>
                <a:cs typeface="Calibri" panose="020F0502020204030204" pitchFamily="34" charset="0"/>
              </a:rPr>
              <a:t>Conclusiones</a:t>
            </a:r>
          </a:p>
        </p:txBody>
      </p:sp>
      <p:sp>
        <p:nvSpPr>
          <p:cNvPr id="6" name="Forma libre: forma 5">
            <a:extLst>
              <a:ext uri="{FF2B5EF4-FFF2-40B4-BE49-F238E27FC236}">
                <a16:creationId xmlns:a16="http://schemas.microsoft.com/office/drawing/2014/main" id="{7DECB5F0-0EC2-9770-0B3A-654E4427C088}"/>
              </a:ext>
            </a:extLst>
          </p:cNvPr>
          <p:cNvSpPr/>
          <p:nvPr/>
        </p:nvSpPr>
        <p:spPr>
          <a:xfrm flipH="1">
            <a:off x="633410" y="2793442"/>
            <a:ext cx="8185441" cy="1665755"/>
          </a:xfrm>
          <a:custGeom>
            <a:avLst/>
            <a:gdLst>
              <a:gd name="connsiteX0" fmla="*/ 0 w 6464518"/>
              <a:gd name="connsiteY0" fmla="*/ 0 h 1103407"/>
              <a:gd name="connsiteX1" fmla="*/ 5912815 w 6464518"/>
              <a:gd name="connsiteY1" fmla="*/ 0 h 1103407"/>
              <a:gd name="connsiteX2" fmla="*/ 6464518 w 6464518"/>
              <a:gd name="connsiteY2" fmla="*/ 551704 h 1103407"/>
              <a:gd name="connsiteX3" fmla="*/ 5912815 w 6464518"/>
              <a:gd name="connsiteY3" fmla="*/ 1103407 h 1103407"/>
              <a:gd name="connsiteX4" fmla="*/ 0 w 6464518"/>
              <a:gd name="connsiteY4" fmla="*/ 1103407 h 1103407"/>
              <a:gd name="connsiteX5" fmla="*/ 0 w 6464518"/>
              <a:gd name="connsiteY5" fmla="*/ 0 h 110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4518" h="1103407">
                <a:moveTo>
                  <a:pt x="6464518" y="1103406"/>
                </a:moveTo>
                <a:lnTo>
                  <a:pt x="551703" y="1103406"/>
                </a:lnTo>
                <a:lnTo>
                  <a:pt x="0" y="551703"/>
                </a:lnTo>
                <a:lnTo>
                  <a:pt x="551703" y="1"/>
                </a:lnTo>
                <a:lnTo>
                  <a:pt x="6464518" y="1"/>
                </a:lnTo>
                <a:lnTo>
                  <a:pt x="6464518" y="1103406"/>
                </a:lnTo>
                <a:close/>
              </a:path>
            </a:pathLst>
          </a:custGeom>
          <a:solidFill>
            <a:srgbClr val="A82628"/>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708491" tIns="91441" rIns="170688" bIns="91441"/>
          <a:lstStyle>
            <a:lvl1pPr defTabSz="1066800">
              <a:defRPr>
                <a:solidFill>
                  <a:schemeClr val="tx1"/>
                </a:solidFill>
                <a:latin typeface="Century Gothic" panose="020B0502020202020204" pitchFamily="34" charset="0"/>
              </a:defRPr>
            </a:lvl1pPr>
            <a:lvl2pPr marL="171450" indent="-171450" defTabSz="1066800">
              <a:defRPr>
                <a:solidFill>
                  <a:schemeClr val="tx1"/>
                </a:solidFill>
                <a:latin typeface="Century Gothic" panose="020B0502020202020204" pitchFamily="34" charset="0"/>
              </a:defRPr>
            </a:lvl2pPr>
            <a:lvl3pPr marL="1143000" indent="-228600" defTabSz="1066800">
              <a:defRPr>
                <a:solidFill>
                  <a:schemeClr val="tx1"/>
                </a:solidFill>
                <a:latin typeface="Century Gothic" panose="020B0502020202020204" pitchFamily="34" charset="0"/>
              </a:defRPr>
            </a:lvl3pPr>
            <a:lvl4pPr marL="1600200" indent="-228600" defTabSz="1066800">
              <a:defRPr>
                <a:solidFill>
                  <a:schemeClr val="tx1"/>
                </a:solidFill>
                <a:latin typeface="Century Gothic" panose="020B0502020202020204" pitchFamily="34" charset="0"/>
              </a:defRPr>
            </a:lvl4pPr>
            <a:lvl5pPr marL="2057400" indent="-228600" defTabSz="1066800">
              <a:defRPr>
                <a:solidFill>
                  <a:schemeClr val="tx1"/>
                </a:solidFill>
                <a:latin typeface="Century Gothic" panose="020B0502020202020204" pitchFamily="34" charset="0"/>
              </a:defRPr>
            </a:lvl5pPr>
            <a:lvl6pPr marL="2514600" indent="-228600" defTabSz="10668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10668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10668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1066800" eaLnBrk="0" fontAlgn="base" hangingPunct="0">
              <a:spcBef>
                <a:spcPct val="0"/>
              </a:spcBef>
              <a:spcAft>
                <a:spcPct val="0"/>
              </a:spcAft>
              <a:defRPr>
                <a:solidFill>
                  <a:schemeClr val="tx1"/>
                </a:solidFill>
                <a:latin typeface="Century Gothic" panose="020B0502020202020204" pitchFamily="34" charset="0"/>
              </a:defRPr>
            </a:lvl9pPr>
          </a:lstStyle>
          <a:p>
            <a:pPr marL="285750" lvl="1" indent="-285750">
              <a:lnSpc>
                <a:spcPct val="90000"/>
              </a:lnSpc>
              <a:spcAft>
                <a:spcPct val="15000"/>
              </a:spcAft>
              <a:buFont typeface="Arial" panose="020B0604020202020204" pitchFamily="34" charset="0"/>
              <a:buChar char="•"/>
              <a:defRPr/>
            </a:pPr>
            <a:r>
              <a:rPr lang="es-VE" altLang="es-ES" sz="2400" b="1" dirty="0">
                <a:solidFill>
                  <a:srgbClr val="FFFFFF"/>
                </a:solidFill>
                <a:latin typeface="+mn-lt"/>
                <a:cs typeface="Arial" panose="020B0604020202020204" pitchFamily="34" charset="0"/>
              </a:rPr>
              <a:t>Antecedentes  </a:t>
            </a:r>
          </a:p>
          <a:p>
            <a:pPr marL="342900" lvl="1" indent="-342900">
              <a:lnSpc>
                <a:spcPct val="90000"/>
              </a:lnSpc>
              <a:spcAft>
                <a:spcPct val="15000"/>
              </a:spcAft>
              <a:buFont typeface="Arial" panose="020B0604020202020204" pitchFamily="34" charset="0"/>
              <a:buChar char="•"/>
              <a:defRPr/>
            </a:pPr>
            <a:r>
              <a:rPr lang="es-VE" altLang="es-ES" sz="2400" b="1" dirty="0">
                <a:solidFill>
                  <a:srgbClr val="FFFFFF"/>
                </a:solidFill>
                <a:latin typeface="+mn-lt"/>
                <a:cs typeface="Arial" panose="020B0604020202020204" pitchFamily="34" charset="0"/>
              </a:rPr>
              <a:t>Referentes Teóricos</a:t>
            </a:r>
          </a:p>
          <a:p>
            <a:pPr marL="342900" lvl="1" indent="-342900">
              <a:lnSpc>
                <a:spcPct val="90000"/>
              </a:lnSpc>
              <a:spcAft>
                <a:spcPct val="15000"/>
              </a:spcAft>
              <a:buFont typeface="Arial" panose="020B0604020202020204" pitchFamily="34" charset="0"/>
              <a:buChar char="•"/>
              <a:defRPr/>
            </a:pPr>
            <a:r>
              <a:rPr lang="es-VE" altLang="es-ES" sz="2400" b="1" dirty="0">
                <a:solidFill>
                  <a:srgbClr val="FFFFFF"/>
                </a:solidFill>
                <a:latin typeface="+mn-lt"/>
                <a:cs typeface="Arial" panose="020B0604020202020204" pitchFamily="34" charset="0"/>
              </a:rPr>
              <a:t>Metodología </a:t>
            </a:r>
          </a:p>
        </p:txBody>
      </p:sp>
    </p:spTree>
    <p:extLst>
      <p:ext uri="{BB962C8B-B14F-4D97-AF65-F5344CB8AC3E}">
        <p14:creationId xmlns:p14="http://schemas.microsoft.com/office/powerpoint/2010/main" val="3058718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2.jpg">
            <a:extLst>
              <a:ext uri="{FF2B5EF4-FFF2-40B4-BE49-F238E27FC236}">
                <a16:creationId xmlns:a16="http://schemas.microsoft.com/office/drawing/2014/main" id="{970E8158-FF5A-0CB0-9C68-0089B4016504}"/>
              </a:ext>
            </a:extLst>
          </p:cNvPr>
          <p:cNvPicPr/>
          <p:nvPr/>
        </p:nvPicPr>
        <p:blipFill>
          <a:blip r:embed="rId2"/>
          <a:srcRect t="16070"/>
          <a:stretch>
            <a:fillRect/>
          </a:stretch>
        </p:blipFill>
        <p:spPr>
          <a:xfrm>
            <a:off x="203199" y="1558879"/>
            <a:ext cx="5646057" cy="3413669"/>
          </a:xfrm>
          <a:prstGeom prst="rect">
            <a:avLst/>
          </a:prstGeom>
          <a:ln/>
        </p:spPr>
      </p:pic>
      <p:pic>
        <p:nvPicPr>
          <p:cNvPr id="11" name="image6.jpg">
            <a:extLst>
              <a:ext uri="{FF2B5EF4-FFF2-40B4-BE49-F238E27FC236}">
                <a16:creationId xmlns:a16="http://schemas.microsoft.com/office/drawing/2014/main" id="{B8C565E9-8446-D63B-7886-D4906B27F9EB}"/>
              </a:ext>
            </a:extLst>
          </p:cNvPr>
          <p:cNvPicPr/>
          <p:nvPr/>
        </p:nvPicPr>
        <p:blipFill>
          <a:blip r:embed="rId3"/>
          <a:srcRect l="25196" t="10159" r="10649" b="16591"/>
          <a:stretch/>
        </p:blipFill>
        <p:spPr>
          <a:xfrm>
            <a:off x="5892800" y="1074057"/>
            <a:ext cx="6096001" cy="4383313"/>
          </a:xfrm>
          <a:prstGeom prst="rect">
            <a:avLst/>
          </a:prstGeom>
          <a:ln/>
        </p:spPr>
      </p:pic>
    </p:spTree>
    <p:extLst>
      <p:ext uri="{BB962C8B-B14F-4D97-AF65-F5344CB8AC3E}">
        <p14:creationId xmlns:p14="http://schemas.microsoft.com/office/powerpoint/2010/main" val="17936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C1703-749D-5B71-E702-F1704CE58266}"/>
              </a:ext>
            </a:extLst>
          </p:cNvPr>
          <p:cNvSpPr>
            <a:spLocks noGrp="1"/>
          </p:cNvSpPr>
          <p:nvPr>
            <p:ph type="title"/>
          </p:nvPr>
        </p:nvSpPr>
        <p:spPr/>
        <p:txBody>
          <a:bodyPr>
            <a:noAutofit/>
          </a:bodyPr>
          <a:lstStyle/>
          <a:p>
            <a:r>
              <a:rPr lang="es-CO" dirty="0"/>
              <a:t>Conclusiones</a:t>
            </a:r>
          </a:p>
        </p:txBody>
      </p:sp>
      <p:sp>
        <p:nvSpPr>
          <p:cNvPr id="3" name="Marcador de contenido 2">
            <a:extLst>
              <a:ext uri="{FF2B5EF4-FFF2-40B4-BE49-F238E27FC236}">
                <a16:creationId xmlns:a16="http://schemas.microsoft.com/office/drawing/2014/main" id="{5105F97F-78FA-E702-5EB9-7AB1651C1631}"/>
              </a:ext>
            </a:extLst>
          </p:cNvPr>
          <p:cNvSpPr>
            <a:spLocks noGrp="1"/>
          </p:cNvSpPr>
          <p:nvPr>
            <p:ph idx="1"/>
          </p:nvPr>
        </p:nvSpPr>
        <p:spPr>
          <a:xfrm>
            <a:off x="633415" y="740229"/>
            <a:ext cx="10925175" cy="5600750"/>
          </a:xfrm>
        </p:spPr>
        <p:txBody>
          <a:bodyPr/>
          <a:lstStyle/>
          <a:p>
            <a:pPr marL="514350" indent="-514350">
              <a:buFont typeface="+mj-lt"/>
              <a:buAutoNum type="arabicPeriod"/>
            </a:pPr>
            <a:r>
              <a:rPr lang="es-MX" b="1" dirty="0"/>
              <a:t>Optimización y diversificación en la gestión de activos financieros</a:t>
            </a:r>
          </a:p>
          <a:p>
            <a:pPr marL="0" indent="0">
              <a:buNone/>
            </a:pPr>
            <a:r>
              <a:rPr lang="es-MX" sz="2600" dirty="0"/>
              <a:t>La investigación demuestra que las herramientas tradicionales de administración de portafolios son insuficientes para enfrentar las constantes fluctuaciones del mercado. A través de los análisis realizados, se confirma la necesidad de implementar modelos de optimización avanzados que no solo maximicen el rendimiento de las inversiones, sino que también minimicen los riesgos asociados. Esto subraya la importancia de incorporar tecnologías emergentes para mejorar la toma de decisiones en un entorno de alta volatilidad.</a:t>
            </a:r>
            <a:endParaRPr lang="es-MX" sz="2600" b="1" dirty="0"/>
          </a:p>
        </p:txBody>
      </p:sp>
    </p:spTree>
    <p:extLst>
      <p:ext uri="{BB962C8B-B14F-4D97-AF65-F5344CB8AC3E}">
        <p14:creationId xmlns:p14="http://schemas.microsoft.com/office/powerpoint/2010/main" val="17643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B809D357-E94D-AB95-EA86-94DB7CF4BB6A}"/>
              </a:ext>
            </a:extLst>
          </p:cNvPr>
          <p:cNvSpPr>
            <a:spLocks noGrp="1"/>
          </p:cNvSpPr>
          <p:nvPr>
            <p:ph idx="1"/>
          </p:nvPr>
        </p:nvSpPr>
        <p:spPr>
          <a:xfrm>
            <a:off x="633415" y="696686"/>
            <a:ext cx="10925175" cy="5644293"/>
          </a:xfrm>
        </p:spPr>
        <p:txBody>
          <a:bodyPr/>
          <a:lstStyle/>
          <a:p>
            <a:pPr marL="514350" indent="-514350">
              <a:buFont typeface="+mj-lt"/>
              <a:buAutoNum type="arabicPeriod" startAt="2"/>
            </a:pPr>
            <a:r>
              <a:rPr lang="es-MX" b="1" dirty="0"/>
              <a:t>Impacto de las tecnologías avanzadas en la toma de decisiones financieras</a:t>
            </a:r>
          </a:p>
          <a:p>
            <a:pPr marL="0" indent="0">
              <a:buNone/>
            </a:pPr>
            <a:r>
              <a:rPr lang="es-MX" sz="2600" dirty="0"/>
              <a:t>Las redes neuronales y los algoritmos de aprendizaje profundo han probado ser herramientas esenciales en la automatización de procesos financieros, especialmente en el análisis de riesgos y la identificación de patrones complejos. Su capacidad para procesar grandes volúmenes de datos y generar predicciones precisas otorga a los sistemas de gestión financiera una ventaja competitiva significativa en el dinámico entorno del mercado actual.</a:t>
            </a:r>
            <a:endParaRPr lang="es-CO" sz="2600" b="1" dirty="0"/>
          </a:p>
          <a:p>
            <a:endParaRPr lang="es-CO" dirty="0"/>
          </a:p>
        </p:txBody>
      </p:sp>
    </p:spTree>
    <p:extLst>
      <p:ext uri="{BB962C8B-B14F-4D97-AF65-F5344CB8AC3E}">
        <p14:creationId xmlns:p14="http://schemas.microsoft.com/office/powerpoint/2010/main" val="281470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B5B8C7C5-9A2E-7190-F792-7C877D449901}"/>
              </a:ext>
            </a:extLst>
          </p:cNvPr>
          <p:cNvSpPr>
            <a:spLocks noGrp="1"/>
          </p:cNvSpPr>
          <p:nvPr>
            <p:ph idx="1"/>
          </p:nvPr>
        </p:nvSpPr>
        <p:spPr>
          <a:xfrm>
            <a:off x="633415" y="682171"/>
            <a:ext cx="10925175" cy="5658807"/>
          </a:xfrm>
        </p:spPr>
        <p:txBody>
          <a:bodyPr/>
          <a:lstStyle/>
          <a:p>
            <a:pPr marL="514350" indent="-514350">
              <a:buFont typeface="+mj-lt"/>
              <a:buAutoNum type="arabicPeriod" startAt="3"/>
            </a:pPr>
            <a:r>
              <a:rPr lang="es-MX" b="1" dirty="0"/>
              <a:t>Efectividad del sistema automatizado desarrollado</a:t>
            </a:r>
          </a:p>
          <a:p>
            <a:pPr marL="0" indent="0">
              <a:buNone/>
            </a:pPr>
            <a:r>
              <a:rPr lang="es-MX" sz="2600" dirty="0"/>
              <a:t>El prototipo implementado en este proyecto demuestra que la integración de </a:t>
            </a:r>
            <a:r>
              <a:rPr lang="es-MX" sz="2600" dirty="0" err="1"/>
              <a:t>APIs</a:t>
            </a:r>
            <a:r>
              <a:rPr lang="es-MX" sz="2600" dirty="0"/>
              <a:t> externas con almacenamiento de datos local y gráficos en tiempo real es una solución viable para la gestión de activos financieros. La visualización dinámica de datos y el monitoreo continuo ofrecen a los usuarios una experiencia robusta, permitiendo decisiones informadas en contextos tan volátiles como los de las criptomonedas. Además, los indicadores visuales y las actualizaciones en tiempo real brindan claridad en la interpretación de las tendencias del mercado a corto plazo.</a:t>
            </a:r>
          </a:p>
        </p:txBody>
      </p:sp>
    </p:spTree>
    <p:extLst>
      <p:ext uri="{BB962C8B-B14F-4D97-AF65-F5344CB8AC3E}">
        <p14:creationId xmlns:p14="http://schemas.microsoft.com/office/powerpoint/2010/main" val="3772095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7AFB38-5408-6B33-D348-A40223494F9E}"/>
              </a:ext>
            </a:extLst>
          </p:cNvPr>
          <p:cNvSpPr>
            <a:spLocks noGrp="1"/>
          </p:cNvSpPr>
          <p:nvPr>
            <p:ph idx="1"/>
          </p:nvPr>
        </p:nvSpPr>
        <p:spPr>
          <a:xfrm>
            <a:off x="633415" y="711199"/>
            <a:ext cx="10925175" cy="5629779"/>
          </a:xfrm>
        </p:spPr>
        <p:txBody>
          <a:bodyPr/>
          <a:lstStyle/>
          <a:p>
            <a:pPr marL="514350" indent="-514350">
              <a:buFont typeface="+mj-lt"/>
              <a:buAutoNum type="arabicPeriod" startAt="4"/>
            </a:pPr>
            <a:r>
              <a:rPr lang="es-MX" b="1" dirty="0"/>
              <a:t>Contribución al estado del arte y posibilidades futuras</a:t>
            </a:r>
          </a:p>
          <a:p>
            <a:pPr marL="0" indent="0">
              <a:buNone/>
            </a:pPr>
            <a:r>
              <a:rPr lang="es-MX" sz="2600" dirty="0"/>
              <a:t>Este trabajo no solo aborda los desafíos actuales en la gestión automatizada de activos financieros, sino que también contribuye al estado del arte al demostrar cómo los enfoques basados en aprendizaje automático pueden transformar esta área. Las oportunidades futuras incluyen la expansión del prototipo hacia mercados más amplios y la incorporación de tecnologías como el procesamiento del lenguaje natural para analizar noticias o eventos financieros, mejorando aún más la precisión de las predicciones y la capacidad de respuesta.</a:t>
            </a:r>
            <a:endParaRPr lang="es-CO" sz="2600" dirty="0"/>
          </a:p>
          <a:p>
            <a:endParaRPr lang="es-CO" dirty="0"/>
          </a:p>
        </p:txBody>
      </p:sp>
    </p:spTree>
    <p:extLst>
      <p:ext uri="{BB962C8B-B14F-4D97-AF65-F5344CB8AC3E}">
        <p14:creationId xmlns:p14="http://schemas.microsoft.com/office/powerpoint/2010/main" val="2088373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p:cNvSpPr txBox="1"/>
          <p:nvPr/>
        </p:nvSpPr>
        <p:spPr>
          <a:xfrm>
            <a:off x="2738438" y="4425950"/>
            <a:ext cx="6772275" cy="1384300"/>
          </a:xfrm>
          <a:prstGeom prst="rect">
            <a:avLst/>
          </a:prstGeom>
          <a:noFill/>
        </p:spPr>
        <p:txBody>
          <a:bodyPr>
            <a:spAutoFit/>
          </a:bodyPr>
          <a:lstStyle/>
          <a:p>
            <a:pPr algn="ctr">
              <a:defRPr/>
            </a:pPr>
            <a:r>
              <a:rPr lang="es-CO" sz="2800" b="1" dirty="0">
                <a:solidFill>
                  <a:schemeClr val="tx1">
                    <a:lumMod val="65000"/>
                    <a:lumOff val="35000"/>
                  </a:schemeClr>
                </a:solidFill>
                <a:latin typeface="Century Gothic" panose="020B0502020202020204" pitchFamily="34" charset="0"/>
              </a:rPr>
              <a:t>Formando líderes </a:t>
            </a:r>
            <a:r>
              <a:rPr lang="es-CO" sz="2800" dirty="0">
                <a:solidFill>
                  <a:schemeClr val="tx1">
                    <a:lumMod val="65000"/>
                    <a:lumOff val="35000"/>
                  </a:schemeClr>
                </a:solidFill>
                <a:latin typeface="Century Gothic" panose="020B0502020202020204" pitchFamily="34" charset="0"/>
              </a:rPr>
              <a:t>para la </a:t>
            </a:r>
            <a:r>
              <a:rPr lang="es-CO" sz="2800" b="1" dirty="0">
                <a:solidFill>
                  <a:schemeClr val="tx1">
                    <a:lumMod val="65000"/>
                    <a:lumOff val="35000"/>
                  </a:schemeClr>
                </a:solidFill>
                <a:latin typeface="Century Gothic" panose="020B0502020202020204" pitchFamily="34" charset="0"/>
              </a:rPr>
              <a:t>construcción</a:t>
            </a:r>
            <a:r>
              <a:rPr lang="es-CO" sz="2800" dirty="0">
                <a:solidFill>
                  <a:schemeClr val="tx1">
                    <a:lumMod val="65000"/>
                    <a:lumOff val="35000"/>
                  </a:schemeClr>
                </a:solidFill>
                <a:latin typeface="Century Gothic" panose="020B0502020202020204" pitchFamily="34" charset="0"/>
              </a:rPr>
              <a:t> de un nuevo </a:t>
            </a:r>
            <a:r>
              <a:rPr lang="es-CO" sz="2800" b="1" dirty="0">
                <a:solidFill>
                  <a:schemeClr val="tx1">
                    <a:lumMod val="65000"/>
                    <a:lumOff val="35000"/>
                  </a:schemeClr>
                </a:solidFill>
                <a:latin typeface="Century Gothic" panose="020B0502020202020204" pitchFamily="34" charset="0"/>
              </a:rPr>
              <a:t>país en paz</a:t>
            </a:r>
          </a:p>
        </p:txBody>
      </p:sp>
      <p:grpSp>
        <p:nvGrpSpPr>
          <p:cNvPr id="12292" name="Grupo 7"/>
          <p:cNvGrpSpPr>
            <a:grpSpLocks/>
          </p:cNvGrpSpPr>
          <p:nvPr/>
        </p:nvGrpSpPr>
        <p:grpSpPr bwMode="auto">
          <a:xfrm>
            <a:off x="3282950" y="4111625"/>
            <a:ext cx="6294438" cy="1527175"/>
            <a:chOff x="3355878" y="3552997"/>
            <a:chExt cx="5986966" cy="1527698"/>
          </a:xfrm>
        </p:grpSpPr>
        <p:pic>
          <p:nvPicPr>
            <p:cNvPr id="12294" name="Imagen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5878" y="3552997"/>
              <a:ext cx="462466" cy="8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Imagen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8880378" y="4245495"/>
              <a:ext cx="462466" cy="8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293" name="Picture 8" descr="D:\Judit\SAAI\ai acreditacion logo-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225" y="1843088"/>
            <a:ext cx="2827338"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34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E70B8B52-E821-E768-A8C9-31FEC81B9571}"/>
              </a:ext>
            </a:extLst>
          </p:cNvPr>
          <p:cNvSpPr txBox="1"/>
          <p:nvPr/>
        </p:nvSpPr>
        <p:spPr>
          <a:xfrm>
            <a:off x="3063367" y="446391"/>
            <a:ext cx="6138862" cy="523220"/>
          </a:xfrm>
          <a:prstGeom prst="rect">
            <a:avLst/>
          </a:prstGeom>
          <a:noFill/>
        </p:spPr>
        <p:txBody>
          <a:bodyPr wrap="square" rtlCol="0">
            <a:spAutoFit/>
          </a:bodyPr>
          <a:lstStyle>
            <a:defPPr>
              <a:defRPr lang="es-CO"/>
            </a:defPPr>
            <a:lvl1pPr algn="ctr">
              <a:defRPr sz="2800" b="1"/>
            </a:lvl1pPr>
          </a:lstStyle>
          <a:p>
            <a:r>
              <a:rPr lang="en-US" dirty="0">
                <a:solidFill>
                  <a:srgbClr val="C00000"/>
                </a:solidFill>
              </a:rPr>
              <a:t>PLANTEAMIENTO DEL PROBLEMA</a:t>
            </a:r>
          </a:p>
        </p:txBody>
      </p:sp>
      <p:sp>
        <p:nvSpPr>
          <p:cNvPr id="8" name="Shape 3">
            <a:extLst>
              <a:ext uri="{FF2B5EF4-FFF2-40B4-BE49-F238E27FC236}">
                <a16:creationId xmlns:a16="http://schemas.microsoft.com/office/drawing/2014/main" id="{05E87F8E-761D-0F92-6790-3E2C25CE686E}"/>
              </a:ext>
            </a:extLst>
          </p:cNvPr>
          <p:cNvSpPr/>
          <p:nvPr/>
        </p:nvSpPr>
        <p:spPr>
          <a:xfrm>
            <a:off x="589478" y="1678323"/>
            <a:ext cx="462201" cy="462201"/>
          </a:xfrm>
          <a:prstGeom prst="roundRect">
            <a:avLst>
              <a:gd name="adj" fmla="val 20003"/>
            </a:avLst>
          </a:prstGeom>
          <a:solidFill>
            <a:srgbClr val="A82628"/>
          </a:solidFill>
          <a:ln w="7620">
            <a:solidFill>
              <a:srgbClr val="B8C3DF"/>
            </a:solidFill>
            <a:prstDash val="solid"/>
          </a:ln>
        </p:spPr>
      </p:sp>
      <p:sp>
        <p:nvSpPr>
          <p:cNvPr id="9" name="Text 4">
            <a:extLst>
              <a:ext uri="{FF2B5EF4-FFF2-40B4-BE49-F238E27FC236}">
                <a16:creationId xmlns:a16="http://schemas.microsoft.com/office/drawing/2014/main" id="{BE70C59B-FE87-99E8-3A87-71ED18CC461D}"/>
              </a:ext>
            </a:extLst>
          </p:cNvPr>
          <p:cNvSpPr/>
          <p:nvPr/>
        </p:nvSpPr>
        <p:spPr>
          <a:xfrm>
            <a:off x="762773" y="1639746"/>
            <a:ext cx="115610" cy="385167"/>
          </a:xfrm>
          <a:prstGeom prst="rect">
            <a:avLst/>
          </a:prstGeom>
          <a:noFill/>
          <a:ln/>
        </p:spPr>
        <p:txBody>
          <a:bodyPr wrap="none" rtlCol="0" anchor="t"/>
          <a:lstStyle/>
          <a:p>
            <a:pPr marL="0" indent="0" algn="ctr">
              <a:lnSpc>
                <a:spcPts val="3033"/>
              </a:lnSpc>
              <a:buNone/>
            </a:pPr>
            <a:r>
              <a:rPr lang="en-US" sz="2000" dirty="0">
                <a:solidFill>
                  <a:srgbClr val="EAEAEA"/>
                </a:solidFill>
                <a:latin typeface="+mn-lt"/>
                <a:ea typeface="Alexandria" pitchFamily="34" charset="-122"/>
                <a:cs typeface="Alexandria" pitchFamily="34" charset="-120"/>
              </a:rPr>
              <a:t>1</a:t>
            </a:r>
            <a:endParaRPr lang="en-US" sz="2000" dirty="0">
              <a:solidFill>
                <a:srgbClr val="EAEAEA"/>
              </a:solidFill>
              <a:latin typeface="+mn-lt"/>
            </a:endParaRPr>
          </a:p>
        </p:txBody>
      </p:sp>
      <p:sp>
        <p:nvSpPr>
          <p:cNvPr id="10" name="Text 5">
            <a:extLst>
              <a:ext uri="{FF2B5EF4-FFF2-40B4-BE49-F238E27FC236}">
                <a16:creationId xmlns:a16="http://schemas.microsoft.com/office/drawing/2014/main" id="{890602AC-3A95-AE62-6103-585036E19499}"/>
              </a:ext>
            </a:extLst>
          </p:cNvPr>
          <p:cNvSpPr/>
          <p:nvPr/>
        </p:nvSpPr>
        <p:spPr>
          <a:xfrm>
            <a:off x="1257062" y="1748927"/>
            <a:ext cx="3796427" cy="400110"/>
          </a:xfrm>
          <a:prstGeom prst="rect">
            <a:avLst/>
          </a:prstGeom>
          <a:noFill/>
        </p:spPr>
        <p:txBody>
          <a:bodyPr wrap="square" rtlCol="0">
            <a:spAutoFit/>
          </a:bodyPr>
          <a:lstStyle/>
          <a:p>
            <a:pPr algn="just"/>
            <a:r>
              <a:rPr lang="en-US" sz="2000" b="1" dirty="0">
                <a:latin typeface="+mn-lt"/>
              </a:rPr>
              <a:t>Dificultades en el Diagnóstico</a:t>
            </a:r>
          </a:p>
        </p:txBody>
      </p:sp>
      <p:sp>
        <p:nvSpPr>
          <p:cNvPr id="11" name="Text 6">
            <a:extLst>
              <a:ext uri="{FF2B5EF4-FFF2-40B4-BE49-F238E27FC236}">
                <a16:creationId xmlns:a16="http://schemas.microsoft.com/office/drawing/2014/main" id="{D496E5A3-D3BB-376F-C70F-9E3657B4778A}"/>
              </a:ext>
            </a:extLst>
          </p:cNvPr>
          <p:cNvSpPr/>
          <p:nvPr/>
        </p:nvSpPr>
        <p:spPr>
          <a:xfrm>
            <a:off x="1121347" y="2181422"/>
            <a:ext cx="3945731" cy="1938992"/>
          </a:xfrm>
          <a:prstGeom prst="rect">
            <a:avLst/>
          </a:prstGeom>
          <a:noFill/>
        </p:spPr>
        <p:txBody>
          <a:bodyPr wrap="square" rtlCol="0">
            <a:spAutoFit/>
          </a:bodyPr>
          <a:lstStyle/>
          <a:p>
            <a:pPr algn="just"/>
            <a:r>
              <a:rPr lang="es-MX" sz="2000" dirty="0">
                <a:latin typeface="+mn-lt"/>
              </a:rPr>
              <a:t>La </a:t>
            </a:r>
            <a:r>
              <a:rPr lang="es-MX" sz="2000" b="1" dirty="0">
                <a:latin typeface="+mn-lt"/>
              </a:rPr>
              <a:t>volatilidad de los mercados financieros</a:t>
            </a:r>
            <a:r>
              <a:rPr lang="es-MX" sz="2000" dirty="0">
                <a:latin typeface="+mn-lt"/>
              </a:rPr>
              <a:t> representa un desafío constante para los inversionistas, quienes enfrentan dificultades para tomar decisiones rápidas y efectivas.</a:t>
            </a:r>
            <a:endParaRPr lang="en-US" sz="2000" dirty="0">
              <a:latin typeface="+mn-lt"/>
            </a:endParaRPr>
          </a:p>
        </p:txBody>
      </p:sp>
      <p:sp>
        <p:nvSpPr>
          <p:cNvPr id="12" name="Shape 7">
            <a:extLst>
              <a:ext uri="{FF2B5EF4-FFF2-40B4-BE49-F238E27FC236}">
                <a16:creationId xmlns:a16="http://schemas.microsoft.com/office/drawing/2014/main" id="{FEF3B56D-057A-7FF6-E7EE-958354084EBE}"/>
              </a:ext>
            </a:extLst>
          </p:cNvPr>
          <p:cNvSpPr/>
          <p:nvPr/>
        </p:nvSpPr>
        <p:spPr>
          <a:xfrm>
            <a:off x="6471048" y="1678323"/>
            <a:ext cx="462201" cy="462201"/>
          </a:xfrm>
          <a:prstGeom prst="roundRect">
            <a:avLst>
              <a:gd name="adj" fmla="val 20003"/>
            </a:avLst>
          </a:prstGeom>
          <a:solidFill>
            <a:srgbClr val="A82628"/>
          </a:solidFill>
          <a:ln w="7620">
            <a:solidFill>
              <a:srgbClr val="B8C3DF"/>
            </a:solidFill>
            <a:prstDash val="solid"/>
          </a:ln>
        </p:spPr>
      </p:sp>
      <p:sp>
        <p:nvSpPr>
          <p:cNvPr id="13" name="Text 8">
            <a:extLst>
              <a:ext uri="{FF2B5EF4-FFF2-40B4-BE49-F238E27FC236}">
                <a16:creationId xmlns:a16="http://schemas.microsoft.com/office/drawing/2014/main" id="{5822B6F4-C927-9D50-9833-D15D210931F3}"/>
              </a:ext>
            </a:extLst>
          </p:cNvPr>
          <p:cNvSpPr/>
          <p:nvPr/>
        </p:nvSpPr>
        <p:spPr>
          <a:xfrm>
            <a:off x="6612017" y="1639746"/>
            <a:ext cx="180261" cy="353020"/>
          </a:xfrm>
          <a:prstGeom prst="rect">
            <a:avLst/>
          </a:prstGeom>
          <a:noFill/>
          <a:ln/>
        </p:spPr>
        <p:txBody>
          <a:bodyPr wrap="none" rtlCol="0" anchor="t"/>
          <a:lstStyle/>
          <a:p>
            <a:pPr marL="0" indent="0" algn="ctr">
              <a:lnSpc>
                <a:spcPts val="3033"/>
              </a:lnSpc>
              <a:buNone/>
            </a:pPr>
            <a:r>
              <a:rPr lang="en-US" sz="2000" dirty="0">
                <a:solidFill>
                  <a:srgbClr val="EAEAEA"/>
                </a:solidFill>
                <a:latin typeface="+mn-lt"/>
                <a:ea typeface="Alexandria" pitchFamily="34" charset="-122"/>
                <a:cs typeface="Alexandria" pitchFamily="34" charset="-120"/>
              </a:rPr>
              <a:t>2</a:t>
            </a:r>
            <a:endParaRPr lang="en-US" sz="2000" dirty="0">
              <a:solidFill>
                <a:srgbClr val="EAEAEA"/>
              </a:solidFill>
              <a:latin typeface="+mn-lt"/>
            </a:endParaRPr>
          </a:p>
        </p:txBody>
      </p:sp>
      <p:sp>
        <p:nvSpPr>
          <p:cNvPr id="14" name="Text 9">
            <a:extLst>
              <a:ext uri="{FF2B5EF4-FFF2-40B4-BE49-F238E27FC236}">
                <a16:creationId xmlns:a16="http://schemas.microsoft.com/office/drawing/2014/main" id="{AE948C7C-ECC0-164B-7483-F070AA2A2600}"/>
              </a:ext>
            </a:extLst>
          </p:cNvPr>
          <p:cNvSpPr/>
          <p:nvPr/>
        </p:nvSpPr>
        <p:spPr>
          <a:xfrm>
            <a:off x="7138631" y="1748927"/>
            <a:ext cx="2810708" cy="400110"/>
          </a:xfrm>
          <a:prstGeom prst="rect">
            <a:avLst/>
          </a:prstGeom>
          <a:noFill/>
        </p:spPr>
        <p:txBody>
          <a:bodyPr wrap="square" rtlCol="0">
            <a:spAutoFit/>
          </a:bodyPr>
          <a:lstStyle/>
          <a:p>
            <a:pPr algn="just"/>
            <a:r>
              <a:rPr lang="en-US" sz="2000" b="1" dirty="0">
                <a:latin typeface="+mn-lt"/>
              </a:rPr>
              <a:t>Variedad de Síntomas</a:t>
            </a:r>
          </a:p>
        </p:txBody>
      </p:sp>
      <p:sp>
        <p:nvSpPr>
          <p:cNvPr id="15" name="Text 10">
            <a:extLst>
              <a:ext uri="{FF2B5EF4-FFF2-40B4-BE49-F238E27FC236}">
                <a16:creationId xmlns:a16="http://schemas.microsoft.com/office/drawing/2014/main" id="{4F3430DD-D536-BD64-B945-6A347542DD07}"/>
              </a:ext>
            </a:extLst>
          </p:cNvPr>
          <p:cNvSpPr/>
          <p:nvPr/>
        </p:nvSpPr>
        <p:spPr>
          <a:xfrm>
            <a:off x="7138513" y="2340889"/>
            <a:ext cx="3945731" cy="2195216"/>
          </a:xfrm>
          <a:prstGeom prst="rect">
            <a:avLst/>
          </a:prstGeom>
          <a:noFill/>
        </p:spPr>
        <p:txBody>
          <a:bodyPr wrap="square" rtlCol="0">
            <a:spAutoFit/>
          </a:bodyPr>
          <a:lstStyle/>
          <a:p>
            <a:pPr algn="just">
              <a:lnSpc>
                <a:spcPct val="115000"/>
              </a:lnSpc>
              <a:spcAft>
                <a:spcPts val="800"/>
              </a:spcAft>
            </a:pPr>
            <a:r>
              <a:rPr lang="es-MX" sz="2000" dirty="0">
                <a:latin typeface="+mn-lt"/>
              </a:rPr>
              <a:t>Los métodos tradicionales de análisis financiero suelen ser manuales, lo que los hace propensos a errores humanos y lentos en un mercado que exige respuestas inmediatas.</a:t>
            </a:r>
            <a:endParaRPr lang="en-US" sz="2000" kern="100" dirty="0">
              <a:latin typeface="+mn-lt"/>
              <a:cs typeface="Times New Roman" panose="02020603050405020304" pitchFamily="18" charset="0"/>
            </a:endParaRPr>
          </a:p>
        </p:txBody>
      </p:sp>
      <p:sp>
        <p:nvSpPr>
          <p:cNvPr id="16" name="Shape 11">
            <a:extLst>
              <a:ext uri="{FF2B5EF4-FFF2-40B4-BE49-F238E27FC236}">
                <a16:creationId xmlns:a16="http://schemas.microsoft.com/office/drawing/2014/main" id="{65CFAF17-C540-FB36-A4B6-2997BD5ED1C1}"/>
              </a:ext>
            </a:extLst>
          </p:cNvPr>
          <p:cNvSpPr/>
          <p:nvPr/>
        </p:nvSpPr>
        <p:spPr>
          <a:xfrm>
            <a:off x="524827" y="5141220"/>
            <a:ext cx="462201" cy="462201"/>
          </a:xfrm>
          <a:prstGeom prst="roundRect">
            <a:avLst>
              <a:gd name="adj" fmla="val 20003"/>
            </a:avLst>
          </a:prstGeom>
          <a:solidFill>
            <a:srgbClr val="A82628"/>
          </a:solidFill>
          <a:ln w="7620">
            <a:solidFill>
              <a:srgbClr val="B8C3DF"/>
            </a:solidFill>
            <a:prstDash val="solid"/>
          </a:ln>
        </p:spPr>
      </p:sp>
      <p:sp>
        <p:nvSpPr>
          <p:cNvPr id="17" name="Text 12">
            <a:extLst>
              <a:ext uri="{FF2B5EF4-FFF2-40B4-BE49-F238E27FC236}">
                <a16:creationId xmlns:a16="http://schemas.microsoft.com/office/drawing/2014/main" id="{1C9EE692-A710-5304-5076-CEEC19B2DBD5}"/>
              </a:ext>
            </a:extLst>
          </p:cNvPr>
          <p:cNvSpPr/>
          <p:nvPr/>
        </p:nvSpPr>
        <p:spPr>
          <a:xfrm>
            <a:off x="665142" y="5139774"/>
            <a:ext cx="181570" cy="306210"/>
          </a:xfrm>
          <a:prstGeom prst="rect">
            <a:avLst/>
          </a:prstGeom>
          <a:noFill/>
          <a:ln/>
        </p:spPr>
        <p:txBody>
          <a:bodyPr wrap="none" rtlCol="0" anchor="t"/>
          <a:lstStyle/>
          <a:p>
            <a:pPr marL="0" indent="0" algn="ctr">
              <a:lnSpc>
                <a:spcPts val="3033"/>
              </a:lnSpc>
              <a:buNone/>
            </a:pPr>
            <a:r>
              <a:rPr lang="en-US" sz="2000" dirty="0">
                <a:solidFill>
                  <a:srgbClr val="EAEAEA"/>
                </a:solidFill>
                <a:latin typeface="+mn-lt"/>
                <a:ea typeface="Alexandria" pitchFamily="34" charset="-122"/>
                <a:cs typeface="Alexandria" pitchFamily="34" charset="-120"/>
              </a:rPr>
              <a:t>3</a:t>
            </a:r>
            <a:endParaRPr lang="en-US" sz="2000" dirty="0">
              <a:solidFill>
                <a:srgbClr val="EAEAEA"/>
              </a:solidFill>
              <a:latin typeface="+mn-lt"/>
            </a:endParaRPr>
          </a:p>
        </p:txBody>
      </p:sp>
      <p:sp>
        <p:nvSpPr>
          <p:cNvPr id="18" name="Text 13">
            <a:extLst>
              <a:ext uri="{FF2B5EF4-FFF2-40B4-BE49-F238E27FC236}">
                <a16:creationId xmlns:a16="http://schemas.microsoft.com/office/drawing/2014/main" id="{9AC16C8E-4DB0-7356-A49C-1B31BFC3C9C5}"/>
              </a:ext>
            </a:extLst>
          </p:cNvPr>
          <p:cNvSpPr/>
          <p:nvPr/>
        </p:nvSpPr>
        <p:spPr>
          <a:xfrm>
            <a:off x="1121347" y="4943633"/>
            <a:ext cx="4812863" cy="400110"/>
          </a:xfrm>
          <a:prstGeom prst="rect">
            <a:avLst/>
          </a:prstGeom>
          <a:noFill/>
        </p:spPr>
        <p:txBody>
          <a:bodyPr wrap="square" rtlCol="0">
            <a:spAutoFit/>
          </a:bodyPr>
          <a:lstStyle/>
          <a:p>
            <a:pPr algn="just"/>
            <a:r>
              <a:rPr lang="en-US" sz="2000" b="1" dirty="0">
                <a:latin typeface="+mn-lt"/>
              </a:rPr>
              <a:t>Necesidad de Soluciones Innovadoras</a:t>
            </a:r>
          </a:p>
        </p:txBody>
      </p:sp>
      <p:sp>
        <p:nvSpPr>
          <p:cNvPr id="19" name="Text 14">
            <a:extLst>
              <a:ext uri="{FF2B5EF4-FFF2-40B4-BE49-F238E27FC236}">
                <a16:creationId xmlns:a16="http://schemas.microsoft.com/office/drawing/2014/main" id="{B6A3448D-FBAF-BAFF-FB6C-1FE7765966F6}"/>
              </a:ext>
            </a:extLst>
          </p:cNvPr>
          <p:cNvSpPr/>
          <p:nvPr/>
        </p:nvSpPr>
        <p:spPr>
          <a:xfrm>
            <a:off x="1121347" y="5372260"/>
            <a:ext cx="10022903" cy="707886"/>
          </a:xfrm>
          <a:prstGeom prst="rect">
            <a:avLst/>
          </a:prstGeom>
          <a:noFill/>
        </p:spPr>
        <p:txBody>
          <a:bodyPr wrap="square" rtlCol="0">
            <a:spAutoFit/>
          </a:bodyPr>
          <a:lstStyle/>
          <a:p>
            <a:pPr algn="just"/>
            <a:r>
              <a:rPr lang="es-MX" sz="2000" dirty="0">
                <a:latin typeface="+mn-lt"/>
              </a:rPr>
              <a:t>La falta de herramientas accesibles que integren tecnologías avanzadas para optimizar decisiones limita el alcance de los pequeños inversionistas.</a:t>
            </a:r>
            <a:endParaRPr lang="en-US" sz="2000" dirty="0">
              <a:latin typeface="+mn-lt"/>
            </a:endParaRPr>
          </a:p>
        </p:txBody>
      </p:sp>
    </p:spTree>
    <p:extLst>
      <p:ext uri="{BB962C8B-B14F-4D97-AF65-F5344CB8AC3E}">
        <p14:creationId xmlns:p14="http://schemas.microsoft.com/office/powerpoint/2010/main" val="294095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864F4-1229-193B-60DF-EB43D3150BF9}"/>
              </a:ext>
            </a:extLst>
          </p:cNvPr>
          <p:cNvSpPr>
            <a:spLocks noGrp="1"/>
          </p:cNvSpPr>
          <p:nvPr>
            <p:ph type="title"/>
          </p:nvPr>
        </p:nvSpPr>
        <p:spPr/>
        <p:txBody>
          <a:bodyPr/>
          <a:lstStyle/>
          <a:p>
            <a:r>
              <a:rPr lang="es-MX" dirty="0"/>
              <a:t>Necesidad identificada</a:t>
            </a:r>
            <a:endParaRPr lang="es-CO" dirty="0"/>
          </a:p>
        </p:txBody>
      </p:sp>
      <p:sp>
        <p:nvSpPr>
          <p:cNvPr id="7" name="Marcador de contenido 2">
            <a:extLst>
              <a:ext uri="{FF2B5EF4-FFF2-40B4-BE49-F238E27FC236}">
                <a16:creationId xmlns:a16="http://schemas.microsoft.com/office/drawing/2014/main" id="{DF19CDD1-B752-4816-0FA2-8B583AD5EC7F}"/>
              </a:ext>
            </a:extLst>
          </p:cNvPr>
          <p:cNvSpPr>
            <a:spLocks noGrp="1"/>
          </p:cNvSpPr>
          <p:nvPr>
            <p:ph sz="half" idx="1"/>
          </p:nvPr>
        </p:nvSpPr>
        <p:spPr>
          <a:xfrm>
            <a:off x="304800" y="1144589"/>
            <a:ext cx="5181600" cy="4351338"/>
          </a:xfrm>
        </p:spPr>
        <p:txBody>
          <a:bodyPr/>
          <a:lstStyle/>
          <a:p>
            <a:pPr>
              <a:buFont typeface="Arial" panose="020B0604020202020204" pitchFamily="34" charset="0"/>
              <a:buChar char="•"/>
            </a:pPr>
            <a:r>
              <a:rPr lang="es-MX" sz="2000" dirty="0"/>
              <a:t>Diseñar una solución automatizada que facilite a los usuarios la toma de decisiones informadas mediante análisis predictivo en tiempo real.</a:t>
            </a:r>
          </a:p>
          <a:p>
            <a:endParaRPr lang="es-CO" dirty="0"/>
          </a:p>
        </p:txBody>
      </p:sp>
      <p:sp>
        <p:nvSpPr>
          <p:cNvPr id="8" name="Marcador de contenido 3">
            <a:extLst>
              <a:ext uri="{FF2B5EF4-FFF2-40B4-BE49-F238E27FC236}">
                <a16:creationId xmlns:a16="http://schemas.microsoft.com/office/drawing/2014/main" id="{E310A9B6-9272-97B9-A7F4-308B2621251A}"/>
              </a:ext>
            </a:extLst>
          </p:cNvPr>
          <p:cNvSpPr txBox="1">
            <a:spLocks/>
          </p:cNvSpPr>
          <p:nvPr/>
        </p:nvSpPr>
        <p:spPr>
          <a:xfrm>
            <a:off x="6705600" y="1144589"/>
            <a:ext cx="5181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000" dirty="0"/>
              <a:t>Brindar una herramienta que democratice el acceso a tecnología avanzada en la gestión de activos, mejorando la eficiencia y reduciendo los riesgos de inversión.</a:t>
            </a:r>
          </a:p>
          <a:p>
            <a:endParaRPr lang="es-CO" dirty="0"/>
          </a:p>
        </p:txBody>
      </p:sp>
      <p:pic>
        <p:nvPicPr>
          <p:cNvPr id="1026" name="Picture 2" descr="Descubre herramientas de análisis predictivo con IA | Blog VP">
            <a:extLst>
              <a:ext uri="{FF2B5EF4-FFF2-40B4-BE49-F238E27FC236}">
                <a16:creationId xmlns:a16="http://schemas.microsoft.com/office/drawing/2014/main" id="{351231E6-DE42-CD6F-A007-EFA4227B21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1941" y="2686053"/>
            <a:ext cx="5368118" cy="280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2">
            <a:extLst>
              <a:ext uri="{FF2B5EF4-FFF2-40B4-BE49-F238E27FC236}">
                <a16:creationId xmlns:a16="http://schemas.microsoft.com/office/drawing/2014/main" id="{CCEE0F03-B09B-0FAE-CD9A-2DD03B5960E8}"/>
              </a:ext>
            </a:extLst>
          </p:cNvPr>
          <p:cNvSpPr/>
          <p:nvPr/>
        </p:nvSpPr>
        <p:spPr>
          <a:xfrm>
            <a:off x="257141" y="1674597"/>
            <a:ext cx="2977506" cy="461665"/>
          </a:xfrm>
          <a:prstGeom prst="rect">
            <a:avLst/>
          </a:prstGeom>
          <a:noFill/>
        </p:spPr>
        <p:txBody>
          <a:bodyPr wrap="square" rtlCol="0">
            <a:spAutoFit/>
          </a:bodyPr>
          <a:lstStyle/>
          <a:p>
            <a:pPr algn="ctr"/>
            <a:r>
              <a:rPr lang="en-US" sz="2400" b="1" dirty="0">
                <a:solidFill>
                  <a:srgbClr val="C00000"/>
                </a:solidFill>
              </a:rPr>
              <a:t>OBJETIVO GENERAL</a:t>
            </a:r>
          </a:p>
        </p:txBody>
      </p:sp>
      <p:sp>
        <p:nvSpPr>
          <p:cNvPr id="27" name="Shape 3">
            <a:extLst>
              <a:ext uri="{FF2B5EF4-FFF2-40B4-BE49-F238E27FC236}">
                <a16:creationId xmlns:a16="http://schemas.microsoft.com/office/drawing/2014/main" id="{F805E5A0-5454-6F60-DDF5-BB139CF5244F}"/>
              </a:ext>
            </a:extLst>
          </p:cNvPr>
          <p:cNvSpPr/>
          <p:nvPr/>
        </p:nvSpPr>
        <p:spPr>
          <a:xfrm flipH="1">
            <a:off x="7516196" y="821637"/>
            <a:ext cx="45719" cy="5167745"/>
          </a:xfrm>
          <a:prstGeom prst="roundRect">
            <a:avLst>
              <a:gd name="adj" fmla="val 225302"/>
            </a:avLst>
          </a:prstGeom>
          <a:solidFill>
            <a:srgbClr val="A82628"/>
          </a:solidFill>
          <a:ln/>
        </p:spPr>
      </p:sp>
      <p:sp>
        <p:nvSpPr>
          <p:cNvPr id="28" name="Shape 4">
            <a:extLst>
              <a:ext uri="{FF2B5EF4-FFF2-40B4-BE49-F238E27FC236}">
                <a16:creationId xmlns:a16="http://schemas.microsoft.com/office/drawing/2014/main" id="{A0A640F5-4D3F-F030-315F-7405FF2B27D7}"/>
              </a:ext>
            </a:extLst>
          </p:cNvPr>
          <p:cNvSpPr/>
          <p:nvPr/>
        </p:nvSpPr>
        <p:spPr>
          <a:xfrm>
            <a:off x="6706450" y="1156170"/>
            <a:ext cx="630079" cy="35957"/>
          </a:xfrm>
          <a:prstGeom prst="roundRect">
            <a:avLst>
              <a:gd name="adj" fmla="val 225302"/>
            </a:avLst>
          </a:prstGeom>
          <a:solidFill>
            <a:srgbClr val="A82628"/>
          </a:solidFill>
          <a:ln/>
        </p:spPr>
      </p:sp>
      <p:grpSp>
        <p:nvGrpSpPr>
          <p:cNvPr id="49" name="Grupo 48">
            <a:extLst>
              <a:ext uri="{FF2B5EF4-FFF2-40B4-BE49-F238E27FC236}">
                <a16:creationId xmlns:a16="http://schemas.microsoft.com/office/drawing/2014/main" id="{F311A8AD-6683-BAF5-0B1E-88F01E1BE6AA}"/>
              </a:ext>
            </a:extLst>
          </p:cNvPr>
          <p:cNvGrpSpPr/>
          <p:nvPr/>
        </p:nvGrpSpPr>
        <p:grpSpPr>
          <a:xfrm>
            <a:off x="7336529" y="971623"/>
            <a:ext cx="405051" cy="405051"/>
            <a:chOff x="7336529" y="971623"/>
            <a:chExt cx="405051" cy="405051"/>
          </a:xfrm>
        </p:grpSpPr>
        <p:sp>
          <p:nvSpPr>
            <p:cNvPr id="29" name="Shape 5">
              <a:extLst>
                <a:ext uri="{FF2B5EF4-FFF2-40B4-BE49-F238E27FC236}">
                  <a16:creationId xmlns:a16="http://schemas.microsoft.com/office/drawing/2014/main" id="{16C71C7A-2710-C3E6-D21F-8E71510A27CD}"/>
                </a:ext>
              </a:extLst>
            </p:cNvPr>
            <p:cNvSpPr/>
            <p:nvPr/>
          </p:nvSpPr>
          <p:spPr>
            <a:xfrm>
              <a:off x="7336529" y="971623"/>
              <a:ext cx="405051" cy="405051"/>
            </a:xfrm>
            <a:prstGeom prst="roundRect">
              <a:avLst>
                <a:gd name="adj" fmla="val 20000"/>
              </a:avLst>
            </a:prstGeom>
            <a:solidFill>
              <a:srgbClr val="A82628"/>
            </a:solidFill>
            <a:ln w="7620">
              <a:solidFill>
                <a:srgbClr val="B8C3DF"/>
              </a:solidFill>
              <a:prstDash val="solid"/>
            </a:ln>
          </p:spPr>
        </p:sp>
        <p:sp>
          <p:nvSpPr>
            <p:cNvPr id="30" name="Text 6">
              <a:extLst>
                <a:ext uri="{FF2B5EF4-FFF2-40B4-BE49-F238E27FC236}">
                  <a16:creationId xmlns:a16="http://schemas.microsoft.com/office/drawing/2014/main" id="{2CAA13B2-B8EB-77A1-AAF6-735A7C8801D3}"/>
                </a:ext>
              </a:extLst>
            </p:cNvPr>
            <p:cNvSpPr/>
            <p:nvPr/>
          </p:nvSpPr>
          <p:spPr>
            <a:xfrm>
              <a:off x="7516196" y="971623"/>
              <a:ext cx="92111" cy="337542"/>
            </a:xfrm>
            <a:prstGeom prst="rect">
              <a:avLst/>
            </a:prstGeom>
            <a:noFill/>
            <a:ln/>
          </p:spPr>
          <p:txBody>
            <a:bodyPr wrap="none" rtlCol="0" anchor="t"/>
            <a:lstStyle/>
            <a:p>
              <a:pPr marL="0" indent="0" algn="ctr">
                <a:lnSpc>
                  <a:spcPts val="2658"/>
                </a:lnSpc>
                <a:buNone/>
              </a:pPr>
              <a:r>
                <a:rPr lang="en-US" sz="2126" dirty="0">
                  <a:solidFill>
                    <a:srgbClr val="EAEAEA"/>
                  </a:solidFill>
                  <a:latin typeface="Alexandria" pitchFamily="34" charset="0"/>
                  <a:ea typeface="Alexandria" pitchFamily="34" charset="-122"/>
                  <a:cs typeface="Alexandria" pitchFamily="34" charset="-120"/>
                </a:rPr>
                <a:t>1</a:t>
              </a:r>
              <a:endParaRPr lang="en-US" sz="2126" dirty="0">
                <a:solidFill>
                  <a:srgbClr val="EAEAEA"/>
                </a:solidFill>
              </a:endParaRPr>
            </a:p>
          </p:txBody>
        </p:sp>
      </p:grpSp>
      <p:sp>
        <p:nvSpPr>
          <p:cNvPr id="31" name="Text 7">
            <a:extLst>
              <a:ext uri="{FF2B5EF4-FFF2-40B4-BE49-F238E27FC236}">
                <a16:creationId xmlns:a16="http://schemas.microsoft.com/office/drawing/2014/main" id="{62871AEB-7BF0-1A75-4C81-E28C10CC4782}"/>
              </a:ext>
            </a:extLst>
          </p:cNvPr>
          <p:cNvSpPr/>
          <p:nvPr/>
        </p:nvSpPr>
        <p:spPr>
          <a:xfrm>
            <a:off x="3365501" y="1011033"/>
            <a:ext cx="3183430" cy="369332"/>
          </a:xfrm>
          <a:prstGeom prst="rect">
            <a:avLst/>
          </a:prstGeom>
          <a:noFill/>
        </p:spPr>
        <p:txBody>
          <a:bodyPr wrap="square" rtlCol="0">
            <a:spAutoFit/>
          </a:bodyPr>
          <a:lstStyle/>
          <a:p>
            <a:pPr algn="just"/>
            <a:r>
              <a:rPr lang="es-CO" b="1" dirty="0">
                <a:solidFill>
                  <a:srgbClr val="C00000"/>
                </a:solidFill>
              </a:rPr>
              <a:t>Investigar</a:t>
            </a:r>
            <a:r>
              <a:rPr lang="en-US" b="1" dirty="0">
                <a:solidFill>
                  <a:srgbClr val="C00000"/>
                </a:solidFill>
              </a:rPr>
              <a:t> las </a:t>
            </a:r>
            <a:r>
              <a:rPr lang="es-CO" b="1" dirty="0">
                <a:solidFill>
                  <a:srgbClr val="C00000"/>
                </a:solidFill>
              </a:rPr>
              <a:t>limitaciones</a:t>
            </a:r>
          </a:p>
        </p:txBody>
      </p:sp>
      <p:sp>
        <p:nvSpPr>
          <p:cNvPr id="32" name="Text 8">
            <a:extLst>
              <a:ext uri="{FF2B5EF4-FFF2-40B4-BE49-F238E27FC236}">
                <a16:creationId xmlns:a16="http://schemas.microsoft.com/office/drawing/2014/main" id="{C8782379-C5B9-07E4-4E90-BFBE75A41561}"/>
              </a:ext>
            </a:extLst>
          </p:cNvPr>
          <p:cNvSpPr/>
          <p:nvPr/>
        </p:nvSpPr>
        <p:spPr>
          <a:xfrm>
            <a:off x="3263520" y="1400248"/>
            <a:ext cx="3285411" cy="1200329"/>
          </a:xfrm>
          <a:prstGeom prst="rect">
            <a:avLst/>
          </a:prstGeom>
          <a:noFill/>
        </p:spPr>
        <p:txBody>
          <a:bodyPr wrap="square" rtlCol="0">
            <a:spAutoFit/>
          </a:bodyPr>
          <a:lstStyle/>
          <a:p>
            <a:pPr algn="just"/>
            <a:r>
              <a:rPr lang="es-MX" dirty="0"/>
              <a:t>Analizar los métodos tradicionales de gestión de portafolios para determinar las debilidades y áreas de mejora.</a:t>
            </a:r>
            <a:endParaRPr lang="en-US" dirty="0"/>
          </a:p>
        </p:txBody>
      </p:sp>
      <p:sp>
        <p:nvSpPr>
          <p:cNvPr id="33" name="Shape 9">
            <a:extLst>
              <a:ext uri="{FF2B5EF4-FFF2-40B4-BE49-F238E27FC236}">
                <a16:creationId xmlns:a16="http://schemas.microsoft.com/office/drawing/2014/main" id="{B41D211F-98B1-C44E-31E5-AE236DEDDB80}"/>
              </a:ext>
            </a:extLst>
          </p:cNvPr>
          <p:cNvSpPr/>
          <p:nvPr/>
        </p:nvSpPr>
        <p:spPr>
          <a:xfrm>
            <a:off x="7752433" y="2674800"/>
            <a:ext cx="630079" cy="35957"/>
          </a:xfrm>
          <a:prstGeom prst="roundRect">
            <a:avLst>
              <a:gd name="adj" fmla="val 225302"/>
            </a:avLst>
          </a:prstGeom>
          <a:solidFill>
            <a:srgbClr val="A82628"/>
          </a:solidFill>
          <a:ln/>
        </p:spPr>
      </p:sp>
      <p:grpSp>
        <p:nvGrpSpPr>
          <p:cNvPr id="50" name="Grupo 49">
            <a:extLst>
              <a:ext uri="{FF2B5EF4-FFF2-40B4-BE49-F238E27FC236}">
                <a16:creationId xmlns:a16="http://schemas.microsoft.com/office/drawing/2014/main" id="{BF82BA73-8D23-81C6-17B1-91479439AD25}"/>
              </a:ext>
            </a:extLst>
          </p:cNvPr>
          <p:cNvGrpSpPr/>
          <p:nvPr/>
        </p:nvGrpSpPr>
        <p:grpSpPr>
          <a:xfrm>
            <a:off x="7347382" y="2493944"/>
            <a:ext cx="405051" cy="405051"/>
            <a:chOff x="7336529" y="1871736"/>
            <a:chExt cx="405051" cy="405051"/>
          </a:xfrm>
        </p:grpSpPr>
        <p:sp>
          <p:nvSpPr>
            <p:cNvPr id="34" name="Shape 10">
              <a:extLst>
                <a:ext uri="{FF2B5EF4-FFF2-40B4-BE49-F238E27FC236}">
                  <a16:creationId xmlns:a16="http://schemas.microsoft.com/office/drawing/2014/main" id="{9578732B-AC29-A1AF-532C-56E29397C746}"/>
                </a:ext>
              </a:extLst>
            </p:cNvPr>
            <p:cNvSpPr/>
            <p:nvPr/>
          </p:nvSpPr>
          <p:spPr>
            <a:xfrm>
              <a:off x="7336529" y="1871736"/>
              <a:ext cx="405051" cy="405051"/>
            </a:xfrm>
            <a:prstGeom prst="roundRect">
              <a:avLst>
                <a:gd name="adj" fmla="val 20000"/>
              </a:avLst>
            </a:prstGeom>
            <a:solidFill>
              <a:srgbClr val="A82628"/>
            </a:solidFill>
            <a:ln w="7620">
              <a:solidFill>
                <a:srgbClr val="B8C3DF"/>
              </a:solidFill>
              <a:prstDash val="solid"/>
            </a:ln>
          </p:spPr>
        </p:sp>
        <p:sp>
          <p:nvSpPr>
            <p:cNvPr id="35" name="Text 11">
              <a:extLst>
                <a:ext uri="{FF2B5EF4-FFF2-40B4-BE49-F238E27FC236}">
                  <a16:creationId xmlns:a16="http://schemas.microsoft.com/office/drawing/2014/main" id="{3F640494-A05E-1E07-E354-0F878343CE07}"/>
                </a:ext>
              </a:extLst>
            </p:cNvPr>
            <p:cNvSpPr/>
            <p:nvPr/>
          </p:nvSpPr>
          <p:spPr>
            <a:xfrm>
              <a:off x="7460056" y="1871736"/>
              <a:ext cx="157996" cy="337542"/>
            </a:xfrm>
            <a:prstGeom prst="rect">
              <a:avLst/>
            </a:prstGeom>
            <a:solidFill>
              <a:srgbClr val="A82628"/>
            </a:solidFill>
            <a:ln/>
          </p:spPr>
          <p:txBody>
            <a:bodyPr wrap="none" rtlCol="0" anchor="t"/>
            <a:lstStyle/>
            <a:p>
              <a:pPr marL="0" indent="0" algn="ctr">
                <a:lnSpc>
                  <a:spcPts val="2658"/>
                </a:lnSpc>
                <a:buNone/>
              </a:pPr>
              <a:r>
                <a:rPr lang="en-US" sz="2126" dirty="0">
                  <a:solidFill>
                    <a:srgbClr val="EAEAEA"/>
                  </a:solidFill>
                  <a:latin typeface="Alexandria" pitchFamily="34" charset="0"/>
                  <a:ea typeface="Alexandria" pitchFamily="34" charset="-122"/>
                  <a:cs typeface="Alexandria" pitchFamily="34" charset="-120"/>
                </a:rPr>
                <a:t>2</a:t>
              </a:r>
              <a:endParaRPr lang="en-US" sz="2126" dirty="0">
                <a:solidFill>
                  <a:srgbClr val="EAEAEA"/>
                </a:solidFill>
              </a:endParaRPr>
            </a:p>
          </p:txBody>
        </p:sp>
      </p:grpSp>
      <p:sp>
        <p:nvSpPr>
          <p:cNvPr id="36" name="Text 12">
            <a:extLst>
              <a:ext uri="{FF2B5EF4-FFF2-40B4-BE49-F238E27FC236}">
                <a16:creationId xmlns:a16="http://schemas.microsoft.com/office/drawing/2014/main" id="{5900DA85-3237-74E4-988B-954D06A9705C}"/>
              </a:ext>
            </a:extLst>
          </p:cNvPr>
          <p:cNvSpPr/>
          <p:nvPr/>
        </p:nvSpPr>
        <p:spPr>
          <a:xfrm>
            <a:off x="8540032" y="2529663"/>
            <a:ext cx="2877741" cy="369332"/>
          </a:xfrm>
          <a:prstGeom prst="rect">
            <a:avLst/>
          </a:prstGeom>
          <a:noFill/>
        </p:spPr>
        <p:txBody>
          <a:bodyPr wrap="square" rtlCol="0">
            <a:spAutoFit/>
          </a:bodyPr>
          <a:lstStyle/>
          <a:p>
            <a:pPr algn="just"/>
            <a:r>
              <a:rPr lang="en-US" b="1" dirty="0">
                <a:solidFill>
                  <a:srgbClr val="C00000"/>
                </a:solidFill>
              </a:rPr>
              <a:t>Seleccionar Herramientas</a:t>
            </a:r>
          </a:p>
        </p:txBody>
      </p:sp>
      <p:sp>
        <p:nvSpPr>
          <p:cNvPr id="37" name="Text 13">
            <a:extLst>
              <a:ext uri="{FF2B5EF4-FFF2-40B4-BE49-F238E27FC236}">
                <a16:creationId xmlns:a16="http://schemas.microsoft.com/office/drawing/2014/main" id="{6DC5F0A5-A6B8-6194-1092-9F4E513E7534}"/>
              </a:ext>
            </a:extLst>
          </p:cNvPr>
          <p:cNvSpPr/>
          <p:nvPr/>
        </p:nvSpPr>
        <p:spPr>
          <a:xfrm>
            <a:off x="8540032" y="2918879"/>
            <a:ext cx="3285530" cy="1477328"/>
          </a:xfrm>
          <a:prstGeom prst="rect">
            <a:avLst/>
          </a:prstGeom>
          <a:noFill/>
        </p:spPr>
        <p:txBody>
          <a:bodyPr wrap="square" rtlCol="0">
            <a:spAutoFit/>
          </a:bodyPr>
          <a:lstStyle/>
          <a:p>
            <a:pPr algn="just"/>
            <a:r>
              <a:rPr lang="es-MX" dirty="0"/>
              <a:t>Elegir tecnologías adecuadas, como modelos de aprendizaje automático y técnicas de inferencia lógica, para optimizar las funciones del sistema.</a:t>
            </a:r>
            <a:endParaRPr lang="en-US" dirty="0"/>
          </a:p>
        </p:txBody>
      </p:sp>
      <p:sp>
        <p:nvSpPr>
          <p:cNvPr id="38" name="Shape 14">
            <a:extLst>
              <a:ext uri="{FF2B5EF4-FFF2-40B4-BE49-F238E27FC236}">
                <a16:creationId xmlns:a16="http://schemas.microsoft.com/office/drawing/2014/main" id="{F0FC1CFB-581A-B47E-CDED-383BCD4B2AE3}"/>
              </a:ext>
            </a:extLst>
          </p:cNvPr>
          <p:cNvSpPr/>
          <p:nvPr/>
        </p:nvSpPr>
        <p:spPr>
          <a:xfrm>
            <a:off x="6706450" y="4257424"/>
            <a:ext cx="630079" cy="35957"/>
          </a:xfrm>
          <a:prstGeom prst="roundRect">
            <a:avLst>
              <a:gd name="adj" fmla="val 225302"/>
            </a:avLst>
          </a:prstGeom>
          <a:solidFill>
            <a:srgbClr val="A82628"/>
          </a:solidFill>
          <a:ln/>
        </p:spPr>
      </p:sp>
      <p:grpSp>
        <p:nvGrpSpPr>
          <p:cNvPr id="51" name="Grupo 50">
            <a:extLst>
              <a:ext uri="{FF2B5EF4-FFF2-40B4-BE49-F238E27FC236}">
                <a16:creationId xmlns:a16="http://schemas.microsoft.com/office/drawing/2014/main" id="{890F7372-DF59-05A3-37F2-978D5109AA7C}"/>
              </a:ext>
            </a:extLst>
          </p:cNvPr>
          <p:cNvGrpSpPr/>
          <p:nvPr/>
        </p:nvGrpSpPr>
        <p:grpSpPr>
          <a:xfrm>
            <a:off x="7302817" y="4072877"/>
            <a:ext cx="405051" cy="405051"/>
            <a:chOff x="7336529" y="3628979"/>
            <a:chExt cx="405051" cy="405051"/>
          </a:xfrm>
        </p:grpSpPr>
        <p:sp>
          <p:nvSpPr>
            <p:cNvPr id="39" name="Shape 15">
              <a:extLst>
                <a:ext uri="{FF2B5EF4-FFF2-40B4-BE49-F238E27FC236}">
                  <a16:creationId xmlns:a16="http://schemas.microsoft.com/office/drawing/2014/main" id="{6FBF6FBC-7926-7CA0-0878-8EC105B93B01}"/>
                </a:ext>
              </a:extLst>
            </p:cNvPr>
            <p:cNvSpPr/>
            <p:nvPr/>
          </p:nvSpPr>
          <p:spPr>
            <a:xfrm>
              <a:off x="7336529" y="3628979"/>
              <a:ext cx="405051" cy="405051"/>
            </a:xfrm>
            <a:prstGeom prst="roundRect">
              <a:avLst>
                <a:gd name="adj" fmla="val 20000"/>
              </a:avLst>
            </a:prstGeom>
            <a:solidFill>
              <a:srgbClr val="A82628"/>
            </a:solidFill>
            <a:ln w="7620">
              <a:solidFill>
                <a:srgbClr val="B8C3DF"/>
              </a:solidFill>
              <a:prstDash val="solid"/>
            </a:ln>
          </p:spPr>
        </p:sp>
        <p:sp>
          <p:nvSpPr>
            <p:cNvPr id="40" name="Text 16">
              <a:extLst>
                <a:ext uri="{FF2B5EF4-FFF2-40B4-BE49-F238E27FC236}">
                  <a16:creationId xmlns:a16="http://schemas.microsoft.com/office/drawing/2014/main" id="{0DDAEC7B-F55B-CEA3-796D-7C9531832AA9}"/>
                </a:ext>
              </a:extLst>
            </p:cNvPr>
            <p:cNvSpPr/>
            <p:nvPr/>
          </p:nvSpPr>
          <p:spPr>
            <a:xfrm>
              <a:off x="7449239" y="3644755"/>
              <a:ext cx="159068" cy="337542"/>
            </a:xfrm>
            <a:prstGeom prst="rect">
              <a:avLst/>
            </a:prstGeom>
            <a:noFill/>
            <a:ln/>
          </p:spPr>
          <p:txBody>
            <a:bodyPr wrap="none" rtlCol="0" anchor="t"/>
            <a:lstStyle/>
            <a:p>
              <a:pPr marL="0" indent="0" algn="ctr">
                <a:lnSpc>
                  <a:spcPts val="2658"/>
                </a:lnSpc>
                <a:buNone/>
              </a:pPr>
              <a:r>
                <a:rPr lang="en-US" sz="2000" dirty="0">
                  <a:solidFill>
                    <a:srgbClr val="EAEAEA"/>
                  </a:solidFill>
                  <a:latin typeface="Alexandria" pitchFamily="34" charset="0"/>
                  <a:ea typeface="Alexandria" pitchFamily="34" charset="-122"/>
                  <a:cs typeface="Alexandria" pitchFamily="34" charset="-120"/>
                </a:rPr>
                <a:t>3</a:t>
              </a:r>
              <a:endParaRPr lang="en-US" sz="2000" dirty="0">
                <a:solidFill>
                  <a:srgbClr val="EAEAEA"/>
                </a:solidFill>
              </a:endParaRPr>
            </a:p>
          </p:txBody>
        </p:sp>
      </p:grpSp>
      <p:sp>
        <p:nvSpPr>
          <p:cNvPr id="41" name="Text 17">
            <a:extLst>
              <a:ext uri="{FF2B5EF4-FFF2-40B4-BE49-F238E27FC236}">
                <a16:creationId xmlns:a16="http://schemas.microsoft.com/office/drawing/2014/main" id="{3C81CDAE-8C8B-36F5-DE3A-23F729804118}"/>
              </a:ext>
            </a:extLst>
          </p:cNvPr>
          <p:cNvSpPr/>
          <p:nvPr/>
        </p:nvSpPr>
        <p:spPr>
          <a:xfrm>
            <a:off x="3561562" y="4056863"/>
            <a:ext cx="3094553" cy="369332"/>
          </a:xfrm>
          <a:prstGeom prst="rect">
            <a:avLst/>
          </a:prstGeom>
          <a:noFill/>
        </p:spPr>
        <p:txBody>
          <a:bodyPr wrap="square" rtlCol="0">
            <a:spAutoFit/>
          </a:bodyPr>
          <a:lstStyle/>
          <a:p>
            <a:pPr algn="just"/>
            <a:r>
              <a:rPr lang="es-CO" b="1" dirty="0">
                <a:solidFill>
                  <a:srgbClr val="C00000"/>
                </a:solidFill>
              </a:rPr>
              <a:t>Desarrollar un prototipo</a:t>
            </a:r>
          </a:p>
        </p:txBody>
      </p:sp>
      <p:sp>
        <p:nvSpPr>
          <p:cNvPr id="42" name="Text 18">
            <a:extLst>
              <a:ext uri="{FF2B5EF4-FFF2-40B4-BE49-F238E27FC236}">
                <a16:creationId xmlns:a16="http://schemas.microsoft.com/office/drawing/2014/main" id="{8FBA0EDB-81F3-6110-0F1F-3775F09F6BDF}"/>
              </a:ext>
            </a:extLst>
          </p:cNvPr>
          <p:cNvSpPr/>
          <p:nvPr/>
        </p:nvSpPr>
        <p:spPr>
          <a:xfrm>
            <a:off x="3457663" y="4431970"/>
            <a:ext cx="3285411" cy="1754326"/>
          </a:xfrm>
          <a:prstGeom prst="rect">
            <a:avLst/>
          </a:prstGeom>
          <a:noFill/>
        </p:spPr>
        <p:txBody>
          <a:bodyPr wrap="square" rtlCol="0">
            <a:spAutoFit/>
          </a:bodyPr>
          <a:lstStyle/>
          <a:p>
            <a:pPr algn="just"/>
            <a:r>
              <a:rPr lang="es-MX" dirty="0"/>
              <a:t>Implementar un sistema funcional que permita la visualización dinámica de datos financieros y envíe alertas automáticas basadas en análisis predictivos.</a:t>
            </a:r>
            <a:endParaRPr lang="en-US" dirty="0"/>
          </a:p>
        </p:txBody>
      </p:sp>
      <p:sp>
        <p:nvSpPr>
          <p:cNvPr id="48" name="CuadroTexto 47">
            <a:extLst>
              <a:ext uri="{FF2B5EF4-FFF2-40B4-BE49-F238E27FC236}">
                <a16:creationId xmlns:a16="http://schemas.microsoft.com/office/drawing/2014/main" id="{EA93B3FC-7F58-D0FE-C233-13FFB579FE7D}"/>
              </a:ext>
            </a:extLst>
          </p:cNvPr>
          <p:cNvSpPr txBox="1"/>
          <p:nvPr/>
        </p:nvSpPr>
        <p:spPr>
          <a:xfrm>
            <a:off x="463358" y="2210483"/>
            <a:ext cx="2613727" cy="2308324"/>
          </a:xfrm>
          <a:prstGeom prst="rect">
            <a:avLst/>
          </a:prstGeom>
          <a:noFill/>
        </p:spPr>
        <p:txBody>
          <a:bodyPr wrap="square" rtlCol="0">
            <a:spAutoFit/>
          </a:bodyPr>
          <a:lstStyle>
            <a:defPPr>
              <a:defRPr lang="es-CO"/>
            </a:defPPr>
            <a:lvl1pPr algn="just"/>
          </a:lstStyle>
          <a:p>
            <a:r>
              <a:rPr lang="es-MX" b="1" dirty="0"/>
              <a:t>Desarrollar un sistema de gestión de activos financieros usando modelos predictivos, reglas de inferencia y teoría de autómatas para el rendimiento de las inversiones financieras. </a:t>
            </a:r>
            <a:endParaRPr lang="es-CO" dirty="0"/>
          </a:p>
        </p:txBody>
      </p:sp>
    </p:spTree>
    <p:extLst>
      <p:ext uri="{BB962C8B-B14F-4D97-AF65-F5344CB8AC3E}">
        <p14:creationId xmlns:p14="http://schemas.microsoft.com/office/powerpoint/2010/main" val="132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68168-F089-899F-1C4F-306C85EAB828}"/>
              </a:ext>
            </a:extLst>
          </p:cNvPr>
          <p:cNvSpPr>
            <a:spLocks noGrp="1"/>
          </p:cNvSpPr>
          <p:nvPr>
            <p:ph type="title"/>
          </p:nvPr>
        </p:nvSpPr>
        <p:spPr/>
        <p:txBody>
          <a:bodyPr/>
          <a:lstStyle/>
          <a:p>
            <a:r>
              <a:rPr lang="es-CO" b="1" dirty="0"/>
              <a:t>Justificación del Proyecto</a:t>
            </a:r>
            <a:br>
              <a:rPr lang="es-CO" b="1" dirty="0"/>
            </a:br>
            <a:endParaRPr lang="es-CO" dirty="0"/>
          </a:p>
        </p:txBody>
      </p:sp>
      <p:sp>
        <p:nvSpPr>
          <p:cNvPr id="3" name="Marcador de contenido 2">
            <a:extLst>
              <a:ext uri="{FF2B5EF4-FFF2-40B4-BE49-F238E27FC236}">
                <a16:creationId xmlns:a16="http://schemas.microsoft.com/office/drawing/2014/main" id="{3D16EE38-E686-E096-64B5-62656439448E}"/>
              </a:ext>
            </a:extLst>
          </p:cNvPr>
          <p:cNvSpPr>
            <a:spLocks noGrp="1"/>
          </p:cNvSpPr>
          <p:nvPr>
            <p:ph idx="1"/>
          </p:nvPr>
        </p:nvSpPr>
        <p:spPr>
          <a:xfrm>
            <a:off x="362858" y="1587878"/>
            <a:ext cx="3476056" cy="3682244"/>
          </a:xfrm>
        </p:spPr>
        <p:txBody>
          <a:bodyPr/>
          <a:lstStyle/>
          <a:p>
            <a:r>
              <a:rPr lang="es-MX" sz="2400" b="1" dirty="0"/>
              <a:t>Impacto Social</a:t>
            </a:r>
            <a:r>
              <a:rPr lang="es-MX" sz="2400" dirty="0"/>
              <a:t>:</a:t>
            </a:r>
          </a:p>
          <a:p>
            <a:pPr marL="0" indent="0">
              <a:buNone/>
            </a:pPr>
            <a:r>
              <a:rPr lang="es-MX" sz="2400" dirty="0"/>
              <a:t>El proyecto democratiza el acceso a herramientas avanzadas para la gestión de activos financieros, beneficiando tanto a inversionistas individuales como a pequeñas empresas. Esto promueve una mayor inclusión financiera y fomenta la educación en tecnología aplicada a inversiones.</a:t>
            </a:r>
            <a:endParaRPr lang="es-CO" sz="2400" dirty="0"/>
          </a:p>
        </p:txBody>
      </p:sp>
      <p:sp>
        <p:nvSpPr>
          <p:cNvPr id="4" name="Marcador de contenido 2">
            <a:extLst>
              <a:ext uri="{FF2B5EF4-FFF2-40B4-BE49-F238E27FC236}">
                <a16:creationId xmlns:a16="http://schemas.microsoft.com/office/drawing/2014/main" id="{F79758AF-3237-28DB-74D3-E508AFC2C086}"/>
              </a:ext>
            </a:extLst>
          </p:cNvPr>
          <p:cNvSpPr txBox="1">
            <a:spLocks/>
          </p:cNvSpPr>
          <p:nvPr/>
        </p:nvSpPr>
        <p:spPr bwMode="auto">
          <a:xfrm>
            <a:off x="4089457" y="1587878"/>
            <a:ext cx="3476056" cy="368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400" b="1" dirty="0"/>
              <a:t>Impacto Económico</a:t>
            </a:r>
            <a:r>
              <a:rPr lang="es-MX" sz="2400" dirty="0"/>
              <a:t>:</a:t>
            </a:r>
          </a:p>
          <a:p>
            <a:pPr marL="0" indent="0">
              <a:buNone/>
            </a:pPr>
            <a:r>
              <a:rPr lang="es-MX" sz="2400" dirty="0"/>
              <a:t>La plataforma ayudará a los usuarios a reducir riesgos y maximizar sus beneficios al automatizar procesos de análisis y toma de decisiones. Esto puede traducirse en mayor rentabilidad y menores pérdidas en sus portafolios de inversión.</a:t>
            </a:r>
            <a:endParaRPr lang="es-CO" sz="3600" dirty="0"/>
          </a:p>
        </p:txBody>
      </p:sp>
      <p:sp>
        <p:nvSpPr>
          <p:cNvPr id="5" name="Marcador de contenido 2">
            <a:extLst>
              <a:ext uri="{FF2B5EF4-FFF2-40B4-BE49-F238E27FC236}">
                <a16:creationId xmlns:a16="http://schemas.microsoft.com/office/drawing/2014/main" id="{7D865431-0968-8AF2-BD66-DA243B2C38E7}"/>
              </a:ext>
            </a:extLst>
          </p:cNvPr>
          <p:cNvSpPr txBox="1">
            <a:spLocks/>
          </p:cNvSpPr>
          <p:nvPr/>
        </p:nvSpPr>
        <p:spPr bwMode="auto">
          <a:xfrm>
            <a:off x="7816057" y="1587878"/>
            <a:ext cx="3476056" cy="368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400" b="1" dirty="0"/>
              <a:t>Impacto Tecnológico:</a:t>
            </a:r>
          </a:p>
          <a:p>
            <a:pPr marL="0" indent="0">
              <a:buNone/>
            </a:pPr>
            <a:r>
              <a:rPr lang="es-MX" sz="2400" dirty="0"/>
              <a:t>La integración de modelos de inteligencia artificial y aprendizaje automático representa una innovación significativa en la gestión financiera, permitiendo anticipar tendencias del mercado y responder de manera proactiva a cambios en tiempo real.</a:t>
            </a:r>
            <a:endParaRPr lang="es-CO" sz="3600" dirty="0"/>
          </a:p>
        </p:txBody>
      </p:sp>
    </p:spTree>
    <p:extLst>
      <p:ext uri="{BB962C8B-B14F-4D97-AF65-F5344CB8AC3E}">
        <p14:creationId xmlns:p14="http://schemas.microsoft.com/office/powerpoint/2010/main" val="112818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68168-F089-899F-1C4F-306C85EAB828}"/>
              </a:ext>
            </a:extLst>
          </p:cNvPr>
          <p:cNvSpPr>
            <a:spLocks noGrp="1"/>
          </p:cNvSpPr>
          <p:nvPr>
            <p:ph type="title"/>
          </p:nvPr>
        </p:nvSpPr>
        <p:spPr/>
        <p:txBody>
          <a:bodyPr/>
          <a:lstStyle/>
          <a:p>
            <a:r>
              <a:rPr lang="es-CO" b="1" dirty="0"/>
              <a:t>Justificación Teórica</a:t>
            </a:r>
            <a:br>
              <a:rPr lang="es-CO" b="1" dirty="0"/>
            </a:br>
            <a:endParaRPr lang="es-CO" dirty="0"/>
          </a:p>
        </p:txBody>
      </p:sp>
      <p:sp>
        <p:nvSpPr>
          <p:cNvPr id="3" name="Marcador de contenido 2">
            <a:extLst>
              <a:ext uri="{FF2B5EF4-FFF2-40B4-BE49-F238E27FC236}">
                <a16:creationId xmlns:a16="http://schemas.microsoft.com/office/drawing/2014/main" id="{3D16EE38-E686-E096-64B5-62656439448E}"/>
              </a:ext>
            </a:extLst>
          </p:cNvPr>
          <p:cNvSpPr>
            <a:spLocks noGrp="1"/>
          </p:cNvSpPr>
          <p:nvPr>
            <p:ph idx="1"/>
          </p:nvPr>
        </p:nvSpPr>
        <p:spPr>
          <a:xfrm>
            <a:off x="393701" y="890589"/>
            <a:ext cx="3982242" cy="4087811"/>
          </a:xfrm>
        </p:spPr>
        <p:txBody>
          <a:bodyPr/>
          <a:lstStyle/>
          <a:p>
            <a:pPr marL="0" indent="0">
              <a:buNone/>
            </a:pPr>
            <a:r>
              <a:rPr lang="es-MX" sz="2000" b="1" dirty="0"/>
              <a:t>Modelos predictivos:</a:t>
            </a:r>
          </a:p>
          <a:p>
            <a:r>
              <a:rPr kumimoji="0" lang="es-CO" altLang="es-CO" sz="2000" b="0" i="0" u="none" strike="noStrike" cap="none" normalizeH="0" baseline="0" dirty="0">
                <a:ln>
                  <a:noFill/>
                </a:ln>
                <a:solidFill>
                  <a:schemeClr val="tx1"/>
                </a:solidFill>
                <a:effectLst/>
              </a:rPr>
              <a:t>Basados en el aprendizaje automático, estos modelos analizan datos históricos para anticipar tendencias futuras del mercado.</a:t>
            </a:r>
          </a:p>
          <a:p>
            <a:pPr>
              <a:lnSpc>
                <a:spcPct val="100000"/>
              </a:lnSpc>
              <a:spcBef>
                <a:spcPct val="0"/>
              </a:spcBef>
            </a:pPr>
            <a:r>
              <a:rPr kumimoji="0" lang="es-CO" altLang="es-CO" sz="2000" b="0" i="0" u="none" strike="noStrike" cap="none" normalizeH="0" baseline="0" dirty="0">
                <a:ln>
                  <a:noFill/>
                </a:ln>
                <a:solidFill>
                  <a:schemeClr val="tx1"/>
                </a:solidFill>
                <a:effectLst/>
              </a:rPr>
              <a:t>Permiten prever comportamientos en mercados financieros volátiles y mejorar la precisión de las decisiones de inversión. </a:t>
            </a:r>
          </a:p>
          <a:p>
            <a:pPr marL="0" indent="0">
              <a:buNone/>
            </a:pPr>
            <a:endParaRPr lang="es-CO" sz="2000" dirty="0"/>
          </a:p>
        </p:txBody>
      </p:sp>
      <p:sp>
        <p:nvSpPr>
          <p:cNvPr id="4" name="Marcador de contenido 2">
            <a:extLst>
              <a:ext uri="{FF2B5EF4-FFF2-40B4-BE49-F238E27FC236}">
                <a16:creationId xmlns:a16="http://schemas.microsoft.com/office/drawing/2014/main" id="{F79758AF-3237-28DB-74D3-E508AFC2C086}"/>
              </a:ext>
            </a:extLst>
          </p:cNvPr>
          <p:cNvSpPr txBox="1">
            <a:spLocks/>
          </p:cNvSpPr>
          <p:nvPr/>
        </p:nvSpPr>
        <p:spPr bwMode="auto">
          <a:xfrm>
            <a:off x="4501358" y="890589"/>
            <a:ext cx="3189284" cy="408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b="1" dirty="0"/>
              <a:t>Reglas de Inferencia</a:t>
            </a:r>
            <a:r>
              <a:rPr lang="es-MX" sz="2000" dirty="0"/>
              <a:t>:</a:t>
            </a:r>
          </a:p>
          <a:p>
            <a:r>
              <a:rPr lang="es-MX" sz="2000" dirty="0"/>
              <a:t>Conjunto de normas lógicas que capacitan al sistema para tomar decisiones de forma autónoma.</a:t>
            </a:r>
          </a:p>
          <a:p>
            <a:r>
              <a:rPr lang="es-MX" sz="2000" dirty="0"/>
              <a:t>Establecen relaciones causales en las dinámicas del mercado, minimizando la intervención manual y el riesgo de errores.</a:t>
            </a:r>
            <a:endParaRPr lang="es-CO" sz="3200" dirty="0"/>
          </a:p>
        </p:txBody>
      </p:sp>
      <p:sp>
        <p:nvSpPr>
          <p:cNvPr id="5" name="Marcador de contenido 2">
            <a:extLst>
              <a:ext uri="{FF2B5EF4-FFF2-40B4-BE49-F238E27FC236}">
                <a16:creationId xmlns:a16="http://schemas.microsoft.com/office/drawing/2014/main" id="{7D865431-0968-8AF2-BD66-DA243B2C38E7}"/>
              </a:ext>
            </a:extLst>
          </p:cNvPr>
          <p:cNvSpPr txBox="1">
            <a:spLocks/>
          </p:cNvSpPr>
          <p:nvPr/>
        </p:nvSpPr>
        <p:spPr bwMode="auto">
          <a:xfrm>
            <a:off x="7816057" y="890589"/>
            <a:ext cx="4170132" cy="408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b="1" dirty="0"/>
              <a:t>Teoría de Autómatas:</a:t>
            </a:r>
          </a:p>
          <a:p>
            <a:r>
              <a:rPr lang="es-MX" sz="2000" dirty="0"/>
              <a:t>Automatiza procesos complejos y optimiza la gestión de datos en tiempo real.</a:t>
            </a:r>
          </a:p>
          <a:p>
            <a:r>
              <a:rPr lang="es-MX" sz="2000" dirty="0"/>
              <a:t>Facilita la implementación de algoritmos para analizar grandes volúmenes de datos de forma eficiente y estructurada.</a:t>
            </a:r>
            <a:endParaRPr lang="es-CO" sz="2000" dirty="0"/>
          </a:p>
        </p:txBody>
      </p:sp>
      <p:sp>
        <p:nvSpPr>
          <p:cNvPr id="8" name="Rectangle 3">
            <a:extLst>
              <a:ext uri="{FF2B5EF4-FFF2-40B4-BE49-F238E27FC236}">
                <a16:creationId xmlns:a16="http://schemas.microsoft.com/office/drawing/2014/main" id="{84360DA7-3C63-D60B-74E3-ACD7CB6F7E69}"/>
              </a:ext>
            </a:extLst>
          </p:cNvPr>
          <p:cNvSpPr>
            <a:spLocks noChangeArrowheads="1"/>
          </p:cNvSpPr>
          <p:nvPr/>
        </p:nvSpPr>
        <p:spPr bwMode="auto">
          <a:xfrm>
            <a:off x="1816100" y="2177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2054" name="Picture 6" descr="Modelos predictivos: aplicaciones en marketing">
            <a:extLst>
              <a:ext uri="{FF2B5EF4-FFF2-40B4-BE49-F238E27FC236}">
                <a16:creationId xmlns:a16="http://schemas.microsoft.com/office/drawing/2014/main" id="{60FA532E-3953-68FA-EA57-C123760D1B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0852" y="4267346"/>
            <a:ext cx="2930296" cy="216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83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3F8E3-BC1B-E559-D5BE-40BBEC3BFD03}"/>
              </a:ext>
            </a:extLst>
          </p:cNvPr>
          <p:cNvSpPr>
            <a:spLocks noGrp="1"/>
          </p:cNvSpPr>
          <p:nvPr>
            <p:ph type="title"/>
          </p:nvPr>
        </p:nvSpPr>
        <p:spPr/>
        <p:txBody>
          <a:bodyPr/>
          <a:lstStyle/>
          <a:p>
            <a:r>
              <a:rPr lang="es-MX" dirty="0"/>
              <a:t>Antecedentes de Investigación</a:t>
            </a:r>
            <a:endParaRPr lang="es-CO" dirty="0"/>
          </a:p>
        </p:txBody>
      </p:sp>
      <p:sp>
        <p:nvSpPr>
          <p:cNvPr id="3" name="Marcador de contenido 2">
            <a:extLst>
              <a:ext uri="{FF2B5EF4-FFF2-40B4-BE49-F238E27FC236}">
                <a16:creationId xmlns:a16="http://schemas.microsoft.com/office/drawing/2014/main" id="{B05B7900-8642-FD51-3249-0BB252A23994}"/>
              </a:ext>
            </a:extLst>
          </p:cNvPr>
          <p:cNvSpPr>
            <a:spLocks noGrp="1"/>
          </p:cNvSpPr>
          <p:nvPr>
            <p:ph idx="1"/>
          </p:nvPr>
        </p:nvSpPr>
        <p:spPr/>
        <p:txBody>
          <a:bodyPr/>
          <a:lstStyle/>
          <a:p>
            <a:pPr marL="0" indent="0">
              <a:buNone/>
            </a:pPr>
            <a:r>
              <a:rPr lang="es-MX" sz="2400" b="1" dirty="0"/>
              <a:t>Desarrollos Recientes en Gestión Automatizada de Activos Financieros</a:t>
            </a:r>
            <a:endParaRPr lang="es-CO" sz="2400" b="1" dirty="0"/>
          </a:p>
          <a:p>
            <a:r>
              <a:rPr lang="es-MX" sz="2400" dirty="0"/>
              <a:t>La inteligencia artificial y el aprendizaje automático han revolucionado las estrategias de inversión, promoviendo decisiones basadas en datos y reduciendo la dependencia en juicios subjetivos.</a:t>
            </a:r>
          </a:p>
          <a:p>
            <a:r>
              <a:rPr lang="es-MX" sz="2400" dirty="0"/>
              <a:t>Principales contribuciones:</a:t>
            </a:r>
          </a:p>
          <a:p>
            <a:pPr lvl="1"/>
            <a:r>
              <a:rPr lang="es-MX" sz="1800" dirty="0"/>
              <a:t>Park, Cheng y Zhu (2024): Uso de aprendizaje profundo y redes neuronales en la optimización de portafolios.</a:t>
            </a:r>
          </a:p>
          <a:p>
            <a:pPr lvl="1"/>
            <a:r>
              <a:rPr lang="es-MX" sz="1800" dirty="0"/>
              <a:t>Park, Sim y Choi (2024): Sistema de gemelos digitales basado en aprendizaje por refuerzo.</a:t>
            </a:r>
          </a:p>
          <a:p>
            <a:pPr lvl="1"/>
            <a:r>
              <a:rPr lang="es-MX" sz="1800" dirty="0"/>
              <a:t>Zhu, </a:t>
            </a:r>
            <a:r>
              <a:rPr lang="es-MX" sz="1800" dirty="0" err="1"/>
              <a:t>Zhong</a:t>
            </a:r>
            <a:r>
              <a:rPr lang="es-MX" sz="1800" dirty="0"/>
              <a:t> y Li (2024): Modelos híbridos de redes neuronales para predicción precisa de precios.</a:t>
            </a:r>
          </a:p>
        </p:txBody>
      </p:sp>
    </p:spTree>
    <p:extLst>
      <p:ext uri="{BB962C8B-B14F-4D97-AF65-F5344CB8AC3E}">
        <p14:creationId xmlns:p14="http://schemas.microsoft.com/office/powerpoint/2010/main" val="284653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4">
            <a:extLst>
              <a:ext uri="{FF2B5EF4-FFF2-40B4-BE49-F238E27FC236}">
                <a16:creationId xmlns:a16="http://schemas.microsoft.com/office/drawing/2014/main" id="{AE716076-ABA6-C7E2-E89D-8230275901B6}"/>
              </a:ext>
            </a:extLst>
          </p:cNvPr>
          <p:cNvSpPr>
            <a:spLocks noGrp="1"/>
          </p:cNvSpPr>
          <p:nvPr>
            <p:ph sz="half" idx="1"/>
          </p:nvPr>
        </p:nvSpPr>
        <p:spPr>
          <a:xfrm>
            <a:off x="609600" y="656391"/>
            <a:ext cx="5181600" cy="5474585"/>
          </a:xfrm>
        </p:spPr>
        <p:txBody>
          <a:bodyPr/>
          <a:lstStyle/>
          <a:p>
            <a:pPr marL="0" indent="0">
              <a:buNone/>
            </a:pPr>
            <a:r>
              <a:rPr lang="es-MX" sz="3200" b="1" dirty="0">
                <a:solidFill>
                  <a:srgbClr val="C00000"/>
                </a:solidFill>
              </a:rPr>
              <a:t>Marco Referencial: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latin typeface="Arial" panose="020B0604020202020204" pitchFamily="34" charset="0"/>
              </a:rPr>
              <a:t>Relevancia creciente</a:t>
            </a:r>
            <a:r>
              <a:rPr kumimoji="0" lang="es-CO" altLang="es-CO" sz="2400" b="0" i="0" u="none" strike="noStrike" cap="none" normalizeH="0" baseline="0" dirty="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s-CO" altLang="es-CO" sz="1800" b="0" i="0" u="none" strike="noStrike" cap="none" normalizeH="0" baseline="0" dirty="0">
                <a:ln>
                  <a:noFill/>
                </a:ln>
                <a:solidFill>
                  <a:schemeClr val="tx1"/>
                </a:solidFill>
                <a:effectLst/>
                <a:latin typeface="Arial" panose="020B0604020202020204" pitchFamily="34" charset="0"/>
              </a:rPr>
              <a:t>La gestión de activos financieros ha ganado importancia debido a la volatilidad del mercado y la necesidad de estrategias más precisas y automatizadas.</a:t>
            </a:r>
            <a:br>
              <a:rPr kumimoji="0" lang="es-CO" altLang="es-CO" sz="1800" b="0" i="0" u="none" strike="noStrike" cap="none" normalizeH="0" baseline="0" dirty="0">
                <a:ln>
                  <a:noFill/>
                </a:ln>
                <a:solidFill>
                  <a:schemeClr val="tx1"/>
                </a:solidFill>
                <a:effectLst/>
                <a:latin typeface="Arial" panose="020B0604020202020204" pitchFamily="34" charset="0"/>
              </a:rPr>
            </a:b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latin typeface="Arial" panose="020B0604020202020204" pitchFamily="34" charset="0"/>
              </a:rPr>
              <a:t>Tecnologías clave</a:t>
            </a:r>
            <a:r>
              <a:rPr kumimoji="0" lang="es-CO" altLang="es-CO" sz="2400" b="0" i="0" u="none" strike="noStrike" cap="none" normalizeH="0" baseline="0" dirty="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s-CO" altLang="es-CO" sz="1800" b="0" i="0" u="none" strike="noStrike" cap="none" normalizeH="0" baseline="0" dirty="0">
                <a:ln>
                  <a:noFill/>
                </a:ln>
                <a:solidFill>
                  <a:schemeClr val="tx1"/>
                </a:solidFill>
                <a:effectLst/>
                <a:latin typeface="Arial" panose="020B0604020202020204" pitchFamily="34" charset="0"/>
              </a:rPr>
              <a:t>Modelos predictivos, redes neuronales y aprendizaje por refuerzo mejoran la capacidad de adaptación y optimización en mercados complejos.</a:t>
            </a:r>
            <a:br>
              <a:rPr kumimoji="0" lang="es-CO" altLang="es-CO" sz="1800" b="0" i="0" u="none" strike="noStrike" cap="none" normalizeH="0" baseline="0" dirty="0">
                <a:ln>
                  <a:noFill/>
                </a:ln>
                <a:solidFill>
                  <a:schemeClr val="tx1"/>
                </a:solidFill>
                <a:effectLst/>
                <a:latin typeface="Arial" panose="020B0604020202020204" pitchFamily="34" charset="0"/>
              </a:rPr>
            </a:b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latin typeface="Arial" panose="020B0604020202020204" pitchFamily="34" charset="0"/>
              </a:rPr>
              <a:t>Aplicaciones prácticas</a:t>
            </a:r>
            <a:r>
              <a:rPr kumimoji="0" lang="es-CO" altLang="es-CO" sz="2400" b="0" i="0" u="none" strike="noStrike" cap="none" normalizeH="0" baseline="0" dirty="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s-CO" altLang="es-CO" sz="1800" b="0" i="0" u="none" strike="noStrike" cap="none" normalizeH="0" baseline="0" dirty="0">
                <a:ln>
                  <a:noFill/>
                </a:ln>
                <a:solidFill>
                  <a:schemeClr val="tx1"/>
                </a:solidFill>
                <a:effectLst/>
                <a:latin typeface="Arial" panose="020B0604020202020204" pitchFamily="34" charset="0"/>
              </a:rPr>
              <a:t>Sistemas que integran estas tecnologías han mostrado resultados prometedores en la precisión y eficiencia de las decisiones financieras.</a:t>
            </a:r>
          </a:p>
          <a:p>
            <a:endParaRPr lang="es-CO" dirty="0"/>
          </a:p>
        </p:txBody>
      </p:sp>
      <p:sp>
        <p:nvSpPr>
          <p:cNvPr id="7" name="Marcador de contenido 5">
            <a:extLst>
              <a:ext uri="{FF2B5EF4-FFF2-40B4-BE49-F238E27FC236}">
                <a16:creationId xmlns:a16="http://schemas.microsoft.com/office/drawing/2014/main" id="{8805DF06-5447-F5C3-1B87-96E6B31A1EF0}"/>
              </a:ext>
            </a:extLst>
          </p:cNvPr>
          <p:cNvSpPr txBox="1">
            <a:spLocks/>
          </p:cNvSpPr>
          <p:nvPr/>
        </p:nvSpPr>
        <p:spPr>
          <a:xfrm>
            <a:off x="6400800" y="656392"/>
            <a:ext cx="5181600" cy="4351338"/>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3200" b="1" dirty="0">
                <a:solidFill>
                  <a:srgbClr val="C00000"/>
                </a:solidFill>
              </a:rPr>
              <a:t>Impacto en el Proyecto</a:t>
            </a:r>
            <a:endParaRPr lang="es-MX" sz="3200" dirty="0">
              <a:solidFill>
                <a:srgbClr val="C00000"/>
              </a:solidFill>
            </a:endParaRPr>
          </a:p>
          <a:p>
            <a:r>
              <a:rPr lang="es-MX" sz="2400" dirty="0"/>
              <a:t>Proporcionan un marco conceptual sólido para el desarrollo de una plataforma automatizada que minimiza riesgos y maximiza el rendimiento de las inversiones.</a:t>
            </a:r>
          </a:p>
          <a:p>
            <a:r>
              <a:rPr lang="es-MX" sz="2400" dirty="0"/>
              <a:t>Destacan oportunidades para implementar soluciones tecnológicas avanzadas adaptadas a mercados dinámicos.</a:t>
            </a:r>
          </a:p>
          <a:p>
            <a:endParaRPr lang="es-CO" sz="2000" dirty="0"/>
          </a:p>
        </p:txBody>
      </p:sp>
    </p:spTree>
    <p:extLst>
      <p:ext uri="{BB962C8B-B14F-4D97-AF65-F5344CB8AC3E}">
        <p14:creationId xmlns:p14="http://schemas.microsoft.com/office/powerpoint/2010/main" val="27149522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6991</TotalTime>
  <Words>1933</Words>
  <Application>Microsoft Office PowerPoint</Application>
  <PresentationFormat>Panorámica</PresentationFormat>
  <Paragraphs>143</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Alexandria</vt:lpstr>
      <vt:lpstr>Arial</vt:lpstr>
      <vt:lpstr>Calibri</vt:lpstr>
      <vt:lpstr>Calibri Light</vt:lpstr>
      <vt:lpstr>Century Gothic</vt:lpstr>
      <vt:lpstr>Tema de Office</vt:lpstr>
      <vt:lpstr>Plataforma Automatizada para la Optimización de Activos Financieros con Modelos Predictivos e Inferencia Automática</vt:lpstr>
      <vt:lpstr>Puntos a socializar</vt:lpstr>
      <vt:lpstr>Presentación de PowerPoint</vt:lpstr>
      <vt:lpstr>Necesidad identificada</vt:lpstr>
      <vt:lpstr>Presentación de PowerPoint</vt:lpstr>
      <vt:lpstr>Justificación del Proyecto </vt:lpstr>
      <vt:lpstr>Justificación Teórica </vt:lpstr>
      <vt:lpstr>Antecedentes de Investigación</vt:lpstr>
      <vt:lpstr>Presentación de PowerPoint</vt:lpstr>
      <vt:lpstr>Recolección de Datos</vt:lpstr>
      <vt:lpstr>Análisis de Datos</vt:lpstr>
      <vt:lpstr>Diseño Técnico</vt:lpstr>
      <vt:lpstr>Análisis e Interpretación de Resultados</vt:lpstr>
      <vt:lpstr>Limitaciones en la Gestión de Activos Financieros</vt:lpstr>
      <vt:lpstr>Presentación de PowerPoint</vt:lpstr>
      <vt:lpstr>Presentación de PowerPoint</vt:lpstr>
      <vt:lpstr>Selección de Herramientas Tecnológicas y Software</vt:lpstr>
      <vt:lpstr>Presentación de PowerPoint</vt:lpstr>
      <vt:lpstr>Diseño Técnico</vt:lpstr>
      <vt:lpstr>Presentación de PowerPoint</vt:lpstr>
      <vt:lpstr>Conclusiones</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Aramirezp</dc:creator>
  <cp:lastModifiedBy>JUAN ESTEBAN BASTO DAVILA</cp:lastModifiedBy>
  <cp:revision>929</cp:revision>
  <cp:lastPrinted>2017-04-25T23:06:26Z</cp:lastPrinted>
  <dcterms:created xsi:type="dcterms:W3CDTF">2017-03-31T14:04:32Z</dcterms:created>
  <dcterms:modified xsi:type="dcterms:W3CDTF">2024-11-23T20:17:38Z</dcterms:modified>
</cp:coreProperties>
</file>