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embeddedFontLst>
    <p:embeddedFont>
      <p:font typeface="Roboto"/>
      <p:regular r:id="rId14"/>
      <p:bold r:id="rId15"/>
      <p:italic r:id="rId16"/>
      <p:boldItalic r:id="rId17"/>
    </p:embeddedFont>
    <p:embeddedFont>
      <p:font typeface="Helvetica Neue"/>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HelveticaNeue-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HelveticaNeue-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slide" Target="slides/slide1.xml"/><Relationship Id="rId19" Type="http://schemas.openxmlformats.org/officeDocument/2006/relationships/font" Target="fonts/HelveticaNeue-bold.fntdata"/><Relationship Id="rId6" Type="http://schemas.openxmlformats.org/officeDocument/2006/relationships/slide" Target="slides/slide2.xml"/><Relationship Id="rId18" Type="http://schemas.openxmlformats.org/officeDocument/2006/relationships/font" Target="fonts/HelveticaNeue-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02c04d915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g202c04d915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02ceab1fd1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02ceab1fd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dc76e5b3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g2dc76e5b36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02c04d915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g202c04d915f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02c04d915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g202c04d915f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02c04d915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g202c04d915f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02d980aaa5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202d980aaa5_5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8.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3" name="Shape 83"/>
        <p:cNvGrpSpPr/>
        <p:nvPr/>
      </p:nvGrpSpPr>
      <p:grpSpPr>
        <a:xfrm>
          <a:off x="0" y="0"/>
          <a:ext cx="0" cy="0"/>
          <a:chOff x="0" y="0"/>
          <a:chExt cx="0" cy="0"/>
        </a:xfrm>
      </p:grpSpPr>
      <p:sp>
        <p:nvSpPr>
          <p:cNvPr id="84" name="Google Shape;84;p13"/>
          <p:cNvSpPr txBox="1"/>
          <p:nvPr/>
        </p:nvSpPr>
        <p:spPr>
          <a:xfrm>
            <a:off x="3361850" y="3513875"/>
            <a:ext cx="7389900" cy="1169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CO" sz="1800">
                <a:solidFill>
                  <a:srgbClr val="595959"/>
                </a:solidFill>
                <a:latin typeface="Roboto"/>
                <a:ea typeface="Roboto"/>
                <a:cs typeface="Roboto"/>
                <a:sym typeface="Roboto"/>
              </a:rPr>
              <a:t>Juan Esteban Cárdenas - Kevin Andrés Vásquez - Juan Esteban Cayón</a:t>
            </a:r>
            <a:endParaRPr sz="1800">
              <a:solidFill>
                <a:srgbClr val="595959"/>
              </a:solidFill>
              <a:latin typeface="Roboto"/>
              <a:ea typeface="Roboto"/>
              <a:cs typeface="Roboto"/>
              <a:sym typeface="Roboto"/>
            </a:endParaRPr>
          </a:p>
          <a:p>
            <a:pPr indent="0" lvl="0" marL="0" marR="0" rtl="0" algn="l">
              <a:spcBef>
                <a:spcPts val="0"/>
              </a:spcBef>
              <a:spcAft>
                <a:spcPts val="0"/>
              </a:spcAft>
              <a:buNone/>
            </a:pPr>
            <a:r>
              <a:rPr lang="es-CO" sz="1800">
                <a:solidFill>
                  <a:srgbClr val="595959"/>
                </a:solidFill>
                <a:latin typeface="Roboto"/>
                <a:ea typeface="Roboto"/>
                <a:cs typeface="Roboto"/>
                <a:sym typeface="Roboto"/>
              </a:rPr>
              <a:t>Programación II - Grupo 01-D</a:t>
            </a:r>
            <a:endParaRPr sz="1800">
              <a:solidFill>
                <a:srgbClr val="595959"/>
              </a:solidFill>
              <a:latin typeface="Roboto"/>
              <a:ea typeface="Roboto"/>
              <a:cs typeface="Roboto"/>
              <a:sym typeface="Roboto"/>
            </a:endParaRPr>
          </a:p>
          <a:p>
            <a:pPr indent="0" lvl="0" marL="0" marR="0" rtl="0" algn="l">
              <a:spcBef>
                <a:spcPts val="0"/>
              </a:spcBef>
              <a:spcAft>
                <a:spcPts val="0"/>
              </a:spcAft>
              <a:buNone/>
            </a:pPr>
            <a:r>
              <a:rPr lang="es-CO" sz="1800">
                <a:solidFill>
                  <a:srgbClr val="595959"/>
                </a:solidFill>
                <a:latin typeface="Roboto"/>
                <a:ea typeface="Roboto"/>
                <a:cs typeface="Roboto"/>
                <a:sym typeface="Roboto"/>
              </a:rPr>
              <a:t>2024-1</a:t>
            </a:r>
            <a:endParaRPr sz="1800">
              <a:solidFill>
                <a:srgbClr val="595959"/>
              </a:solidFill>
              <a:latin typeface="Roboto"/>
              <a:ea typeface="Roboto"/>
              <a:cs typeface="Roboto"/>
              <a:sym typeface="Roboto"/>
            </a:endParaRPr>
          </a:p>
        </p:txBody>
      </p:sp>
      <p:sp>
        <p:nvSpPr>
          <p:cNvPr id="85" name="Google Shape;85;p13"/>
          <p:cNvSpPr txBox="1"/>
          <p:nvPr/>
        </p:nvSpPr>
        <p:spPr>
          <a:xfrm>
            <a:off x="5094325" y="1652500"/>
            <a:ext cx="6349200" cy="1169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CO" sz="3200">
                <a:solidFill>
                  <a:srgbClr val="595959"/>
                </a:solidFill>
                <a:latin typeface="Roboto"/>
                <a:ea typeface="Roboto"/>
                <a:cs typeface="Roboto"/>
                <a:sym typeface="Roboto"/>
              </a:rPr>
              <a:t>PATRÓN </a:t>
            </a:r>
            <a:r>
              <a:rPr b="1" lang="es-CO" sz="3200">
                <a:solidFill>
                  <a:srgbClr val="595959"/>
                </a:solidFill>
                <a:latin typeface="Roboto"/>
                <a:ea typeface="Roboto"/>
                <a:cs typeface="Roboto"/>
                <a:sym typeface="Roboto"/>
              </a:rPr>
              <a:t>COMPORTAMENTAL</a:t>
            </a:r>
            <a:r>
              <a:rPr b="1" lang="es-CO" sz="3200">
                <a:solidFill>
                  <a:srgbClr val="595959"/>
                </a:solidFill>
                <a:latin typeface="Roboto"/>
                <a:ea typeface="Roboto"/>
                <a:cs typeface="Roboto"/>
                <a:sym typeface="Roboto"/>
              </a:rPr>
              <a:t> 11:</a:t>
            </a:r>
            <a:endParaRPr b="1" sz="3200">
              <a:solidFill>
                <a:srgbClr val="595959"/>
              </a:solidFill>
              <a:latin typeface="Roboto"/>
              <a:ea typeface="Roboto"/>
              <a:cs typeface="Roboto"/>
              <a:sym typeface="Roboto"/>
            </a:endParaRPr>
          </a:p>
          <a:p>
            <a:pPr indent="0" lvl="0" marL="0" marR="0" rtl="0" algn="l">
              <a:spcBef>
                <a:spcPts val="0"/>
              </a:spcBef>
              <a:spcAft>
                <a:spcPts val="0"/>
              </a:spcAft>
              <a:buNone/>
            </a:pPr>
            <a:r>
              <a:rPr b="1" lang="es-CO" sz="3200">
                <a:solidFill>
                  <a:srgbClr val="595959"/>
                </a:solidFill>
                <a:latin typeface="Roboto"/>
                <a:ea typeface="Roboto"/>
                <a:cs typeface="Roboto"/>
                <a:sym typeface="Roboto"/>
              </a:rPr>
              <a:t>DAO(DATA ACCESS OBJECT)</a:t>
            </a:r>
            <a:endParaRPr b="1" sz="3200">
              <a:solidFill>
                <a:srgbClr val="595959"/>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nvSpPr>
        <p:spPr>
          <a:xfrm>
            <a:off x="5903843" y="248478"/>
            <a:ext cx="5416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s-CO" sz="1800">
                <a:solidFill>
                  <a:schemeClr val="dk1"/>
                </a:solidFill>
                <a:latin typeface="Helvetica Neue"/>
                <a:ea typeface="Helvetica Neue"/>
                <a:cs typeface="Helvetica Neue"/>
                <a:sym typeface="Helvetica Neue"/>
              </a:rPr>
              <a:t>PATRÓN DAO - PROPÓSITO</a:t>
            </a:r>
            <a:endParaRPr b="1">
              <a:solidFill>
                <a:schemeClr val="dk1"/>
              </a:solidFill>
            </a:endParaRPr>
          </a:p>
        </p:txBody>
      </p:sp>
      <p:sp>
        <p:nvSpPr>
          <p:cNvPr id="91" name="Google Shape;91;p14"/>
          <p:cNvSpPr txBox="1"/>
          <p:nvPr/>
        </p:nvSpPr>
        <p:spPr>
          <a:xfrm>
            <a:off x="562150" y="1358000"/>
            <a:ext cx="5704800" cy="42483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CO" sz="1800">
                <a:solidFill>
                  <a:srgbClr val="595959"/>
                </a:solidFill>
                <a:latin typeface="Roboto"/>
                <a:ea typeface="Roboto"/>
                <a:cs typeface="Roboto"/>
                <a:sym typeface="Roboto"/>
              </a:rPr>
              <a:t>El </a:t>
            </a:r>
            <a:r>
              <a:rPr lang="es-CO" sz="1800">
                <a:solidFill>
                  <a:srgbClr val="595959"/>
                </a:solidFill>
                <a:latin typeface="Roboto"/>
                <a:ea typeface="Roboto"/>
                <a:cs typeface="Roboto"/>
                <a:sym typeface="Roboto"/>
              </a:rPr>
              <a:t>patrón</a:t>
            </a:r>
            <a:r>
              <a:rPr lang="es-CO" sz="1800">
                <a:solidFill>
                  <a:srgbClr val="595959"/>
                </a:solidFill>
                <a:latin typeface="Roboto"/>
                <a:ea typeface="Roboto"/>
                <a:cs typeface="Roboto"/>
                <a:sym typeface="Roboto"/>
              </a:rPr>
              <a:t> </a:t>
            </a:r>
            <a:r>
              <a:rPr b="1" lang="es-CO" sz="1800">
                <a:solidFill>
                  <a:srgbClr val="595959"/>
                </a:solidFill>
                <a:latin typeface="Roboto"/>
                <a:ea typeface="Roboto"/>
                <a:cs typeface="Roboto"/>
                <a:sym typeface="Roboto"/>
              </a:rPr>
              <a:t>DAO(Data Access Object)</a:t>
            </a:r>
            <a:r>
              <a:rPr lang="es-CO" sz="1800">
                <a:solidFill>
                  <a:srgbClr val="595959"/>
                </a:solidFill>
                <a:latin typeface="Roboto"/>
                <a:ea typeface="Roboto"/>
                <a:cs typeface="Roboto"/>
                <a:sym typeface="Roboto"/>
              </a:rPr>
              <a:t> o Objeto de Acceso a Datos, se centra en proporcionar una capa de abstracción entre la capa de negocio y la capa de acceso a datos. DAO consiste </a:t>
            </a:r>
            <a:r>
              <a:rPr lang="es-CO" sz="1800">
                <a:solidFill>
                  <a:srgbClr val="595959"/>
                </a:solidFill>
                <a:latin typeface="Roboto"/>
                <a:ea typeface="Roboto"/>
                <a:cs typeface="Roboto"/>
                <a:sym typeface="Roboto"/>
              </a:rPr>
              <a:t>básicamente</a:t>
            </a:r>
            <a:r>
              <a:rPr lang="es-CO" sz="1800">
                <a:solidFill>
                  <a:srgbClr val="595959"/>
                </a:solidFill>
                <a:latin typeface="Roboto"/>
                <a:ea typeface="Roboto"/>
                <a:cs typeface="Roboto"/>
                <a:sym typeface="Roboto"/>
              </a:rPr>
              <a:t> en una clase, que es la que </a:t>
            </a:r>
            <a:r>
              <a:rPr lang="es-CO" sz="1800">
                <a:solidFill>
                  <a:srgbClr val="595959"/>
                </a:solidFill>
                <a:latin typeface="Roboto"/>
                <a:ea typeface="Roboto"/>
                <a:cs typeface="Roboto"/>
                <a:sym typeface="Roboto"/>
              </a:rPr>
              <a:t>interactúa</a:t>
            </a:r>
            <a:r>
              <a:rPr lang="es-CO" sz="1800">
                <a:solidFill>
                  <a:srgbClr val="595959"/>
                </a:solidFill>
                <a:latin typeface="Roboto"/>
                <a:ea typeface="Roboto"/>
                <a:cs typeface="Roboto"/>
                <a:sym typeface="Roboto"/>
              </a:rPr>
              <a:t> con la base de datos.</a:t>
            </a:r>
            <a:endParaRPr sz="1800">
              <a:solidFill>
                <a:srgbClr val="595959"/>
              </a:solidFill>
              <a:latin typeface="Roboto"/>
              <a:ea typeface="Roboto"/>
              <a:cs typeface="Roboto"/>
              <a:sym typeface="Roboto"/>
            </a:endParaRPr>
          </a:p>
          <a:p>
            <a:pPr indent="0" lvl="0" marL="0" marR="0" rtl="0" algn="just">
              <a:spcBef>
                <a:spcPts val="0"/>
              </a:spcBef>
              <a:spcAft>
                <a:spcPts val="0"/>
              </a:spcAft>
              <a:buNone/>
            </a:pPr>
            <a:r>
              <a:t/>
            </a:r>
            <a:endParaRPr sz="1800">
              <a:solidFill>
                <a:srgbClr val="595959"/>
              </a:solidFill>
              <a:latin typeface="Roboto"/>
              <a:ea typeface="Roboto"/>
              <a:cs typeface="Roboto"/>
              <a:sym typeface="Roboto"/>
            </a:endParaRPr>
          </a:p>
          <a:p>
            <a:pPr indent="0" lvl="0" marL="0" marR="0" rtl="0" algn="just">
              <a:spcBef>
                <a:spcPts val="0"/>
              </a:spcBef>
              <a:spcAft>
                <a:spcPts val="0"/>
              </a:spcAft>
              <a:buNone/>
            </a:pPr>
            <a:r>
              <a:rPr lang="es-CO" sz="1800">
                <a:solidFill>
                  <a:srgbClr val="595959"/>
                </a:solidFill>
                <a:latin typeface="Roboto"/>
                <a:ea typeface="Roboto"/>
                <a:cs typeface="Roboto"/>
                <a:sym typeface="Roboto"/>
              </a:rPr>
              <a:t>Proporciona métodos </a:t>
            </a:r>
            <a:r>
              <a:rPr lang="es-CO" sz="1800">
                <a:solidFill>
                  <a:srgbClr val="595959"/>
                </a:solidFill>
                <a:latin typeface="Roboto"/>
                <a:ea typeface="Roboto"/>
                <a:cs typeface="Roboto"/>
                <a:sym typeface="Roboto"/>
              </a:rPr>
              <a:t>(CRUD) </a:t>
            </a:r>
            <a:r>
              <a:rPr lang="es-CO" sz="1800">
                <a:solidFill>
                  <a:srgbClr val="595959"/>
                </a:solidFill>
                <a:latin typeface="Roboto"/>
                <a:ea typeface="Roboto"/>
                <a:cs typeface="Roboto"/>
                <a:sym typeface="Roboto"/>
              </a:rPr>
              <a:t>para crear, leer, actualizar y eliminar. En este </a:t>
            </a:r>
            <a:r>
              <a:rPr lang="es-CO" sz="1800">
                <a:solidFill>
                  <a:srgbClr val="595959"/>
                </a:solidFill>
                <a:latin typeface="Roboto"/>
                <a:ea typeface="Roboto"/>
                <a:cs typeface="Roboto"/>
                <a:sym typeface="Roboto"/>
              </a:rPr>
              <a:t>patrón</a:t>
            </a:r>
            <a:r>
              <a:rPr lang="es-CO" sz="1800">
                <a:solidFill>
                  <a:srgbClr val="595959"/>
                </a:solidFill>
                <a:latin typeface="Roboto"/>
                <a:ea typeface="Roboto"/>
                <a:cs typeface="Roboto"/>
                <a:sym typeface="Roboto"/>
              </a:rPr>
              <a:t> se encapsula el acceso a la base de datos, por lo que cuando la capa </a:t>
            </a:r>
            <a:r>
              <a:rPr lang="es-CO" sz="1800">
                <a:solidFill>
                  <a:srgbClr val="595959"/>
                </a:solidFill>
                <a:latin typeface="Roboto"/>
                <a:ea typeface="Roboto"/>
                <a:cs typeface="Roboto"/>
                <a:sym typeface="Roboto"/>
              </a:rPr>
              <a:t>lógica</a:t>
            </a:r>
            <a:r>
              <a:rPr lang="es-CO" sz="1800">
                <a:solidFill>
                  <a:srgbClr val="595959"/>
                </a:solidFill>
                <a:latin typeface="Roboto"/>
                <a:ea typeface="Roboto"/>
                <a:cs typeface="Roboto"/>
                <a:sym typeface="Roboto"/>
              </a:rPr>
              <a:t> de negocio, </a:t>
            </a:r>
            <a:r>
              <a:rPr lang="es-CO" sz="1800">
                <a:solidFill>
                  <a:srgbClr val="595959"/>
                </a:solidFill>
                <a:latin typeface="Roboto"/>
                <a:ea typeface="Roboto"/>
                <a:cs typeface="Roboto"/>
                <a:sym typeface="Roboto"/>
              </a:rPr>
              <a:t>interactúe</a:t>
            </a:r>
            <a:r>
              <a:rPr lang="es-CO" sz="1800">
                <a:solidFill>
                  <a:srgbClr val="595959"/>
                </a:solidFill>
                <a:latin typeface="Roboto"/>
                <a:ea typeface="Roboto"/>
                <a:cs typeface="Roboto"/>
                <a:sym typeface="Roboto"/>
              </a:rPr>
              <a:t> con la base de datos, va a hacerlo mediante el API que ofrece DAO.</a:t>
            </a:r>
            <a:endParaRPr sz="1800">
              <a:solidFill>
                <a:srgbClr val="595959"/>
              </a:solidFill>
              <a:latin typeface="Roboto"/>
              <a:ea typeface="Roboto"/>
              <a:cs typeface="Roboto"/>
              <a:sym typeface="Roboto"/>
            </a:endParaRPr>
          </a:p>
          <a:p>
            <a:pPr indent="0" lvl="0" marL="0" marR="0" rtl="0" algn="just">
              <a:spcBef>
                <a:spcPts val="0"/>
              </a:spcBef>
              <a:spcAft>
                <a:spcPts val="0"/>
              </a:spcAft>
              <a:buNone/>
            </a:pPr>
            <a:r>
              <a:t/>
            </a:r>
            <a:endParaRPr sz="1800">
              <a:solidFill>
                <a:srgbClr val="595959"/>
              </a:solidFill>
              <a:latin typeface="Roboto"/>
              <a:ea typeface="Roboto"/>
              <a:cs typeface="Roboto"/>
              <a:sym typeface="Roboto"/>
            </a:endParaRPr>
          </a:p>
          <a:p>
            <a:pPr indent="0" lvl="0" marL="0" marR="0" rtl="0" algn="just">
              <a:spcBef>
                <a:spcPts val="0"/>
              </a:spcBef>
              <a:spcAft>
                <a:spcPts val="0"/>
              </a:spcAft>
              <a:buNone/>
            </a:pPr>
            <a:r>
              <a:rPr lang="es-CO" sz="1800">
                <a:solidFill>
                  <a:srgbClr val="595959"/>
                </a:solidFill>
                <a:latin typeface="Roboto"/>
                <a:ea typeface="Roboto"/>
                <a:cs typeface="Roboto"/>
                <a:sym typeface="Roboto"/>
              </a:rPr>
              <a:t>También</a:t>
            </a:r>
            <a:r>
              <a:rPr lang="es-CO" sz="1800">
                <a:solidFill>
                  <a:srgbClr val="595959"/>
                </a:solidFill>
                <a:latin typeface="Roboto"/>
                <a:ea typeface="Roboto"/>
                <a:cs typeface="Roboto"/>
                <a:sym typeface="Roboto"/>
              </a:rPr>
              <a:t> por otro lado, este permite centralizar y reutilizar la lógica de acceso a datos en toda la aplicación.</a:t>
            </a:r>
            <a:endParaRPr sz="1800">
              <a:solidFill>
                <a:srgbClr val="595959"/>
              </a:solidFill>
              <a:latin typeface="Roboto"/>
              <a:ea typeface="Roboto"/>
              <a:cs typeface="Roboto"/>
              <a:sym typeface="Roboto"/>
            </a:endParaRPr>
          </a:p>
        </p:txBody>
      </p:sp>
      <p:pic>
        <p:nvPicPr>
          <p:cNvPr id="92" name="Google Shape;92;p14"/>
          <p:cNvPicPr preferRelativeResize="0"/>
          <p:nvPr/>
        </p:nvPicPr>
        <p:blipFill>
          <a:blip r:embed="rId3">
            <a:alphaModFix/>
          </a:blip>
          <a:stretch>
            <a:fillRect/>
          </a:stretch>
        </p:blipFill>
        <p:spPr>
          <a:xfrm>
            <a:off x="6437588" y="2103600"/>
            <a:ext cx="5636175" cy="3410551"/>
          </a:xfrm>
          <a:prstGeom prst="rect">
            <a:avLst/>
          </a:prstGeom>
          <a:solidFill>
            <a:srgbClr val="A8D08C"/>
          </a:solidFill>
          <a:ln>
            <a:noFill/>
          </a:ln>
        </p:spPr>
      </p:pic>
      <p:sp>
        <p:nvSpPr>
          <p:cNvPr id="93" name="Google Shape;93;p14"/>
          <p:cNvSpPr txBox="1"/>
          <p:nvPr/>
        </p:nvSpPr>
        <p:spPr>
          <a:xfrm>
            <a:off x="7698825" y="1749600"/>
            <a:ext cx="3113700" cy="354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1700">
                <a:solidFill>
                  <a:schemeClr val="dk1"/>
                </a:solidFill>
                <a:latin typeface="Helvetica Neue"/>
                <a:ea typeface="Helvetica Neue"/>
                <a:cs typeface="Helvetica Neue"/>
                <a:sym typeface="Helvetica Neue"/>
              </a:rPr>
              <a:t>ESTRUCTURA-</a:t>
            </a:r>
            <a:r>
              <a:rPr b="1" lang="es-CO" sz="1700">
                <a:solidFill>
                  <a:schemeClr val="dk1"/>
                </a:solidFill>
                <a:latin typeface="Helvetica Neue"/>
                <a:ea typeface="Helvetica Neue"/>
                <a:cs typeface="Helvetica Neue"/>
                <a:sym typeface="Helvetica Neue"/>
              </a:rPr>
              <a:t>Patrón DAO</a:t>
            </a:r>
            <a:endParaRPr b="1" sz="13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nvSpPr>
        <p:spPr>
          <a:xfrm>
            <a:off x="5903843" y="248478"/>
            <a:ext cx="54168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s-CO" sz="2000">
                <a:solidFill>
                  <a:schemeClr val="dk1"/>
                </a:solidFill>
                <a:latin typeface="Helvetica Neue"/>
                <a:ea typeface="Helvetica Neue"/>
                <a:cs typeface="Helvetica Neue"/>
                <a:sym typeface="Helvetica Neue"/>
              </a:rPr>
              <a:t>PATRÓN DAO - CASOS</a:t>
            </a:r>
            <a:endParaRPr b="1" sz="1600">
              <a:solidFill>
                <a:schemeClr val="dk1"/>
              </a:solidFill>
            </a:endParaRPr>
          </a:p>
        </p:txBody>
      </p:sp>
      <p:sp>
        <p:nvSpPr>
          <p:cNvPr id="99" name="Google Shape;99;p15"/>
          <p:cNvSpPr txBox="1"/>
          <p:nvPr/>
        </p:nvSpPr>
        <p:spPr>
          <a:xfrm>
            <a:off x="5436325" y="959075"/>
            <a:ext cx="6190800" cy="50796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CO" sz="1800">
                <a:solidFill>
                  <a:srgbClr val="595959"/>
                </a:solidFill>
                <a:latin typeface="Roboto"/>
                <a:ea typeface="Roboto"/>
                <a:cs typeface="Roboto"/>
                <a:sym typeface="Roboto"/>
              </a:rPr>
              <a:t>El patrón DAO (Data Access Object) es útil en diferentes casos en los que se necesita separar la lógica de acceso a datos de la lógica de negocio en una aplicación. Algunos casos comunes </a:t>
            </a:r>
            <a:r>
              <a:rPr lang="es-CO" sz="1800">
                <a:solidFill>
                  <a:srgbClr val="595959"/>
                </a:solidFill>
                <a:latin typeface="Roboto"/>
                <a:ea typeface="Roboto"/>
                <a:cs typeface="Roboto"/>
                <a:sym typeface="Roboto"/>
              </a:rPr>
              <a:t>serían</a:t>
            </a:r>
            <a:r>
              <a:rPr lang="es-CO" sz="1800">
                <a:solidFill>
                  <a:srgbClr val="595959"/>
                </a:solidFill>
                <a:latin typeface="Roboto"/>
                <a:ea typeface="Roboto"/>
                <a:cs typeface="Roboto"/>
                <a:sym typeface="Roboto"/>
              </a:rPr>
              <a:t>:</a:t>
            </a:r>
            <a:endParaRPr sz="1800">
              <a:solidFill>
                <a:srgbClr val="595959"/>
              </a:solidFill>
              <a:latin typeface="Roboto"/>
              <a:ea typeface="Roboto"/>
              <a:cs typeface="Roboto"/>
              <a:sym typeface="Roboto"/>
            </a:endParaRPr>
          </a:p>
          <a:p>
            <a:pPr indent="0" lvl="0" marL="0" marR="0" rtl="0" algn="just">
              <a:spcBef>
                <a:spcPts val="0"/>
              </a:spcBef>
              <a:spcAft>
                <a:spcPts val="0"/>
              </a:spcAft>
              <a:buNone/>
            </a:pPr>
            <a:r>
              <a:t/>
            </a:r>
            <a:endParaRPr sz="1800">
              <a:solidFill>
                <a:srgbClr val="595959"/>
              </a:solidFill>
              <a:latin typeface="Roboto"/>
              <a:ea typeface="Roboto"/>
              <a:cs typeface="Roboto"/>
              <a:sym typeface="Roboto"/>
            </a:endParaRPr>
          </a:p>
          <a:p>
            <a:pPr indent="-342900" lvl="0" marL="457200" marR="0" rtl="0" algn="just">
              <a:spcBef>
                <a:spcPts val="0"/>
              </a:spcBef>
              <a:spcAft>
                <a:spcPts val="0"/>
              </a:spcAft>
              <a:buClr>
                <a:srgbClr val="595959"/>
              </a:buClr>
              <a:buSzPts val="1800"/>
              <a:buFont typeface="Roboto"/>
              <a:buAutoNum type="arabicParenR"/>
            </a:pPr>
            <a:r>
              <a:rPr b="1" lang="es-CO" sz="1800">
                <a:solidFill>
                  <a:srgbClr val="595959"/>
                </a:solidFill>
                <a:latin typeface="Roboto"/>
                <a:ea typeface="Roboto"/>
                <a:cs typeface="Roboto"/>
                <a:sym typeface="Roboto"/>
              </a:rPr>
              <a:t>Aplicaciones web y móviles</a:t>
            </a:r>
            <a:r>
              <a:rPr lang="es-CO" sz="1800">
                <a:solidFill>
                  <a:srgbClr val="595959"/>
                </a:solidFill>
                <a:latin typeface="Roboto"/>
                <a:ea typeface="Roboto"/>
                <a:cs typeface="Roboto"/>
                <a:sym typeface="Roboto"/>
              </a:rPr>
              <a:t>: En aplicaciones web y móviles se necesita acceder a una base de datos para recuperar, actualizar o eliminar datos. El </a:t>
            </a:r>
            <a:r>
              <a:rPr lang="es-CO" sz="1800">
                <a:solidFill>
                  <a:srgbClr val="595959"/>
                </a:solidFill>
                <a:latin typeface="Roboto"/>
                <a:ea typeface="Roboto"/>
                <a:cs typeface="Roboto"/>
                <a:sym typeface="Roboto"/>
              </a:rPr>
              <a:t>patrón</a:t>
            </a:r>
            <a:r>
              <a:rPr lang="es-CO" sz="1800">
                <a:solidFill>
                  <a:srgbClr val="595959"/>
                </a:solidFill>
                <a:latin typeface="Roboto"/>
                <a:ea typeface="Roboto"/>
                <a:cs typeface="Roboto"/>
                <a:sym typeface="Roboto"/>
              </a:rPr>
              <a:t> DAO proporciona una capa de </a:t>
            </a:r>
            <a:r>
              <a:rPr lang="es-CO" sz="1800">
                <a:solidFill>
                  <a:srgbClr val="595959"/>
                </a:solidFill>
                <a:latin typeface="Roboto"/>
                <a:ea typeface="Roboto"/>
                <a:cs typeface="Roboto"/>
                <a:sym typeface="Roboto"/>
              </a:rPr>
              <a:t>abstracción</a:t>
            </a:r>
            <a:r>
              <a:rPr lang="es-CO" sz="1800">
                <a:solidFill>
                  <a:srgbClr val="595959"/>
                </a:solidFill>
                <a:latin typeface="Roboto"/>
                <a:ea typeface="Roboto"/>
                <a:cs typeface="Roboto"/>
                <a:sym typeface="Roboto"/>
              </a:rPr>
              <a:t> que simplifica </a:t>
            </a:r>
            <a:r>
              <a:rPr lang="es-CO" sz="1800">
                <a:solidFill>
                  <a:srgbClr val="595959"/>
                </a:solidFill>
                <a:latin typeface="Roboto"/>
                <a:ea typeface="Roboto"/>
                <a:cs typeface="Roboto"/>
                <a:sym typeface="Roboto"/>
              </a:rPr>
              <a:t>interacción</a:t>
            </a:r>
            <a:r>
              <a:rPr lang="es-CO" sz="1800">
                <a:solidFill>
                  <a:srgbClr val="595959"/>
                </a:solidFill>
                <a:latin typeface="Roboto"/>
                <a:ea typeface="Roboto"/>
                <a:cs typeface="Roboto"/>
                <a:sym typeface="Roboto"/>
              </a:rPr>
              <a:t> con la base de datos.</a:t>
            </a:r>
            <a:endParaRPr sz="1800">
              <a:solidFill>
                <a:srgbClr val="595959"/>
              </a:solidFill>
              <a:latin typeface="Roboto"/>
              <a:ea typeface="Roboto"/>
              <a:cs typeface="Roboto"/>
              <a:sym typeface="Roboto"/>
            </a:endParaRPr>
          </a:p>
          <a:p>
            <a:pPr indent="0" lvl="0" marL="457200" marR="0" rtl="0" algn="just">
              <a:spcBef>
                <a:spcPts val="0"/>
              </a:spcBef>
              <a:spcAft>
                <a:spcPts val="0"/>
              </a:spcAft>
              <a:buNone/>
            </a:pPr>
            <a:r>
              <a:t/>
            </a:r>
            <a:endParaRPr sz="1800">
              <a:solidFill>
                <a:srgbClr val="595959"/>
              </a:solidFill>
              <a:latin typeface="Roboto"/>
              <a:ea typeface="Roboto"/>
              <a:cs typeface="Roboto"/>
              <a:sym typeface="Roboto"/>
            </a:endParaRPr>
          </a:p>
          <a:p>
            <a:pPr indent="0" lvl="0" marL="457200" marR="0" rtl="0" algn="just">
              <a:spcBef>
                <a:spcPts val="0"/>
              </a:spcBef>
              <a:spcAft>
                <a:spcPts val="0"/>
              </a:spcAft>
              <a:buNone/>
            </a:pPr>
            <a:r>
              <a:t/>
            </a:r>
            <a:endParaRPr sz="1800">
              <a:solidFill>
                <a:srgbClr val="595959"/>
              </a:solidFill>
              <a:latin typeface="Roboto"/>
              <a:ea typeface="Roboto"/>
              <a:cs typeface="Roboto"/>
              <a:sym typeface="Roboto"/>
            </a:endParaRPr>
          </a:p>
          <a:p>
            <a:pPr indent="-342900" lvl="0" marL="457200" marR="0" rtl="0" algn="just">
              <a:spcBef>
                <a:spcPts val="0"/>
              </a:spcBef>
              <a:spcAft>
                <a:spcPts val="0"/>
              </a:spcAft>
              <a:buClr>
                <a:srgbClr val="595959"/>
              </a:buClr>
              <a:buSzPts val="1800"/>
              <a:buFont typeface="Roboto"/>
              <a:buAutoNum type="arabicParenR"/>
            </a:pPr>
            <a:r>
              <a:rPr b="1" lang="es-CO" sz="1800">
                <a:solidFill>
                  <a:srgbClr val="595959"/>
                </a:solidFill>
                <a:latin typeface="Roboto"/>
                <a:ea typeface="Roboto"/>
                <a:cs typeface="Roboto"/>
                <a:sym typeface="Roboto"/>
              </a:rPr>
              <a:t>Sistemas de gestión de inventario y ventas</a:t>
            </a:r>
            <a:r>
              <a:rPr lang="es-CO" sz="1800">
                <a:solidFill>
                  <a:srgbClr val="595959"/>
                </a:solidFill>
                <a:latin typeface="Roboto"/>
                <a:ea typeface="Roboto"/>
                <a:cs typeface="Roboto"/>
                <a:sym typeface="Roboto"/>
              </a:rPr>
              <a:t>: En sistemas de </a:t>
            </a:r>
            <a:r>
              <a:rPr lang="es-CO" sz="1800">
                <a:solidFill>
                  <a:srgbClr val="595959"/>
                </a:solidFill>
                <a:latin typeface="Roboto"/>
                <a:ea typeface="Roboto"/>
                <a:cs typeface="Roboto"/>
                <a:sym typeface="Roboto"/>
              </a:rPr>
              <a:t>gestión</a:t>
            </a:r>
            <a:r>
              <a:rPr lang="es-CO" sz="1800">
                <a:solidFill>
                  <a:srgbClr val="595959"/>
                </a:solidFill>
                <a:latin typeface="Roboto"/>
                <a:ea typeface="Roboto"/>
                <a:cs typeface="Roboto"/>
                <a:sym typeface="Roboto"/>
              </a:rPr>
              <a:t>, donde se </a:t>
            </a:r>
            <a:r>
              <a:rPr lang="es-CO" sz="1800">
                <a:solidFill>
                  <a:srgbClr val="595959"/>
                </a:solidFill>
                <a:latin typeface="Roboto"/>
                <a:ea typeface="Roboto"/>
                <a:cs typeface="Roboto"/>
                <a:sym typeface="Roboto"/>
              </a:rPr>
              <a:t>utilicen</a:t>
            </a:r>
            <a:r>
              <a:rPr lang="es-CO" sz="1800">
                <a:solidFill>
                  <a:srgbClr val="595959"/>
                </a:solidFill>
                <a:latin typeface="Roboto"/>
                <a:ea typeface="Roboto"/>
                <a:cs typeface="Roboto"/>
                <a:sym typeface="Roboto"/>
              </a:rPr>
              <a:t> gran cantidad de datos relacionados al inventario, ventas, clientes, etc. el patrón DAO puede utilizarse para encapsular las operaciones de acceso a la base de datos</a:t>
            </a:r>
            <a:endParaRPr sz="1800">
              <a:solidFill>
                <a:srgbClr val="595959"/>
              </a:solidFill>
              <a:latin typeface="Roboto"/>
              <a:ea typeface="Roboto"/>
              <a:cs typeface="Roboto"/>
              <a:sym typeface="Roboto"/>
            </a:endParaRPr>
          </a:p>
          <a:p>
            <a:pPr indent="0" lvl="0" marL="0" marR="0" rtl="0" algn="just">
              <a:spcBef>
                <a:spcPts val="0"/>
              </a:spcBef>
              <a:spcAft>
                <a:spcPts val="0"/>
              </a:spcAft>
              <a:buNone/>
            </a:pPr>
            <a:r>
              <a:t/>
            </a:r>
            <a:endParaRPr sz="1800">
              <a:solidFill>
                <a:srgbClr val="595959"/>
              </a:solidFill>
              <a:latin typeface="Roboto"/>
              <a:ea typeface="Roboto"/>
              <a:cs typeface="Roboto"/>
              <a:sym typeface="Roboto"/>
            </a:endParaRPr>
          </a:p>
        </p:txBody>
      </p:sp>
      <p:pic>
        <p:nvPicPr>
          <p:cNvPr id="100" name="Google Shape;100;p15"/>
          <p:cNvPicPr preferRelativeResize="0"/>
          <p:nvPr/>
        </p:nvPicPr>
        <p:blipFill>
          <a:blip r:embed="rId3">
            <a:alphaModFix/>
          </a:blip>
          <a:stretch>
            <a:fillRect/>
          </a:stretch>
        </p:blipFill>
        <p:spPr>
          <a:xfrm>
            <a:off x="315650" y="959075"/>
            <a:ext cx="4600848" cy="2587988"/>
          </a:xfrm>
          <a:prstGeom prst="rect">
            <a:avLst/>
          </a:prstGeom>
          <a:solidFill>
            <a:srgbClr val="A8D08C"/>
          </a:solidFill>
          <a:ln>
            <a:noFill/>
          </a:ln>
          <a:effectLst>
            <a:outerShdw blurRad="57150" rotWithShape="0" algn="bl" dir="5400000" dist="19050">
              <a:srgbClr val="000000">
                <a:alpha val="83000"/>
              </a:srgbClr>
            </a:outerShdw>
          </a:effectLst>
        </p:spPr>
      </p:pic>
      <p:pic>
        <p:nvPicPr>
          <p:cNvPr id="101" name="Google Shape;101;p15"/>
          <p:cNvPicPr preferRelativeResize="0"/>
          <p:nvPr/>
        </p:nvPicPr>
        <p:blipFill>
          <a:blip r:embed="rId4">
            <a:alphaModFix/>
          </a:blip>
          <a:stretch>
            <a:fillRect/>
          </a:stretch>
        </p:blipFill>
        <p:spPr>
          <a:xfrm>
            <a:off x="315650" y="3643325"/>
            <a:ext cx="4600850" cy="2672250"/>
          </a:xfrm>
          <a:prstGeom prst="rect">
            <a:avLst/>
          </a:prstGeom>
          <a:noFill/>
          <a:ln>
            <a:noFill/>
          </a:ln>
          <a:effectLst>
            <a:outerShdw blurRad="57150" rotWithShape="0" algn="bl" dir="5400000" dist="19050">
              <a:srgbClr val="000000">
                <a:alpha val="81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nvSpPr>
        <p:spPr>
          <a:xfrm>
            <a:off x="5754425" y="248474"/>
            <a:ext cx="5566200" cy="384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s-CO" sz="1900">
                <a:solidFill>
                  <a:schemeClr val="dk1"/>
                </a:solidFill>
                <a:latin typeface="Helvetica Neue"/>
                <a:ea typeface="Helvetica Neue"/>
                <a:cs typeface="Helvetica Neue"/>
                <a:sym typeface="Helvetica Neue"/>
              </a:rPr>
              <a:t>PATRÓN DAO - CASOS</a:t>
            </a:r>
            <a:endParaRPr b="1" sz="1500">
              <a:solidFill>
                <a:schemeClr val="dk1"/>
              </a:solidFill>
            </a:endParaRPr>
          </a:p>
        </p:txBody>
      </p:sp>
      <p:sp>
        <p:nvSpPr>
          <p:cNvPr id="107" name="Google Shape;107;p16"/>
          <p:cNvSpPr txBox="1"/>
          <p:nvPr/>
        </p:nvSpPr>
        <p:spPr>
          <a:xfrm>
            <a:off x="394100" y="1261275"/>
            <a:ext cx="5871000" cy="39711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sz="1800">
              <a:solidFill>
                <a:srgbClr val="595959"/>
              </a:solidFill>
              <a:latin typeface="Roboto"/>
              <a:ea typeface="Roboto"/>
              <a:cs typeface="Roboto"/>
              <a:sym typeface="Roboto"/>
            </a:endParaRPr>
          </a:p>
          <a:p>
            <a:pPr indent="0" lvl="0" marL="0" marR="0" rtl="0" algn="just">
              <a:spcBef>
                <a:spcPts val="0"/>
              </a:spcBef>
              <a:spcAft>
                <a:spcPts val="0"/>
              </a:spcAft>
              <a:buNone/>
            </a:pPr>
            <a:r>
              <a:rPr lang="es-CO" sz="1800">
                <a:solidFill>
                  <a:srgbClr val="595959"/>
                </a:solidFill>
                <a:latin typeface="Roboto"/>
                <a:ea typeface="Roboto"/>
                <a:cs typeface="Roboto"/>
                <a:sym typeface="Roboto"/>
              </a:rPr>
              <a:t>3)    </a:t>
            </a:r>
            <a:r>
              <a:rPr b="1" lang="es-CO" sz="1800">
                <a:solidFill>
                  <a:srgbClr val="595959"/>
                </a:solidFill>
                <a:latin typeface="Roboto"/>
                <a:ea typeface="Roboto"/>
                <a:cs typeface="Roboto"/>
                <a:sym typeface="Roboto"/>
              </a:rPr>
              <a:t>Aplicaciones que requieren pruebas unitarias: </a:t>
            </a:r>
            <a:r>
              <a:rPr lang="es-CO" sz="1800">
                <a:solidFill>
                  <a:srgbClr val="595959"/>
                </a:solidFill>
                <a:latin typeface="Roboto"/>
                <a:ea typeface="Roboto"/>
                <a:cs typeface="Roboto"/>
                <a:sym typeface="Roboto"/>
              </a:rPr>
              <a:t>Usar este patrón facilita la parte de escritura en pruebas unitarias para la lógica de negocio, para permitir la sustitución de implementaciones de acceso a datos reales por implementaciones de prueba.</a:t>
            </a:r>
            <a:endParaRPr sz="1800">
              <a:solidFill>
                <a:srgbClr val="595959"/>
              </a:solidFill>
              <a:latin typeface="Roboto"/>
              <a:ea typeface="Roboto"/>
              <a:cs typeface="Roboto"/>
              <a:sym typeface="Roboto"/>
            </a:endParaRPr>
          </a:p>
          <a:p>
            <a:pPr indent="0" lvl="0" marL="0" marR="0" rtl="0" algn="just">
              <a:spcBef>
                <a:spcPts val="0"/>
              </a:spcBef>
              <a:spcAft>
                <a:spcPts val="0"/>
              </a:spcAft>
              <a:buNone/>
            </a:pPr>
            <a:r>
              <a:t/>
            </a:r>
            <a:endParaRPr sz="1800">
              <a:solidFill>
                <a:srgbClr val="595959"/>
              </a:solidFill>
              <a:latin typeface="Roboto"/>
              <a:ea typeface="Roboto"/>
              <a:cs typeface="Roboto"/>
              <a:sym typeface="Roboto"/>
            </a:endParaRPr>
          </a:p>
          <a:p>
            <a:pPr indent="0" lvl="0" marL="0" marR="0" rtl="0" algn="just">
              <a:spcBef>
                <a:spcPts val="0"/>
              </a:spcBef>
              <a:spcAft>
                <a:spcPts val="0"/>
              </a:spcAft>
              <a:buNone/>
            </a:pPr>
            <a:r>
              <a:t/>
            </a:r>
            <a:endParaRPr sz="1800">
              <a:solidFill>
                <a:srgbClr val="595959"/>
              </a:solidFill>
              <a:latin typeface="Roboto"/>
              <a:ea typeface="Roboto"/>
              <a:cs typeface="Roboto"/>
              <a:sym typeface="Roboto"/>
            </a:endParaRPr>
          </a:p>
          <a:p>
            <a:pPr indent="0" lvl="0" marL="457200" marR="0" rtl="0" algn="just">
              <a:spcBef>
                <a:spcPts val="0"/>
              </a:spcBef>
              <a:spcAft>
                <a:spcPts val="0"/>
              </a:spcAft>
              <a:buNone/>
            </a:pPr>
            <a:r>
              <a:t/>
            </a:r>
            <a:endParaRPr sz="1800">
              <a:solidFill>
                <a:srgbClr val="595959"/>
              </a:solidFill>
              <a:latin typeface="Roboto"/>
              <a:ea typeface="Roboto"/>
              <a:cs typeface="Roboto"/>
              <a:sym typeface="Roboto"/>
            </a:endParaRPr>
          </a:p>
          <a:p>
            <a:pPr indent="0" lvl="0" marL="0" marR="0" rtl="0" algn="just">
              <a:spcBef>
                <a:spcPts val="0"/>
              </a:spcBef>
              <a:spcAft>
                <a:spcPts val="0"/>
              </a:spcAft>
              <a:buNone/>
            </a:pPr>
            <a:r>
              <a:rPr lang="es-CO" sz="1800">
                <a:solidFill>
                  <a:srgbClr val="595959"/>
                </a:solidFill>
                <a:latin typeface="Roboto"/>
                <a:ea typeface="Roboto"/>
                <a:cs typeface="Roboto"/>
                <a:sym typeface="Roboto"/>
              </a:rPr>
              <a:t>4)</a:t>
            </a:r>
            <a:r>
              <a:rPr b="1" lang="es-CO" sz="1800">
                <a:solidFill>
                  <a:srgbClr val="595959"/>
                </a:solidFill>
                <a:latin typeface="Roboto"/>
                <a:ea typeface="Roboto"/>
                <a:cs typeface="Roboto"/>
                <a:sym typeface="Roboto"/>
              </a:rPr>
              <a:t>     Aplicaciones empresariales: </a:t>
            </a:r>
            <a:r>
              <a:rPr lang="es-CO" sz="1800">
                <a:solidFill>
                  <a:srgbClr val="595959"/>
                </a:solidFill>
                <a:latin typeface="Roboto"/>
                <a:ea typeface="Roboto"/>
                <a:cs typeface="Roboto"/>
                <a:sym typeface="Roboto"/>
              </a:rPr>
              <a:t>Se utilizará el patrón en aplicaciones empresariales complejas, para separar las operaciones de acceso a datos de las capas superiores de la aplicación.</a:t>
            </a:r>
            <a:endParaRPr sz="1800">
              <a:solidFill>
                <a:srgbClr val="595959"/>
              </a:solidFill>
              <a:latin typeface="Roboto"/>
              <a:ea typeface="Roboto"/>
              <a:cs typeface="Roboto"/>
              <a:sym typeface="Roboto"/>
            </a:endParaRPr>
          </a:p>
          <a:p>
            <a:pPr indent="0" lvl="0" marL="0" marR="0" rtl="0" algn="just">
              <a:spcBef>
                <a:spcPts val="0"/>
              </a:spcBef>
              <a:spcAft>
                <a:spcPts val="0"/>
              </a:spcAft>
              <a:buNone/>
            </a:pPr>
            <a:r>
              <a:t/>
            </a:r>
            <a:endParaRPr sz="1800">
              <a:solidFill>
                <a:srgbClr val="595959"/>
              </a:solidFill>
              <a:latin typeface="Roboto"/>
              <a:ea typeface="Roboto"/>
              <a:cs typeface="Roboto"/>
              <a:sym typeface="Roboto"/>
            </a:endParaRPr>
          </a:p>
        </p:txBody>
      </p:sp>
      <p:pic>
        <p:nvPicPr>
          <p:cNvPr id="108" name="Google Shape;108;p16"/>
          <p:cNvPicPr preferRelativeResize="0"/>
          <p:nvPr/>
        </p:nvPicPr>
        <p:blipFill rotWithShape="1">
          <a:blip r:embed="rId3">
            <a:alphaModFix/>
          </a:blip>
          <a:srcRect b="0" l="18022" r="9069" t="0"/>
          <a:stretch/>
        </p:blipFill>
        <p:spPr>
          <a:xfrm>
            <a:off x="6871150" y="1574050"/>
            <a:ext cx="4834752" cy="31624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nvSpPr>
        <p:spPr>
          <a:xfrm>
            <a:off x="5903843" y="248478"/>
            <a:ext cx="5416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s-CO" sz="1800">
                <a:solidFill>
                  <a:schemeClr val="dk1"/>
                </a:solidFill>
                <a:latin typeface="Helvetica Neue"/>
                <a:ea typeface="Helvetica Neue"/>
                <a:cs typeface="Helvetica Neue"/>
                <a:sym typeface="Helvetica Neue"/>
              </a:rPr>
              <a:t>PATRÓN DAO - DIAGRAMA</a:t>
            </a:r>
            <a:endParaRPr b="1">
              <a:solidFill>
                <a:schemeClr val="dk1"/>
              </a:solidFill>
            </a:endParaRPr>
          </a:p>
        </p:txBody>
      </p:sp>
      <p:sp>
        <p:nvSpPr>
          <p:cNvPr id="114" name="Google Shape;114;p17"/>
          <p:cNvSpPr txBox="1"/>
          <p:nvPr/>
        </p:nvSpPr>
        <p:spPr>
          <a:xfrm>
            <a:off x="6526375" y="1026150"/>
            <a:ext cx="5416800" cy="50796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CO" sz="1800">
                <a:solidFill>
                  <a:srgbClr val="FF0000"/>
                </a:solidFill>
                <a:latin typeface="Roboto"/>
                <a:ea typeface="Roboto"/>
                <a:cs typeface="Roboto"/>
                <a:sym typeface="Roboto"/>
              </a:rPr>
              <a:t>1.</a:t>
            </a:r>
            <a:r>
              <a:rPr lang="es-CO" sz="1800">
                <a:solidFill>
                  <a:schemeClr val="dk1"/>
                </a:solidFill>
                <a:latin typeface="Roboto"/>
                <a:ea typeface="Roboto"/>
                <a:cs typeface="Roboto"/>
                <a:sym typeface="Roboto"/>
              </a:rPr>
              <a:t> La clase BusinessObject se refiere al objeto de negocio que va a acceder a la fuente de datos. Este quiere almacenar o consultar datos dentro de la capa de persistencia.</a:t>
            </a:r>
            <a:endParaRPr sz="1800">
              <a:solidFill>
                <a:schemeClr val="dk1"/>
              </a:solidFill>
              <a:latin typeface="Roboto"/>
              <a:ea typeface="Roboto"/>
              <a:cs typeface="Roboto"/>
              <a:sym typeface="Roboto"/>
            </a:endParaRPr>
          </a:p>
          <a:p>
            <a:pPr indent="0" lvl="0" marL="0" marR="0" rtl="0" algn="just">
              <a:spcBef>
                <a:spcPts val="0"/>
              </a:spcBef>
              <a:spcAft>
                <a:spcPts val="0"/>
              </a:spcAft>
              <a:buNone/>
            </a:pPr>
            <a:r>
              <a:t/>
            </a:r>
            <a:endParaRPr sz="1800">
              <a:solidFill>
                <a:schemeClr val="dk1"/>
              </a:solidFill>
              <a:latin typeface="Roboto"/>
              <a:ea typeface="Roboto"/>
              <a:cs typeface="Roboto"/>
              <a:sym typeface="Roboto"/>
            </a:endParaRPr>
          </a:p>
          <a:p>
            <a:pPr indent="0" lvl="0" marL="0" marR="0" rtl="0" algn="just">
              <a:spcBef>
                <a:spcPts val="0"/>
              </a:spcBef>
              <a:spcAft>
                <a:spcPts val="0"/>
              </a:spcAft>
              <a:buNone/>
            </a:pPr>
            <a:r>
              <a:rPr lang="es-CO" sz="1800">
                <a:solidFill>
                  <a:srgbClr val="FF0000"/>
                </a:solidFill>
                <a:latin typeface="Roboto"/>
                <a:ea typeface="Roboto"/>
                <a:cs typeface="Roboto"/>
                <a:sym typeface="Roboto"/>
              </a:rPr>
              <a:t>2.</a:t>
            </a:r>
            <a:r>
              <a:rPr lang="es-CO" sz="1800">
                <a:solidFill>
                  <a:schemeClr val="dk1"/>
                </a:solidFill>
                <a:latin typeface="Roboto"/>
                <a:ea typeface="Roboto"/>
                <a:cs typeface="Roboto"/>
                <a:sym typeface="Roboto"/>
              </a:rPr>
              <a:t> El DAO define una interfaz o una clase abstracta que encapsula los detalles del acceso a la fuente de datos. Esta crea un DTO</a:t>
            </a:r>
            <a:endParaRPr sz="1800">
              <a:solidFill>
                <a:schemeClr val="dk1"/>
              </a:solidFill>
              <a:latin typeface="Roboto"/>
              <a:ea typeface="Roboto"/>
              <a:cs typeface="Roboto"/>
              <a:sym typeface="Roboto"/>
            </a:endParaRPr>
          </a:p>
          <a:p>
            <a:pPr indent="0" lvl="0" marL="0" marR="0" rtl="0" algn="just">
              <a:spcBef>
                <a:spcPts val="0"/>
              </a:spcBef>
              <a:spcAft>
                <a:spcPts val="0"/>
              </a:spcAft>
              <a:buNone/>
            </a:pPr>
            <a:r>
              <a:t/>
            </a:r>
            <a:endParaRPr sz="1800">
              <a:solidFill>
                <a:schemeClr val="dk1"/>
              </a:solidFill>
              <a:latin typeface="Roboto"/>
              <a:ea typeface="Roboto"/>
              <a:cs typeface="Roboto"/>
              <a:sym typeface="Roboto"/>
            </a:endParaRPr>
          </a:p>
          <a:p>
            <a:pPr indent="0" lvl="0" marL="0" marR="0" rtl="0" algn="just">
              <a:spcBef>
                <a:spcPts val="0"/>
              </a:spcBef>
              <a:spcAft>
                <a:spcPts val="0"/>
              </a:spcAft>
              <a:buNone/>
            </a:pPr>
            <a:r>
              <a:rPr lang="es-CO" sz="1800">
                <a:solidFill>
                  <a:srgbClr val="FF0000"/>
                </a:solidFill>
                <a:latin typeface="Roboto"/>
                <a:ea typeface="Roboto"/>
                <a:cs typeface="Roboto"/>
                <a:sym typeface="Roboto"/>
              </a:rPr>
              <a:t>3.</a:t>
            </a:r>
            <a:r>
              <a:rPr lang="es-CO" sz="1800">
                <a:solidFill>
                  <a:schemeClr val="dk1"/>
                </a:solidFill>
                <a:latin typeface="Roboto"/>
                <a:ea typeface="Roboto"/>
                <a:cs typeface="Roboto"/>
                <a:sym typeface="Roboto"/>
              </a:rPr>
              <a:t> El TransferObject o DTO funciona como un contenedor intermediario entre el BusinessObject y el DAO. Este puede mover los datos en diferentes sentidos para poder acceder a la fuente de datos independientemente del formato de guardado</a:t>
            </a:r>
            <a:endParaRPr sz="1800">
              <a:solidFill>
                <a:schemeClr val="dk1"/>
              </a:solidFill>
              <a:latin typeface="Roboto"/>
              <a:ea typeface="Roboto"/>
              <a:cs typeface="Roboto"/>
              <a:sym typeface="Roboto"/>
            </a:endParaRPr>
          </a:p>
          <a:p>
            <a:pPr indent="0" lvl="0" marL="0" marR="0" rtl="0" algn="just">
              <a:spcBef>
                <a:spcPts val="0"/>
              </a:spcBef>
              <a:spcAft>
                <a:spcPts val="0"/>
              </a:spcAft>
              <a:buNone/>
            </a:pPr>
            <a:r>
              <a:t/>
            </a:r>
            <a:endParaRPr sz="1800">
              <a:solidFill>
                <a:schemeClr val="dk1"/>
              </a:solidFill>
              <a:latin typeface="Roboto"/>
              <a:ea typeface="Roboto"/>
              <a:cs typeface="Roboto"/>
              <a:sym typeface="Roboto"/>
            </a:endParaRPr>
          </a:p>
          <a:p>
            <a:pPr indent="0" lvl="0" marL="0" marR="0" rtl="0" algn="just">
              <a:spcBef>
                <a:spcPts val="0"/>
              </a:spcBef>
              <a:spcAft>
                <a:spcPts val="0"/>
              </a:spcAft>
              <a:buNone/>
            </a:pPr>
            <a:r>
              <a:rPr lang="es-CO" sz="1800">
                <a:solidFill>
                  <a:schemeClr val="dk1"/>
                </a:solidFill>
                <a:latin typeface="Roboto"/>
                <a:ea typeface="Roboto"/>
                <a:cs typeface="Roboto"/>
                <a:sym typeface="Roboto"/>
              </a:rPr>
              <a:t>Si en el futuro se requiere cambiar la fuente de datos esto solo cambiará el DAO correspondiente, sin afectar la lógica de negocio.</a:t>
            </a:r>
            <a:endParaRPr sz="1800">
              <a:solidFill>
                <a:schemeClr val="dk1"/>
              </a:solidFill>
              <a:latin typeface="Roboto"/>
              <a:ea typeface="Roboto"/>
              <a:cs typeface="Roboto"/>
              <a:sym typeface="Roboto"/>
            </a:endParaRPr>
          </a:p>
        </p:txBody>
      </p:sp>
      <p:pic>
        <p:nvPicPr>
          <p:cNvPr id="115" name="Google Shape;115;p17"/>
          <p:cNvPicPr preferRelativeResize="0"/>
          <p:nvPr/>
        </p:nvPicPr>
        <p:blipFill>
          <a:blip r:embed="rId3">
            <a:alphaModFix/>
          </a:blip>
          <a:stretch>
            <a:fillRect/>
          </a:stretch>
        </p:blipFill>
        <p:spPr>
          <a:xfrm>
            <a:off x="127175" y="1385975"/>
            <a:ext cx="6233149" cy="3693600"/>
          </a:xfrm>
          <a:prstGeom prst="rect">
            <a:avLst/>
          </a:prstGeom>
          <a:solidFill>
            <a:srgbClr val="A8D08C"/>
          </a:solidFill>
          <a:ln>
            <a:noFill/>
          </a:ln>
        </p:spPr>
      </p:pic>
      <p:sp>
        <p:nvSpPr>
          <p:cNvPr id="116" name="Google Shape;116;p17"/>
          <p:cNvSpPr txBox="1"/>
          <p:nvPr/>
        </p:nvSpPr>
        <p:spPr>
          <a:xfrm>
            <a:off x="535350" y="5459250"/>
            <a:ext cx="5416800" cy="6465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CO" sz="1800">
                <a:solidFill>
                  <a:srgbClr val="FF0000"/>
                </a:solidFill>
                <a:latin typeface="Roboto"/>
                <a:ea typeface="Roboto"/>
                <a:cs typeface="Roboto"/>
                <a:sym typeface="Roboto"/>
              </a:rPr>
              <a:t>4.</a:t>
            </a:r>
            <a:r>
              <a:rPr lang="es-CO" sz="1800">
                <a:solidFill>
                  <a:schemeClr val="dk1"/>
                </a:solidFill>
                <a:latin typeface="Roboto"/>
                <a:ea typeface="Roboto"/>
                <a:cs typeface="Roboto"/>
                <a:sym typeface="Roboto"/>
              </a:rPr>
              <a:t> El DataSource se refiere a la implementación de la fuente de datos.</a:t>
            </a:r>
            <a:endParaRPr sz="1800">
              <a:solidFill>
                <a:schemeClr val="dk1"/>
              </a:solidFill>
              <a:latin typeface="Roboto"/>
              <a:ea typeface="Roboto"/>
              <a:cs typeface="Roboto"/>
              <a:sym typeface="Roboto"/>
            </a:endParaRPr>
          </a:p>
        </p:txBody>
      </p:sp>
      <p:sp>
        <p:nvSpPr>
          <p:cNvPr id="117" name="Google Shape;117;p17"/>
          <p:cNvSpPr txBox="1"/>
          <p:nvPr/>
        </p:nvSpPr>
        <p:spPr>
          <a:xfrm flipH="1">
            <a:off x="127173" y="2144075"/>
            <a:ext cx="4263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CO" sz="2600">
                <a:solidFill>
                  <a:srgbClr val="FF0000"/>
                </a:solidFill>
                <a:latin typeface="Calibri"/>
                <a:ea typeface="Calibri"/>
                <a:cs typeface="Calibri"/>
                <a:sym typeface="Calibri"/>
              </a:rPr>
              <a:t>1</a:t>
            </a:r>
            <a:endParaRPr sz="2600">
              <a:solidFill>
                <a:srgbClr val="FF0000"/>
              </a:solidFill>
              <a:latin typeface="Calibri"/>
              <a:ea typeface="Calibri"/>
              <a:cs typeface="Calibri"/>
              <a:sym typeface="Calibri"/>
            </a:endParaRPr>
          </a:p>
        </p:txBody>
      </p:sp>
      <p:sp>
        <p:nvSpPr>
          <p:cNvPr id="118" name="Google Shape;118;p17"/>
          <p:cNvSpPr txBox="1"/>
          <p:nvPr/>
        </p:nvSpPr>
        <p:spPr>
          <a:xfrm flipH="1">
            <a:off x="2134423" y="3399375"/>
            <a:ext cx="4263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CO" sz="2600">
                <a:solidFill>
                  <a:srgbClr val="FF0000"/>
                </a:solidFill>
                <a:latin typeface="Calibri"/>
                <a:ea typeface="Calibri"/>
                <a:cs typeface="Calibri"/>
                <a:sym typeface="Calibri"/>
              </a:rPr>
              <a:t>3</a:t>
            </a:r>
            <a:endParaRPr sz="2600">
              <a:solidFill>
                <a:srgbClr val="FF0000"/>
              </a:solidFill>
              <a:latin typeface="Calibri"/>
              <a:ea typeface="Calibri"/>
              <a:cs typeface="Calibri"/>
              <a:sym typeface="Calibri"/>
            </a:endParaRPr>
          </a:p>
        </p:txBody>
      </p:sp>
      <p:sp>
        <p:nvSpPr>
          <p:cNvPr id="119" name="Google Shape;119;p17"/>
          <p:cNvSpPr txBox="1"/>
          <p:nvPr/>
        </p:nvSpPr>
        <p:spPr>
          <a:xfrm flipH="1">
            <a:off x="3456573" y="1292600"/>
            <a:ext cx="4263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CO" sz="2600">
                <a:solidFill>
                  <a:srgbClr val="FF0000"/>
                </a:solidFill>
                <a:latin typeface="Calibri"/>
                <a:ea typeface="Calibri"/>
                <a:cs typeface="Calibri"/>
                <a:sym typeface="Calibri"/>
              </a:rPr>
              <a:t>2</a:t>
            </a:r>
            <a:endParaRPr sz="2600">
              <a:solidFill>
                <a:srgbClr val="FF0000"/>
              </a:solidFill>
              <a:latin typeface="Calibri"/>
              <a:ea typeface="Calibri"/>
              <a:cs typeface="Calibri"/>
              <a:sym typeface="Calibri"/>
            </a:endParaRPr>
          </a:p>
        </p:txBody>
      </p:sp>
      <p:sp>
        <p:nvSpPr>
          <p:cNvPr id="120" name="Google Shape;120;p17"/>
          <p:cNvSpPr txBox="1"/>
          <p:nvPr/>
        </p:nvSpPr>
        <p:spPr>
          <a:xfrm flipH="1">
            <a:off x="5477548" y="1559075"/>
            <a:ext cx="4263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CO" sz="2600">
                <a:solidFill>
                  <a:srgbClr val="FF0000"/>
                </a:solidFill>
                <a:latin typeface="Calibri"/>
                <a:ea typeface="Calibri"/>
                <a:cs typeface="Calibri"/>
                <a:sym typeface="Calibri"/>
              </a:rPr>
              <a:t>4</a:t>
            </a:r>
            <a:endParaRPr sz="2600">
              <a:solidFill>
                <a:srgbClr val="FF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p:nvPr/>
        </p:nvSpPr>
        <p:spPr>
          <a:xfrm>
            <a:off x="628342" y="1995593"/>
            <a:ext cx="4212000" cy="3170100"/>
          </a:xfrm>
          <a:prstGeom prst="rect">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s-CO" sz="1800" u="none" cap="none" strike="noStrike">
                <a:solidFill>
                  <a:schemeClr val="lt1"/>
                </a:solidFill>
                <a:latin typeface="Helvetica Neue"/>
                <a:ea typeface="Helvetica Neue"/>
                <a:cs typeface="Helvetica Neue"/>
                <a:sym typeface="Helvetica Neue"/>
              </a:rPr>
              <a:t>Imagen</a:t>
            </a:r>
            <a:endParaRPr/>
          </a:p>
        </p:txBody>
      </p:sp>
      <p:sp>
        <p:nvSpPr>
          <p:cNvPr id="126" name="Google Shape;126;p18"/>
          <p:cNvSpPr txBox="1"/>
          <p:nvPr/>
        </p:nvSpPr>
        <p:spPr>
          <a:xfrm>
            <a:off x="5903843" y="248478"/>
            <a:ext cx="5416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s-CO" sz="1800">
                <a:solidFill>
                  <a:schemeClr val="dk1"/>
                </a:solidFill>
                <a:latin typeface="Helvetica Neue"/>
                <a:ea typeface="Helvetica Neue"/>
                <a:cs typeface="Helvetica Neue"/>
                <a:sym typeface="Helvetica Neue"/>
              </a:rPr>
              <a:t>PATRÓN DAO - VENTAJAS</a:t>
            </a:r>
            <a:endParaRPr b="1">
              <a:solidFill>
                <a:schemeClr val="dk1"/>
              </a:solidFill>
            </a:endParaRPr>
          </a:p>
        </p:txBody>
      </p:sp>
      <p:sp>
        <p:nvSpPr>
          <p:cNvPr id="127" name="Google Shape;127;p18"/>
          <p:cNvSpPr txBox="1"/>
          <p:nvPr/>
        </p:nvSpPr>
        <p:spPr>
          <a:xfrm>
            <a:off x="5667025" y="1995600"/>
            <a:ext cx="5836500" cy="34170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CO" sz="1800">
                <a:solidFill>
                  <a:schemeClr val="dk1"/>
                </a:solidFill>
                <a:latin typeface="Roboto"/>
                <a:ea typeface="Roboto"/>
                <a:cs typeface="Roboto"/>
                <a:sym typeface="Roboto"/>
              </a:rPr>
              <a:t>Encapsulamiento: Los elementos de la capa de negocio no </a:t>
            </a:r>
            <a:r>
              <a:rPr lang="es-CO" sz="1800">
                <a:solidFill>
                  <a:schemeClr val="dk1"/>
                </a:solidFill>
                <a:latin typeface="Roboto"/>
                <a:ea typeface="Roboto"/>
                <a:cs typeface="Roboto"/>
                <a:sym typeface="Roboto"/>
              </a:rPr>
              <a:t>necesitan</a:t>
            </a:r>
            <a:r>
              <a:rPr lang="es-CO" sz="1800">
                <a:solidFill>
                  <a:schemeClr val="dk1"/>
                </a:solidFill>
                <a:latin typeface="Roboto"/>
                <a:ea typeface="Roboto"/>
                <a:cs typeface="Roboto"/>
                <a:sym typeface="Roboto"/>
              </a:rPr>
              <a:t> conocer los detalles </a:t>
            </a:r>
            <a:r>
              <a:rPr lang="es-CO" sz="1800">
                <a:solidFill>
                  <a:schemeClr val="dk1"/>
                </a:solidFill>
                <a:latin typeface="Roboto"/>
                <a:ea typeface="Roboto"/>
                <a:cs typeface="Roboto"/>
                <a:sym typeface="Roboto"/>
              </a:rPr>
              <a:t>específicos</a:t>
            </a:r>
            <a:r>
              <a:rPr lang="es-CO" sz="1800">
                <a:solidFill>
                  <a:schemeClr val="dk1"/>
                </a:solidFill>
                <a:latin typeface="Roboto"/>
                <a:ea typeface="Roboto"/>
                <a:cs typeface="Roboto"/>
                <a:sym typeface="Roboto"/>
              </a:rPr>
              <a:t>.</a:t>
            </a:r>
            <a:endParaRPr sz="1800">
              <a:solidFill>
                <a:schemeClr val="dk1"/>
              </a:solidFill>
              <a:latin typeface="Roboto"/>
              <a:ea typeface="Roboto"/>
              <a:cs typeface="Roboto"/>
              <a:sym typeface="Roboto"/>
            </a:endParaRPr>
          </a:p>
          <a:p>
            <a:pPr indent="0" lvl="0" marL="0" marR="0" rtl="0" algn="just">
              <a:spcBef>
                <a:spcPts val="0"/>
              </a:spcBef>
              <a:spcAft>
                <a:spcPts val="0"/>
              </a:spcAft>
              <a:buNone/>
            </a:pPr>
            <a:br>
              <a:rPr lang="es-CO" sz="1800">
                <a:solidFill>
                  <a:schemeClr val="dk1"/>
                </a:solidFill>
                <a:latin typeface="Roboto"/>
                <a:ea typeface="Roboto"/>
                <a:cs typeface="Roboto"/>
                <a:sym typeface="Roboto"/>
              </a:rPr>
            </a:br>
            <a:r>
              <a:rPr lang="es-CO" sz="1800">
                <a:solidFill>
                  <a:schemeClr val="dk1"/>
                </a:solidFill>
                <a:latin typeface="Roboto"/>
                <a:ea typeface="Roboto"/>
                <a:cs typeface="Roboto"/>
                <a:sym typeface="Roboto"/>
              </a:rPr>
              <a:t>Menor complejidad en la capa de negocios: En </a:t>
            </a:r>
            <a:r>
              <a:rPr lang="es-CO" sz="1800">
                <a:solidFill>
                  <a:schemeClr val="dk1"/>
                </a:solidFill>
                <a:latin typeface="Roboto"/>
                <a:ea typeface="Roboto"/>
                <a:cs typeface="Roboto"/>
                <a:sym typeface="Roboto"/>
              </a:rPr>
              <a:t>consecuencia</a:t>
            </a:r>
            <a:r>
              <a:rPr lang="es-CO" sz="1800">
                <a:solidFill>
                  <a:schemeClr val="dk1"/>
                </a:solidFill>
                <a:latin typeface="Roboto"/>
                <a:ea typeface="Roboto"/>
                <a:cs typeface="Roboto"/>
                <a:sym typeface="Roboto"/>
              </a:rPr>
              <a:t> con el </a:t>
            </a:r>
            <a:r>
              <a:rPr lang="es-CO" sz="1800">
                <a:solidFill>
                  <a:schemeClr val="dk1"/>
                </a:solidFill>
                <a:latin typeface="Roboto"/>
                <a:ea typeface="Roboto"/>
                <a:cs typeface="Roboto"/>
                <a:sym typeface="Roboto"/>
              </a:rPr>
              <a:t>encapsulamiento la capa de negocios se aísla del acceso a los datos.</a:t>
            </a:r>
            <a:endParaRPr sz="1800">
              <a:solidFill>
                <a:schemeClr val="dk1"/>
              </a:solidFill>
              <a:latin typeface="Roboto"/>
              <a:ea typeface="Roboto"/>
              <a:cs typeface="Roboto"/>
              <a:sym typeface="Roboto"/>
            </a:endParaRPr>
          </a:p>
          <a:p>
            <a:pPr indent="0" lvl="0" marL="0" marR="0" rtl="0" algn="just">
              <a:spcBef>
                <a:spcPts val="0"/>
              </a:spcBef>
              <a:spcAft>
                <a:spcPts val="0"/>
              </a:spcAft>
              <a:buNone/>
            </a:pPr>
            <a:r>
              <a:t/>
            </a:r>
            <a:endParaRPr sz="1800">
              <a:solidFill>
                <a:schemeClr val="dk1"/>
              </a:solidFill>
              <a:latin typeface="Roboto"/>
              <a:ea typeface="Roboto"/>
              <a:cs typeface="Roboto"/>
              <a:sym typeface="Roboto"/>
            </a:endParaRPr>
          </a:p>
          <a:p>
            <a:pPr indent="0" lvl="0" marL="0" marR="0" rtl="0" algn="just">
              <a:spcBef>
                <a:spcPts val="0"/>
              </a:spcBef>
              <a:spcAft>
                <a:spcPts val="0"/>
              </a:spcAft>
              <a:buNone/>
            </a:pPr>
            <a:r>
              <a:rPr lang="es-CO" sz="1800">
                <a:solidFill>
                  <a:schemeClr val="dk1"/>
                </a:solidFill>
                <a:latin typeface="Roboto"/>
                <a:ea typeface="Roboto"/>
                <a:cs typeface="Roboto"/>
                <a:sym typeface="Roboto"/>
              </a:rPr>
              <a:t>Centralización: Solo existe un único acceso a los datos.</a:t>
            </a:r>
            <a:endParaRPr sz="1800">
              <a:solidFill>
                <a:schemeClr val="dk1"/>
              </a:solidFill>
              <a:latin typeface="Roboto"/>
              <a:ea typeface="Roboto"/>
              <a:cs typeface="Roboto"/>
              <a:sym typeface="Roboto"/>
            </a:endParaRPr>
          </a:p>
          <a:p>
            <a:pPr indent="0" lvl="0" marL="0" marR="0" rtl="0" algn="just">
              <a:spcBef>
                <a:spcPts val="0"/>
              </a:spcBef>
              <a:spcAft>
                <a:spcPts val="0"/>
              </a:spcAft>
              <a:buNone/>
            </a:pPr>
            <a:br>
              <a:rPr lang="es-CO" sz="1800">
                <a:solidFill>
                  <a:schemeClr val="dk1"/>
                </a:solidFill>
                <a:latin typeface="Roboto"/>
                <a:ea typeface="Roboto"/>
                <a:cs typeface="Roboto"/>
                <a:sym typeface="Roboto"/>
              </a:rPr>
            </a:br>
            <a:r>
              <a:rPr lang="es-CO" sz="1800">
                <a:solidFill>
                  <a:schemeClr val="dk1"/>
                </a:solidFill>
                <a:latin typeface="Roboto"/>
                <a:ea typeface="Roboto"/>
                <a:cs typeface="Roboto"/>
                <a:sym typeface="Roboto"/>
              </a:rPr>
              <a:t>Actualización</a:t>
            </a:r>
            <a:r>
              <a:rPr lang="es-CO" sz="1800">
                <a:solidFill>
                  <a:schemeClr val="dk1"/>
                </a:solidFill>
                <a:latin typeface="Roboto"/>
                <a:ea typeface="Roboto"/>
                <a:cs typeface="Roboto"/>
                <a:sym typeface="Roboto"/>
              </a:rPr>
              <a:t> sencilla: Al no depender una de la otra la </a:t>
            </a:r>
            <a:r>
              <a:rPr lang="es-CO" sz="1800">
                <a:solidFill>
                  <a:schemeClr val="dk1"/>
                </a:solidFill>
                <a:latin typeface="Roboto"/>
                <a:ea typeface="Roboto"/>
                <a:cs typeface="Roboto"/>
                <a:sym typeface="Roboto"/>
              </a:rPr>
              <a:t>modificación</a:t>
            </a:r>
            <a:r>
              <a:rPr lang="es-CO" sz="1800">
                <a:solidFill>
                  <a:schemeClr val="dk1"/>
                </a:solidFill>
                <a:latin typeface="Roboto"/>
                <a:ea typeface="Roboto"/>
                <a:cs typeface="Roboto"/>
                <a:sym typeface="Roboto"/>
              </a:rPr>
              <a:t> se hace de manera individual y </a:t>
            </a:r>
            <a:r>
              <a:rPr lang="es-CO" sz="1800">
                <a:solidFill>
                  <a:schemeClr val="dk1"/>
                </a:solidFill>
                <a:latin typeface="Roboto"/>
                <a:ea typeface="Roboto"/>
                <a:cs typeface="Roboto"/>
                <a:sym typeface="Roboto"/>
              </a:rPr>
              <a:t>más</a:t>
            </a:r>
            <a:r>
              <a:rPr lang="es-CO" sz="1800">
                <a:solidFill>
                  <a:schemeClr val="dk1"/>
                </a:solidFill>
                <a:latin typeface="Roboto"/>
                <a:ea typeface="Roboto"/>
                <a:cs typeface="Roboto"/>
                <a:sym typeface="Roboto"/>
              </a:rPr>
              <a:t> sencilla.</a:t>
            </a:r>
            <a:endParaRPr sz="1800">
              <a:solidFill>
                <a:schemeClr val="dk1"/>
              </a:solidFill>
              <a:latin typeface="Roboto"/>
              <a:ea typeface="Roboto"/>
              <a:cs typeface="Roboto"/>
              <a:sym typeface="Roboto"/>
            </a:endParaRPr>
          </a:p>
        </p:txBody>
      </p:sp>
      <p:pic>
        <p:nvPicPr>
          <p:cNvPr id="128" name="Google Shape;128;p18"/>
          <p:cNvPicPr preferRelativeResize="0"/>
          <p:nvPr/>
        </p:nvPicPr>
        <p:blipFill>
          <a:blip r:embed="rId3">
            <a:alphaModFix/>
          </a:blip>
          <a:stretch>
            <a:fillRect/>
          </a:stretch>
        </p:blipFill>
        <p:spPr>
          <a:xfrm>
            <a:off x="78300" y="1995600"/>
            <a:ext cx="5312100" cy="3170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p:nvPr/>
        </p:nvSpPr>
        <p:spPr>
          <a:xfrm>
            <a:off x="554929" y="1929443"/>
            <a:ext cx="4212000" cy="3170100"/>
          </a:xfrm>
          <a:prstGeom prst="rect">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s-CO" sz="1800" u="none" cap="none" strike="noStrike">
                <a:solidFill>
                  <a:schemeClr val="lt1"/>
                </a:solidFill>
                <a:latin typeface="Helvetica Neue"/>
                <a:ea typeface="Helvetica Neue"/>
                <a:cs typeface="Helvetica Neue"/>
                <a:sym typeface="Helvetica Neue"/>
              </a:rPr>
              <a:t>Imagen</a:t>
            </a:r>
            <a:endParaRPr/>
          </a:p>
        </p:txBody>
      </p:sp>
      <p:sp>
        <p:nvSpPr>
          <p:cNvPr id="134" name="Google Shape;134;p19"/>
          <p:cNvSpPr txBox="1"/>
          <p:nvPr/>
        </p:nvSpPr>
        <p:spPr>
          <a:xfrm>
            <a:off x="5903843" y="248478"/>
            <a:ext cx="5416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s-CO" sz="1800">
                <a:solidFill>
                  <a:schemeClr val="dk1"/>
                </a:solidFill>
                <a:latin typeface="Helvetica Neue"/>
                <a:ea typeface="Helvetica Neue"/>
                <a:cs typeface="Helvetica Neue"/>
                <a:sym typeface="Helvetica Neue"/>
              </a:rPr>
              <a:t>PATRÓN DAO - DESVENTAJAS</a:t>
            </a:r>
            <a:endParaRPr b="1">
              <a:solidFill>
                <a:schemeClr val="dk1"/>
              </a:solidFill>
            </a:endParaRPr>
          </a:p>
        </p:txBody>
      </p:sp>
      <p:sp>
        <p:nvSpPr>
          <p:cNvPr id="135" name="Google Shape;135;p19"/>
          <p:cNvSpPr txBox="1"/>
          <p:nvPr/>
        </p:nvSpPr>
        <p:spPr>
          <a:xfrm>
            <a:off x="5478273" y="1660043"/>
            <a:ext cx="5755500" cy="39711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CO" sz="1800">
                <a:solidFill>
                  <a:schemeClr val="dk1"/>
                </a:solidFill>
                <a:latin typeface="Roboto"/>
                <a:ea typeface="Roboto"/>
                <a:cs typeface="Roboto"/>
                <a:sym typeface="Roboto"/>
              </a:rPr>
              <a:t>E</a:t>
            </a:r>
            <a:r>
              <a:rPr lang="es-CO" sz="1800">
                <a:solidFill>
                  <a:schemeClr val="dk1"/>
                </a:solidFill>
                <a:latin typeface="Roboto"/>
                <a:ea typeface="Roboto"/>
                <a:cs typeface="Roboto"/>
                <a:sym typeface="Roboto"/>
              </a:rPr>
              <a:t>l DAO es un </a:t>
            </a:r>
            <a:r>
              <a:rPr lang="es-CO" sz="1800">
                <a:solidFill>
                  <a:schemeClr val="dk1"/>
                </a:solidFill>
                <a:latin typeface="Roboto"/>
                <a:ea typeface="Roboto"/>
                <a:cs typeface="Roboto"/>
                <a:sym typeface="Roboto"/>
              </a:rPr>
              <a:t>patrón</a:t>
            </a:r>
            <a:r>
              <a:rPr lang="es-CO" sz="1800">
                <a:solidFill>
                  <a:schemeClr val="dk1"/>
                </a:solidFill>
                <a:latin typeface="Roboto"/>
                <a:ea typeface="Roboto"/>
                <a:cs typeface="Roboto"/>
                <a:sym typeface="Roboto"/>
              </a:rPr>
              <a:t> muy </a:t>
            </a:r>
            <a:r>
              <a:rPr lang="es-CO" sz="1800">
                <a:solidFill>
                  <a:schemeClr val="dk1"/>
                </a:solidFill>
                <a:latin typeface="Roboto"/>
                <a:ea typeface="Roboto"/>
                <a:cs typeface="Roboto"/>
                <a:sym typeface="Roboto"/>
              </a:rPr>
              <a:t>común</a:t>
            </a:r>
            <a:r>
              <a:rPr lang="es-CO" sz="1800">
                <a:solidFill>
                  <a:schemeClr val="dk1"/>
                </a:solidFill>
                <a:latin typeface="Roboto"/>
                <a:ea typeface="Roboto"/>
                <a:cs typeface="Roboto"/>
                <a:sym typeface="Roboto"/>
              </a:rPr>
              <a:t> y muy </a:t>
            </a:r>
            <a:r>
              <a:rPr lang="es-CO" sz="1800">
                <a:solidFill>
                  <a:schemeClr val="dk1"/>
                </a:solidFill>
                <a:latin typeface="Roboto"/>
                <a:ea typeface="Roboto"/>
                <a:cs typeface="Roboto"/>
                <a:sym typeface="Roboto"/>
              </a:rPr>
              <a:t>práctico</a:t>
            </a:r>
            <a:r>
              <a:rPr lang="es-CO" sz="1800">
                <a:solidFill>
                  <a:schemeClr val="dk1"/>
                </a:solidFill>
                <a:latin typeface="Roboto"/>
                <a:ea typeface="Roboto"/>
                <a:cs typeface="Roboto"/>
                <a:sym typeface="Roboto"/>
              </a:rPr>
              <a:t> por lo cual de base no tiene muchos problemas a no ser que lo comparemos con un </a:t>
            </a:r>
            <a:r>
              <a:rPr lang="es-CO" sz="1800">
                <a:solidFill>
                  <a:schemeClr val="dk1"/>
                </a:solidFill>
                <a:latin typeface="Roboto"/>
                <a:ea typeface="Roboto"/>
                <a:cs typeface="Roboto"/>
                <a:sym typeface="Roboto"/>
              </a:rPr>
              <a:t>patrón</a:t>
            </a:r>
            <a:r>
              <a:rPr lang="es-CO" sz="1800">
                <a:solidFill>
                  <a:schemeClr val="dk1"/>
                </a:solidFill>
                <a:latin typeface="Roboto"/>
                <a:ea typeface="Roboto"/>
                <a:cs typeface="Roboto"/>
                <a:sym typeface="Roboto"/>
              </a:rPr>
              <a:t> similar pero </a:t>
            </a:r>
            <a:r>
              <a:rPr lang="es-CO" sz="1800">
                <a:solidFill>
                  <a:schemeClr val="dk1"/>
                </a:solidFill>
                <a:latin typeface="Roboto"/>
                <a:ea typeface="Roboto"/>
                <a:cs typeface="Roboto"/>
                <a:sym typeface="Roboto"/>
              </a:rPr>
              <a:t>más</a:t>
            </a:r>
            <a:r>
              <a:rPr lang="es-CO" sz="1800">
                <a:solidFill>
                  <a:schemeClr val="dk1"/>
                </a:solidFill>
                <a:latin typeface="Roboto"/>
                <a:ea typeface="Roboto"/>
                <a:cs typeface="Roboto"/>
                <a:sym typeface="Roboto"/>
              </a:rPr>
              <a:t> moderno como el repository </a:t>
            </a:r>
            <a:br>
              <a:rPr lang="es-CO" sz="1800">
                <a:solidFill>
                  <a:schemeClr val="dk1"/>
                </a:solidFill>
                <a:latin typeface="Roboto"/>
                <a:ea typeface="Roboto"/>
                <a:cs typeface="Roboto"/>
                <a:sym typeface="Roboto"/>
              </a:rPr>
            </a:br>
            <a:endParaRPr sz="1800">
              <a:solidFill>
                <a:schemeClr val="dk1"/>
              </a:solidFill>
              <a:latin typeface="Roboto"/>
              <a:ea typeface="Roboto"/>
              <a:cs typeface="Roboto"/>
              <a:sym typeface="Roboto"/>
            </a:endParaRPr>
          </a:p>
          <a:p>
            <a:pPr indent="0" lvl="0" marL="0" marR="0" rtl="0" algn="just">
              <a:spcBef>
                <a:spcPts val="0"/>
              </a:spcBef>
              <a:spcAft>
                <a:spcPts val="0"/>
              </a:spcAft>
              <a:buNone/>
            </a:pPr>
            <a:r>
              <a:rPr lang="es-CO" sz="1800">
                <a:solidFill>
                  <a:schemeClr val="dk1"/>
                </a:solidFill>
                <a:latin typeface="Roboto"/>
                <a:ea typeface="Roboto"/>
                <a:cs typeface="Roboto"/>
                <a:sym typeface="Roboto"/>
              </a:rPr>
              <a:t>Una de las principa</a:t>
            </a:r>
            <a:r>
              <a:rPr lang="es-CO" sz="1800">
                <a:solidFill>
                  <a:schemeClr val="dk1"/>
                </a:solidFill>
                <a:latin typeface="Roboto"/>
                <a:ea typeface="Roboto"/>
                <a:cs typeface="Roboto"/>
                <a:sym typeface="Roboto"/>
              </a:rPr>
              <a:t>les desventajas en comparación al patrón Repository es que el patrón Repository hace referencia a una clase que se encarga de almacenar un objeto y no especifica con claridad qué tipo de persistencia se ha de usar o si el mapeo debe ser uno a uno con la base de datos.</a:t>
            </a:r>
            <a:endParaRPr sz="1800">
              <a:solidFill>
                <a:schemeClr val="dk1"/>
              </a:solidFill>
              <a:latin typeface="Roboto"/>
              <a:ea typeface="Roboto"/>
              <a:cs typeface="Roboto"/>
              <a:sym typeface="Roboto"/>
            </a:endParaRPr>
          </a:p>
          <a:p>
            <a:pPr indent="0" lvl="0" marL="0" marR="0" rtl="0" algn="just">
              <a:spcBef>
                <a:spcPts val="0"/>
              </a:spcBef>
              <a:spcAft>
                <a:spcPts val="0"/>
              </a:spcAft>
              <a:buNone/>
            </a:pPr>
            <a:r>
              <a:t/>
            </a:r>
            <a:endParaRPr sz="1800">
              <a:solidFill>
                <a:schemeClr val="dk1"/>
              </a:solidFill>
              <a:latin typeface="Roboto"/>
              <a:ea typeface="Roboto"/>
              <a:cs typeface="Roboto"/>
              <a:sym typeface="Roboto"/>
            </a:endParaRPr>
          </a:p>
          <a:p>
            <a:pPr indent="0" lvl="0" marL="0" marR="0" rtl="0" algn="just">
              <a:spcBef>
                <a:spcPts val="0"/>
              </a:spcBef>
              <a:spcAft>
                <a:spcPts val="0"/>
              </a:spcAft>
              <a:buNone/>
            </a:pPr>
            <a:r>
              <a:rPr lang="es-CO" sz="1800">
                <a:solidFill>
                  <a:schemeClr val="dk1"/>
                </a:solidFill>
                <a:latin typeface="Roboto"/>
                <a:ea typeface="Roboto"/>
                <a:cs typeface="Roboto"/>
                <a:sym typeface="Roboto"/>
              </a:rPr>
              <a:t>En general el Repository aporta mayor flexibilidad y no está tan fuertemente acoplado a la base de datos.</a:t>
            </a:r>
            <a:endParaRPr sz="1800">
              <a:solidFill>
                <a:schemeClr val="dk1"/>
              </a:solidFill>
              <a:latin typeface="Roboto"/>
              <a:ea typeface="Roboto"/>
              <a:cs typeface="Roboto"/>
              <a:sym typeface="Roboto"/>
            </a:endParaRPr>
          </a:p>
        </p:txBody>
      </p:sp>
      <p:pic>
        <p:nvPicPr>
          <p:cNvPr id="136" name="Google Shape;136;p19"/>
          <p:cNvPicPr preferRelativeResize="0"/>
          <p:nvPr/>
        </p:nvPicPr>
        <p:blipFill>
          <a:blip r:embed="rId3">
            <a:alphaModFix/>
          </a:blip>
          <a:stretch>
            <a:fillRect/>
          </a:stretch>
        </p:blipFill>
        <p:spPr>
          <a:xfrm>
            <a:off x="156475" y="1880250"/>
            <a:ext cx="5121176" cy="3268500"/>
          </a:xfrm>
          <a:prstGeom prst="rect">
            <a:avLst/>
          </a:prstGeom>
          <a:solidFill>
            <a:srgbClr val="A8D08C"/>
          </a:solid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0"/>
          <p:cNvSpPr/>
          <p:nvPr/>
        </p:nvSpPr>
        <p:spPr>
          <a:xfrm>
            <a:off x="628342" y="1995593"/>
            <a:ext cx="4212000" cy="3170100"/>
          </a:xfrm>
          <a:prstGeom prst="rect">
            <a:avLst/>
          </a:prstGeom>
          <a:solidFill>
            <a:srgbClr val="A8D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s-CO" sz="1800" u="none" cap="none" strike="noStrike">
                <a:solidFill>
                  <a:schemeClr val="lt1"/>
                </a:solidFill>
                <a:latin typeface="Helvetica Neue"/>
                <a:ea typeface="Helvetica Neue"/>
                <a:cs typeface="Helvetica Neue"/>
                <a:sym typeface="Helvetica Neue"/>
              </a:rPr>
              <a:t>Imagen</a:t>
            </a:r>
            <a:endParaRPr/>
          </a:p>
        </p:txBody>
      </p:sp>
      <p:sp>
        <p:nvSpPr>
          <p:cNvPr id="142" name="Google Shape;142;p20"/>
          <p:cNvSpPr txBox="1"/>
          <p:nvPr/>
        </p:nvSpPr>
        <p:spPr>
          <a:xfrm>
            <a:off x="5903843" y="248478"/>
            <a:ext cx="5416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s-CO" sz="1800">
                <a:solidFill>
                  <a:schemeClr val="dk1"/>
                </a:solidFill>
                <a:latin typeface="Helvetica Neue"/>
                <a:ea typeface="Helvetica Neue"/>
                <a:cs typeface="Helvetica Neue"/>
                <a:sym typeface="Helvetica Neue"/>
              </a:rPr>
              <a:t>PATRÓN DAO - APLICACIÓN</a:t>
            </a:r>
            <a:endParaRPr b="1">
              <a:solidFill>
                <a:schemeClr val="dk1"/>
              </a:solidFill>
            </a:endParaRPr>
          </a:p>
        </p:txBody>
      </p:sp>
      <p:sp>
        <p:nvSpPr>
          <p:cNvPr id="143" name="Google Shape;143;p20"/>
          <p:cNvSpPr txBox="1"/>
          <p:nvPr/>
        </p:nvSpPr>
        <p:spPr>
          <a:xfrm>
            <a:off x="6054998" y="1995593"/>
            <a:ext cx="5755500" cy="28821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CO" sz="1800">
                <a:solidFill>
                  <a:schemeClr val="dk1"/>
                </a:solidFill>
                <a:latin typeface="Roboto"/>
                <a:ea typeface="Roboto"/>
                <a:cs typeface="Roboto"/>
                <a:sym typeface="Roboto"/>
              </a:rPr>
              <a:t>El patrón DAO funciona para separar por completo la lógica de  negocio de la lógica para acceder a los datos.</a:t>
            </a:r>
            <a:endParaRPr sz="1800">
              <a:solidFill>
                <a:schemeClr val="dk1"/>
              </a:solidFill>
              <a:latin typeface="Roboto"/>
              <a:ea typeface="Roboto"/>
              <a:cs typeface="Roboto"/>
              <a:sym typeface="Roboto"/>
            </a:endParaRPr>
          </a:p>
          <a:p>
            <a:pPr indent="0" lvl="0" marL="0" marR="0" rtl="0" algn="just">
              <a:spcBef>
                <a:spcPts val="0"/>
              </a:spcBef>
              <a:spcAft>
                <a:spcPts val="0"/>
              </a:spcAft>
              <a:buNone/>
            </a:pPr>
            <a:r>
              <a:t/>
            </a:r>
            <a:endParaRPr sz="1800">
              <a:solidFill>
                <a:schemeClr val="dk1"/>
              </a:solidFill>
              <a:latin typeface="Roboto"/>
              <a:ea typeface="Roboto"/>
              <a:cs typeface="Roboto"/>
              <a:sym typeface="Roboto"/>
            </a:endParaRPr>
          </a:p>
          <a:p>
            <a:pPr indent="0" lvl="0" marL="0" marR="0" rtl="0" algn="just">
              <a:spcBef>
                <a:spcPts val="0"/>
              </a:spcBef>
              <a:spcAft>
                <a:spcPts val="0"/>
              </a:spcAft>
              <a:buNone/>
            </a:pPr>
            <a:r>
              <a:rPr lang="es-CO" sz="1800">
                <a:solidFill>
                  <a:schemeClr val="dk1"/>
                </a:solidFill>
                <a:latin typeface="Roboto"/>
                <a:ea typeface="Roboto"/>
                <a:cs typeface="Roboto"/>
                <a:sym typeface="Roboto"/>
              </a:rPr>
              <a:t>El DAO proporcionará los métodos necesarios para insertar, actualizar, borrar y consultar la información.</a:t>
            </a:r>
            <a:endParaRPr sz="1800">
              <a:solidFill>
                <a:schemeClr val="dk1"/>
              </a:solidFill>
              <a:latin typeface="Roboto"/>
              <a:ea typeface="Roboto"/>
              <a:cs typeface="Roboto"/>
              <a:sym typeface="Roboto"/>
            </a:endParaRPr>
          </a:p>
          <a:p>
            <a:pPr indent="0" lvl="0" marL="0" marR="0" rtl="0" algn="just">
              <a:spcBef>
                <a:spcPts val="0"/>
              </a:spcBef>
              <a:spcAft>
                <a:spcPts val="0"/>
              </a:spcAft>
              <a:buNone/>
            </a:pPr>
            <a:r>
              <a:t/>
            </a:r>
            <a:endParaRPr sz="1800">
              <a:solidFill>
                <a:schemeClr val="dk1"/>
              </a:solidFill>
              <a:latin typeface="Roboto"/>
              <a:ea typeface="Roboto"/>
              <a:cs typeface="Roboto"/>
              <a:sym typeface="Roboto"/>
            </a:endParaRPr>
          </a:p>
          <a:p>
            <a:pPr indent="0" lvl="0" marL="0" marR="0" rtl="0" algn="just">
              <a:spcBef>
                <a:spcPts val="0"/>
              </a:spcBef>
              <a:spcAft>
                <a:spcPts val="0"/>
              </a:spcAft>
              <a:buNone/>
            </a:pPr>
            <a:r>
              <a:rPr lang="es-CO" sz="1800">
                <a:solidFill>
                  <a:schemeClr val="dk1"/>
                </a:solidFill>
                <a:latin typeface="Roboto"/>
                <a:ea typeface="Roboto"/>
                <a:cs typeface="Roboto"/>
                <a:sym typeface="Roboto"/>
              </a:rPr>
              <a:t>DAO permite que la capa de negocio solo se preocupa por lógica de negocio y utiliza el DAO para interactuar con la fuente de datos.</a:t>
            </a:r>
            <a:endParaRPr>
              <a:solidFill>
                <a:schemeClr val="dk1"/>
              </a:solidFill>
            </a:endParaRPr>
          </a:p>
        </p:txBody>
      </p:sp>
      <p:pic>
        <p:nvPicPr>
          <p:cNvPr id="144" name="Google Shape;144;p20"/>
          <p:cNvPicPr preferRelativeResize="0"/>
          <p:nvPr/>
        </p:nvPicPr>
        <p:blipFill>
          <a:blip r:embed="rId3">
            <a:alphaModFix/>
          </a:blip>
          <a:stretch>
            <a:fillRect/>
          </a:stretch>
        </p:blipFill>
        <p:spPr>
          <a:xfrm>
            <a:off x="82000" y="1995601"/>
            <a:ext cx="5821850" cy="3170100"/>
          </a:xfrm>
          <a:prstGeom prst="rect">
            <a:avLst/>
          </a:prstGeom>
          <a:solidFill>
            <a:srgbClr val="A8D08C"/>
          </a:solid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txBox="1"/>
          <p:nvPr/>
        </p:nvSpPr>
        <p:spPr>
          <a:xfrm>
            <a:off x="5903843" y="248478"/>
            <a:ext cx="5416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s-CO" sz="1800">
                <a:solidFill>
                  <a:schemeClr val="dk1"/>
                </a:solidFill>
                <a:latin typeface="Helvetica Neue"/>
                <a:ea typeface="Helvetica Neue"/>
                <a:cs typeface="Helvetica Neue"/>
                <a:sym typeface="Helvetica Neue"/>
              </a:rPr>
              <a:t>PATRÓN DAO - EJEMPLO</a:t>
            </a:r>
            <a:endParaRPr b="1">
              <a:solidFill>
                <a:schemeClr val="dk1"/>
              </a:solidFill>
            </a:endParaRPr>
          </a:p>
        </p:txBody>
      </p:sp>
      <p:sp>
        <p:nvSpPr>
          <p:cNvPr id="150" name="Google Shape;150;p21"/>
          <p:cNvSpPr txBox="1"/>
          <p:nvPr/>
        </p:nvSpPr>
        <p:spPr>
          <a:xfrm>
            <a:off x="562150" y="1358000"/>
            <a:ext cx="10006500" cy="23088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CO" sz="1800">
                <a:solidFill>
                  <a:schemeClr val="dk1"/>
                </a:solidFill>
                <a:latin typeface="Roboto"/>
                <a:ea typeface="Roboto"/>
                <a:cs typeface="Roboto"/>
                <a:sym typeface="Roboto"/>
              </a:rPr>
              <a:t>Se tiene una librería que contiene juegos virtuales. El usuario administrador tiene la necesidad de poder utilizar métodos CRUD con los juegos guardados en la base de datos, utilizando un patrón que pueda acceder a la base de datos independientemente de la manera que estén guardados los juegos.</a:t>
            </a:r>
            <a:endParaRPr sz="1800">
              <a:solidFill>
                <a:schemeClr val="dk1"/>
              </a:solidFill>
              <a:latin typeface="Roboto"/>
              <a:ea typeface="Roboto"/>
              <a:cs typeface="Roboto"/>
              <a:sym typeface="Roboto"/>
            </a:endParaRPr>
          </a:p>
          <a:p>
            <a:pPr indent="0" lvl="0" marL="0" marR="0" rtl="0" algn="just">
              <a:spcBef>
                <a:spcPts val="0"/>
              </a:spcBef>
              <a:spcAft>
                <a:spcPts val="0"/>
              </a:spcAft>
              <a:buNone/>
            </a:pPr>
            <a:r>
              <a:t/>
            </a:r>
            <a:endParaRPr sz="1800">
              <a:solidFill>
                <a:schemeClr val="dk1"/>
              </a:solidFill>
              <a:latin typeface="Roboto"/>
              <a:ea typeface="Roboto"/>
              <a:cs typeface="Roboto"/>
              <a:sym typeface="Roboto"/>
            </a:endParaRPr>
          </a:p>
          <a:p>
            <a:pPr indent="0" lvl="0" marL="0" marR="0" rtl="0" algn="just">
              <a:spcBef>
                <a:spcPts val="0"/>
              </a:spcBef>
              <a:spcAft>
                <a:spcPts val="0"/>
              </a:spcAft>
              <a:buNone/>
            </a:pPr>
            <a:r>
              <a:rPr lang="es-CO" sz="1800">
                <a:solidFill>
                  <a:schemeClr val="dk1"/>
                </a:solidFill>
                <a:latin typeface="Roboto"/>
                <a:ea typeface="Roboto"/>
                <a:cs typeface="Roboto"/>
                <a:sym typeface="Roboto"/>
              </a:rPr>
              <a:t>Se requiere poder acceder a la base de datos que contiene la información de los juegos guardados en esta. Al acceder a este, se puede actualizar la información de este juego y guardarla de vuelta en la base de datos con el estado actualizado.</a:t>
            </a:r>
            <a:endParaRPr sz="1800">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